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05613" cy="9939338"/>
  <p:custDataLst>
    <p:tags r:id="rId1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">
          <p15:clr>
            <a:srgbClr val="A4A3A4"/>
          </p15:clr>
        </p15:guide>
        <p15:guide id="2" orient="horz" pos="576">
          <p15:clr>
            <a:srgbClr val="A4A3A4"/>
          </p15:clr>
        </p15:guide>
        <p15:guide id="3" orient="horz" pos="640">
          <p15:clr>
            <a:srgbClr val="A4A3A4"/>
          </p15:clr>
        </p15:guide>
        <p15:guide id="4" orient="horz" pos="2819">
          <p15:clr>
            <a:srgbClr val="A4A3A4"/>
          </p15:clr>
        </p15:guide>
        <p15:guide id="5" orient="horz" pos="2798">
          <p15:clr>
            <a:srgbClr val="A4A3A4"/>
          </p15:clr>
        </p15:guide>
        <p15:guide id="6" orient="horz" pos="450">
          <p15:clr>
            <a:srgbClr val="A4A3A4"/>
          </p15:clr>
        </p15:guide>
        <p15:guide id="7" orient="horz" pos="2606">
          <p15:clr>
            <a:srgbClr val="A4A3A4"/>
          </p15:clr>
        </p15:guide>
        <p15:guide id="8" pos="3039">
          <p15:clr>
            <a:srgbClr val="A4A3A4"/>
          </p15:clr>
        </p15:guide>
        <p15:guide id="9" pos="5442">
          <p15:clr>
            <a:srgbClr val="A4A3A4"/>
          </p15:clr>
        </p15:guide>
        <p15:guide id="10" pos="2722">
          <p15:clr>
            <a:srgbClr val="A4A3A4"/>
          </p15:clr>
        </p15:guide>
        <p15:guide id="11" pos="3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6F6F"/>
    <a:srgbClr val="25397D"/>
    <a:srgbClr val="40C3D7"/>
    <a:srgbClr val="C7B37F"/>
    <a:srgbClr val="AFADC3"/>
    <a:srgbClr val="B8CF95"/>
    <a:srgbClr val="E34D37"/>
    <a:srgbClr val="FCD900"/>
    <a:srgbClr val="7AB800"/>
    <a:srgbClr val="0065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700" autoAdjust="0"/>
  </p:normalViewPr>
  <p:slideViewPr>
    <p:cSldViewPr snapToObjects="1">
      <p:cViewPr varScale="1">
        <p:scale>
          <a:sx n="109" d="100"/>
          <a:sy n="109" d="100"/>
        </p:scale>
        <p:origin x="91" y="86"/>
      </p:cViewPr>
      <p:guideLst>
        <p:guide orient="horz" pos="239"/>
        <p:guide orient="horz" pos="576"/>
        <p:guide orient="horz" pos="640"/>
        <p:guide orient="horz" pos="2819"/>
        <p:guide orient="horz" pos="2798"/>
        <p:guide orient="horz" pos="450"/>
        <p:guide orient="horz" pos="2606"/>
        <p:guide pos="3039"/>
        <p:guide pos="5442"/>
        <p:guide pos="2722"/>
        <p:guide pos="3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5" d="100"/>
          <a:sy n="85" d="100"/>
        </p:scale>
        <p:origin x="-3078" y="-84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6125"/>
            <a:ext cx="662305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1186"/>
            <a:ext cx="5444490" cy="447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6DCC2FD-5590-45B0-9304-F5328BE63F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1784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938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This study was a prospective, </a:t>
            </a:r>
            <a:r>
              <a:rPr lang="en-US" dirty="0" err="1" smtClean="0"/>
              <a:t>multicentre</a:t>
            </a:r>
            <a:r>
              <a:rPr lang="en-US" dirty="0" smtClean="0"/>
              <a:t>, </a:t>
            </a:r>
            <a:r>
              <a:rPr lang="en-US" dirty="0" err="1" smtClean="0"/>
              <a:t>randomised</a:t>
            </a:r>
            <a:r>
              <a:rPr lang="en-US" dirty="0" smtClean="0"/>
              <a:t> controlled trial lasting 10 weeks that compared </a:t>
            </a:r>
            <a:r>
              <a:rPr lang="en-US" dirty="0" err="1" smtClean="0"/>
              <a:t>transanal</a:t>
            </a:r>
            <a:r>
              <a:rPr lang="en-US" dirty="0" smtClean="0"/>
              <a:t> irrigation (TAI) using </a:t>
            </a:r>
            <a:r>
              <a:rPr lang="en-US" dirty="0" err="1" smtClean="0"/>
              <a:t>Peristeen</a:t>
            </a:r>
            <a:r>
              <a:rPr lang="en-US" dirty="0" smtClean="0"/>
              <a:t> with conservative bowel management (defined as best supportive care without irrigation)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965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study enrolled 87 adult with spinal cord injury (SCI), including two individuals with </a:t>
            </a:r>
            <a:r>
              <a:rPr lang="en-US" dirty="0" err="1" smtClean="0"/>
              <a:t>spina</a:t>
            </a:r>
            <a:r>
              <a:rPr lang="en-US" dirty="0" smtClean="0"/>
              <a:t> bifida, 48 of these individuals had complete lesions and 39 had incomplete lesions. The predominant symptom was constipation (n=66). Seventeen individuals experienced </a:t>
            </a:r>
            <a:r>
              <a:rPr lang="en-US" dirty="0" err="1" smtClean="0"/>
              <a:t>faecal</a:t>
            </a:r>
            <a:r>
              <a:rPr lang="en-US" dirty="0" smtClean="0"/>
              <a:t> incontinence and four reported other symptoms</a:t>
            </a:r>
          </a:p>
          <a:p>
            <a:endParaRPr lang="en-US" dirty="0" smtClean="0"/>
          </a:p>
          <a:p>
            <a:pPr algn="r">
              <a:buNone/>
            </a:pPr>
            <a:endParaRPr lang="en-US" dirty="0" smtClean="0">
              <a:sym typeface="Symbol" pitchFamily="18" charset="2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2185289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693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The benefits of </a:t>
            </a:r>
            <a:r>
              <a:rPr lang="en-US" dirty="0" err="1" smtClean="0"/>
              <a:t>Peristeen</a:t>
            </a:r>
            <a:r>
              <a:rPr lang="en-US" dirty="0" smtClean="0"/>
              <a:t> over conservative bowel management included significantly reduced symptoms of NBD</a:t>
            </a:r>
            <a:r>
              <a:rPr lang="en-US" baseline="0" dirty="0" smtClean="0"/>
              <a:t> </a:t>
            </a:r>
            <a:r>
              <a:rPr lang="en-US" dirty="0" smtClean="0"/>
              <a:t>(P=0.048), including constipation (P=0.0016) and </a:t>
            </a:r>
            <a:r>
              <a:rPr lang="en-US" dirty="0" err="1" smtClean="0"/>
              <a:t>faecal</a:t>
            </a:r>
            <a:r>
              <a:rPr lang="en-US" dirty="0" smtClean="0"/>
              <a:t> incontinence (P=0.015)</a:t>
            </a:r>
          </a:p>
          <a:p>
            <a:pPr algn="r"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251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177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Peristeen</a:t>
            </a:r>
            <a:r>
              <a:rPr lang="en-US" dirty="0" smtClean="0"/>
              <a:t> was associated with improved bowel function (P=0.0048), general satisfaction (P=0.023) and improved quality of life (P=0.00009) compared with conservative bowel management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569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550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Peristeen</a:t>
            </a:r>
            <a:r>
              <a:rPr lang="en-US" dirty="0" smtClean="0"/>
              <a:t> has a good safety profile; subjects using </a:t>
            </a:r>
            <a:r>
              <a:rPr lang="en-US" dirty="0" err="1" smtClean="0"/>
              <a:t>Peristeen</a:t>
            </a:r>
            <a:r>
              <a:rPr lang="en-US" dirty="0" smtClean="0"/>
              <a:t> experienced: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F</a:t>
            </a:r>
            <a:r>
              <a:rPr lang="en-US" dirty="0" smtClean="0"/>
              <a:t>ewer UTIs requiring antibiotic treatment than patients using conservative bowel management (5.9% vs. 15.5%, respectively; P=0.0052)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Few and only mild side effects: only four patients reported adverse effects using </a:t>
            </a:r>
            <a:r>
              <a:rPr lang="en-US" dirty="0" err="1" smtClean="0"/>
              <a:t>Peristeen</a:t>
            </a:r>
            <a:r>
              <a:rPr lang="en-US" dirty="0" smtClean="0"/>
              <a:t>, none was considered serious or related to irrigation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Less frequent symptoms of autonomic </a:t>
            </a:r>
            <a:r>
              <a:rPr lang="en-US" dirty="0" err="1" smtClean="0"/>
              <a:t>dysreflexia</a:t>
            </a:r>
            <a:r>
              <a:rPr lang="en-US" dirty="0" smtClean="0"/>
              <a:t> (sweating, headache, flushing, or pronounced general discomfort) than with conservative bowel management (17.3% vs. 30.0%, respectively; P=0.099); with no serious episodes of autonomic </a:t>
            </a:r>
            <a:r>
              <a:rPr lang="en-US" dirty="0" err="1" smtClean="0"/>
              <a:t>dysreflexia</a:t>
            </a:r>
            <a:r>
              <a:rPr lang="en-US" dirty="0" smtClean="0"/>
              <a:t> reported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953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822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U:\Coloplast\Jobs\4002_PowerPoint skabelon tilpasninger\Received\Work\business area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U:\Coloplast\Jobs\4002_PowerPoint skabelon tilpasninger\Received\Work\CPlogo_Small_Blue_RGB_300.emf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bmkFPPicture" descr="Coloplast_Nature_Abstracts_02.jpg"/>
          <p:cNvPicPr>
            <a:picLocks/>
          </p:cNvPicPr>
          <p:nvPr userDrawn="1"/>
        </p:nvPicPr>
        <p:blipFill rotWithShape="1">
          <a:blip r:embed="rId4"/>
          <a:srcRect r="-23" b="24389"/>
          <a:stretch/>
        </p:blipFill>
        <p:spPr>
          <a:xfrm>
            <a:off x="0" y="0"/>
            <a:ext cx="8639999" cy="4475561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0" y="3318319"/>
            <a:ext cx="8640000" cy="1155600"/>
          </a:xfrm>
          <a:prstGeom prst="rect">
            <a:avLst/>
          </a:prstGeom>
          <a:solidFill>
            <a:srgbClr val="00B0CA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bmkFldName"/>
          <p:cNvSpPr txBox="1"/>
          <p:nvPr userDrawn="1"/>
        </p:nvSpPr>
        <p:spPr>
          <a:xfrm>
            <a:off x="504000" y="4149919"/>
            <a:ext cx="7632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1600" noProof="0" smtClean="0">
              <a:solidFill>
                <a:schemeClr val="bg1"/>
              </a:solidFill>
            </a:endParaRPr>
          </a:p>
        </p:txBody>
      </p:sp>
      <p:sp>
        <p:nvSpPr>
          <p:cNvPr id="4098" name="Title 4097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04000" y="3453319"/>
            <a:ext cx="7632000" cy="270000"/>
          </a:xfrm>
        </p:spPr>
        <p:txBody>
          <a:bodyPr anchor="b" anchorCtr="0"/>
          <a:lstStyle>
            <a:lvl1pPr>
              <a:lnSpc>
                <a:spcPts val="29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title</a:t>
            </a:r>
            <a:endParaRPr lang="en-GB" noProof="0" dirty="0"/>
          </a:p>
        </p:txBody>
      </p:sp>
      <p:sp>
        <p:nvSpPr>
          <p:cNvPr id="4099" name="Subtitle 4098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04000" y="3736819"/>
            <a:ext cx="7632000" cy="270000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ct val="0"/>
              </a:spcBef>
              <a:buFontTx/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subtitle</a:t>
            </a:r>
            <a:endParaRPr lang="en-GB" noProof="0" dirty="0"/>
          </a:p>
        </p:txBody>
      </p:sp>
      <p:sp>
        <p:nvSpPr>
          <p:cNvPr id="4127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304000" y="4806000"/>
            <a:ext cx="1152000" cy="762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887756B2-0F5F-488B-B360-E5187770A516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34" name="bmkFld10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sp>
        <p:nvSpPr>
          <p:cNvPr id="35" name="bmkFld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spcBef>
                <a:spcPts val="3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  <a:lvl6pPr>
              <a:spcBef>
                <a:spcPts val="300"/>
              </a:spcBef>
              <a:defRPr baseline="0"/>
            </a:lvl6pPr>
            <a:lvl7pPr>
              <a:spcBef>
                <a:spcPts val="300"/>
              </a:spcBef>
              <a:buFont typeface="Arial" pitchFamily="34" charset="0"/>
              <a:buChar char="•"/>
              <a:defRPr baseline="0"/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bmkFld2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bmkFld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999" y="1015604"/>
            <a:ext cx="8136000" cy="3426619"/>
          </a:xfrm>
        </p:spPr>
        <p:txBody>
          <a:bodyPr/>
          <a:lstStyle>
            <a:lvl1pPr marL="0" indent="0">
              <a:lnSpc>
                <a:spcPct val="97000"/>
              </a:lnSpc>
              <a:spcBef>
                <a:spcPts val="0"/>
              </a:spcBef>
              <a:buNone/>
              <a:tabLst/>
              <a:defRPr sz="1800" baseline="0"/>
            </a:lvl1pPr>
            <a:lvl2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2pPr>
            <a:lvl3pPr marL="0" indent="0">
              <a:lnSpc>
                <a:spcPts val="1920"/>
              </a:lnSpc>
              <a:spcBef>
                <a:spcPts val="0"/>
              </a:spcBef>
              <a:buNone/>
              <a:tabLst/>
              <a:defRPr sz="1600" baseline="0"/>
            </a:lvl3pPr>
            <a:lvl4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4pPr>
            <a:lvl5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999" y="1015604"/>
            <a:ext cx="3463200" cy="3109997"/>
          </a:xfrm>
        </p:spPr>
        <p:txBody>
          <a:bodyPr/>
          <a:lstStyle>
            <a:lvl1pPr marL="162000" indent="-162000">
              <a:tabLst/>
              <a:defRPr sz="1800"/>
            </a:lvl1pPr>
            <a:lvl2pPr marL="324000">
              <a:spcBef>
                <a:spcPts val="300"/>
              </a:spcBef>
              <a:tabLst/>
              <a:defRPr sz="1600"/>
            </a:lvl2pPr>
            <a:lvl3pPr marL="486000" indent="-162000">
              <a:spcBef>
                <a:spcPts val="300"/>
              </a:spcBef>
              <a:tabLst/>
              <a:defRPr sz="1600"/>
            </a:lvl3pPr>
            <a:lvl4pPr marL="648000">
              <a:spcBef>
                <a:spcPts val="300"/>
              </a:spcBef>
              <a:tabLst/>
              <a:defRPr sz="1600"/>
            </a:lvl4pPr>
            <a:lvl5pPr marL="810000" indent="-162000">
              <a:spcBef>
                <a:spcPts val="300"/>
              </a:spcBef>
              <a:tabLst/>
              <a:defRPr sz="1600" baseline="0"/>
            </a:lvl5pPr>
            <a:lvl6pPr marL="162000">
              <a:defRPr sz="1600"/>
            </a:lvl6pPr>
            <a:lvl7pPr marL="972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7pPr>
            <a:lvl8pPr marL="1134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1200" y="1015604"/>
            <a:ext cx="4168800" cy="3109997"/>
          </a:xfrm>
        </p:spPr>
        <p:txBody>
          <a:bodyPr/>
          <a:lstStyle>
            <a:lvl1pPr marL="162000">
              <a:defRPr sz="1800"/>
            </a:lvl1pPr>
            <a:lvl2pPr marL="324000">
              <a:spcBef>
                <a:spcPts val="300"/>
              </a:spcBef>
              <a:defRPr sz="1600"/>
            </a:lvl2pPr>
            <a:lvl3pPr marL="486000">
              <a:spcBef>
                <a:spcPts val="300"/>
              </a:spcBef>
              <a:defRPr sz="1600"/>
            </a:lvl3pPr>
            <a:lvl4pPr marL="648000">
              <a:spcBef>
                <a:spcPts val="300"/>
              </a:spcBef>
              <a:defRPr sz="1600"/>
            </a:lvl4pPr>
            <a:lvl5pPr marL="810000" indent="-162000">
              <a:spcBef>
                <a:spcPts val="300"/>
              </a:spcBef>
              <a:defRPr sz="1600"/>
            </a:lvl5pPr>
            <a:lvl6pPr marL="972000">
              <a:spcBef>
                <a:spcPts val="300"/>
              </a:spcBef>
              <a:defRPr sz="1600"/>
            </a:lvl6pPr>
            <a:lvl7pPr>
              <a:spcBef>
                <a:spcPts val="300"/>
              </a:spcBef>
              <a:buFont typeface="Arial" pitchFamily="34" charset="0"/>
              <a:buChar char="•"/>
              <a:defRPr lang="en-US" sz="1600" smtClean="0">
                <a:solidFill>
                  <a:schemeClr val="bg2"/>
                </a:solidFill>
                <a:latin typeface="+mn-lt"/>
              </a:defRPr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9E1F64D6-41D1-4C6E-9A0C-391134CF5866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bmkFld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3" name="bmkFld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5" name="Straight Connector 14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04000" y="1015604"/>
            <a:ext cx="8136000" cy="3425897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bmkFld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04000" y="378618"/>
            <a:ext cx="8136000" cy="4098006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bmkFld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7" name="bmkFld7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bmkFld8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1" name="bmkFld8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bmkFld9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0" name="bmkFld9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8639175" cy="4470075"/>
          </a:xfr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GB" dirty="0" smtClean="0"/>
              <a:t>Insert picture: Select placeholder and insert picture via </a:t>
            </a:r>
            <a:r>
              <a:rPr lang="en-GB" dirty="0" err="1" smtClean="0"/>
              <a:t>ImageShopper</a:t>
            </a:r>
            <a:r>
              <a:rPr lang="en-GB" dirty="0" smtClean="0"/>
              <a:t> or Browse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80100"/>
            <a:ext cx="8640000" cy="791100"/>
          </a:xfrm>
          <a:solidFill>
            <a:srgbClr val="00B0CA">
              <a:alpha val="85000"/>
            </a:srgbClr>
          </a:solidFill>
        </p:spPr>
        <p:txBody>
          <a:bodyPr lIns="504000" tIns="172800" rIns="216000"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11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6" name="bmkFld10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243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with bullets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8640000" cy="447556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-1"/>
            <a:ext cx="8640000" cy="4475561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0" indent="0"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>
                <a:solidFill>
                  <a:schemeClr val="bg1"/>
                </a:solidFill>
              </a:defRPr>
            </a:lvl4pPr>
            <a:lvl5pPr marL="0" indent="0">
              <a:buFontTx/>
              <a:buNone/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-Health-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1" name="bmkFld1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5" name="bmkFld1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two content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00" y="914369"/>
            <a:ext cx="3817175" cy="503659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999" y="1495425"/>
            <a:ext cx="3817176" cy="264277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4412" y="914400"/>
            <a:ext cx="3815588" cy="503504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4412" y="1495425"/>
            <a:ext cx="3815588" cy="264199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B087C561-5A31-4087-8FFE-8379F507CA49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8" name="Straight Connector 17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bmkFld16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5" name="bmkFld1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equal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504000" y="1015603"/>
            <a:ext cx="3815589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2"/>
          </p:nvPr>
        </p:nvSpPr>
        <p:spPr>
          <a:xfrm>
            <a:off x="4824002" y="1015604"/>
            <a:ext cx="3815174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bmkFld1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16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695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2882" y="378619"/>
            <a:ext cx="8137117" cy="5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2882" y="1015604"/>
            <a:ext cx="8137117" cy="342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5162" y="4805874"/>
            <a:ext cx="1080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650">
                <a:solidFill>
                  <a:schemeClr val="bg2"/>
                </a:solidFill>
              </a:defRPr>
            </a:lvl1pPr>
          </a:lstStyle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13" name="Picture 12"/>
          <p:cNvPicPr>
            <a:picLocks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t="1" r="-16667" b="1"/>
          <a:stretch/>
        </p:blipFill>
        <p:spPr>
          <a:xfrm>
            <a:off x="503999" y="4672626"/>
            <a:ext cx="953878" cy="198188"/>
          </a:xfrm>
          <a:prstGeom prst="rect">
            <a:avLst/>
          </a:prstGeom>
        </p:spPr>
      </p:pic>
      <p:pic>
        <p:nvPicPr>
          <p:cNvPr id="1028" name="Picture 4"/>
          <p:cNvPicPr>
            <a:picLocks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r="-16667"/>
          <a:stretch/>
        </p:blipFill>
        <p:spPr bwMode="auto">
          <a:xfrm>
            <a:off x="505416" y="4672627"/>
            <a:ext cx="951147" cy="19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U:\Coloplast\Jobs\4002_PowerPoint skabelon tilpasninger\Received\Work\CPlogo_Small_Blue_RGB_300.emf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U:\Coloplast\Jobs\4002_PowerPoint skabelon tilpasninger\Received\Work\business area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65" r:id="rId5"/>
    <p:sldLayoutId id="2147483667" r:id="rId6"/>
    <p:sldLayoutId id="2147483654" r:id="rId7"/>
    <p:sldLayoutId id="2147483655" r:id="rId8"/>
    <p:sldLayoutId id="2147483678" r:id="rId9"/>
    <p:sldLayoutId id="2147483676" r:id="rId10"/>
    <p:sldLayoutId id="2147483677" r:id="rId11"/>
    <p:sldLayoutId id="2147483675" r:id="rId12"/>
    <p:sldLayoutId id="2147483672" r:id="rId13"/>
    <p:sldLayoutId id="2147483679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9pPr>
    </p:titleStyle>
    <p:bodyStyle>
      <a:lvl1pPr marL="162000" indent="-162000" algn="l" rtl="0" eaLnBrk="1" fontAlgn="base" hangingPunct="1">
        <a:lnSpc>
          <a:spcPct val="97000"/>
        </a:lnSpc>
        <a:spcBef>
          <a:spcPts val="600"/>
        </a:spcBef>
        <a:spcAft>
          <a:spcPct val="0"/>
        </a:spcAft>
        <a:buSzPct val="85000"/>
        <a:buChar char="•"/>
        <a:tabLst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2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2pPr>
      <a:lvl3pPr marL="486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3pPr>
      <a:lvl4pPr marL="648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4pPr>
      <a:lvl5pPr marL="810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5pPr>
      <a:lvl6pPr marL="972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6pPr>
      <a:lvl7pPr marL="113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7pPr>
      <a:lvl8pPr marL="22780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8pPr>
      <a:lvl9pPr marL="27352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09937" y="3439495"/>
            <a:ext cx="6888653" cy="539490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</a:pPr>
            <a:r>
              <a:rPr lang="en-US" sz="2025" dirty="0" smtClean="0"/>
              <a:t>A </a:t>
            </a:r>
            <a:r>
              <a:rPr lang="en-US" sz="2025" dirty="0" err="1" smtClean="0"/>
              <a:t>randomised</a:t>
            </a:r>
            <a:r>
              <a:rPr lang="en-US" sz="2025" dirty="0" smtClean="0"/>
              <a:t> controlled trial of </a:t>
            </a:r>
            <a:r>
              <a:rPr lang="en-US" sz="2025" dirty="0" err="1" smtClean="0"/>
              <a:t>transanal</a:t>
            </a:r>
            <a:r>
              <a:rPr lang="en-US" sz="2025" dirty="0" smtClean="0"/>
              <a:t> irrigation versus conservative bowel management in spinal-cord injured patients </a:t>
            </a:r>
            <a:endParaRPr lang="en-US" sz="2025" dirty="0"/>
          </a:p>
        </p:txBody>
      </p:sp>
      <p:sp>
        <p:nvSpPr>
          <p:cNvPr id="14" name="Subtitle 13"/>
          <p:cNvSpPr>
            <a:spLocks noGrp="1"/>
          </p:cNvSpPr>
          <p:nvPr>
            <p:ph type="subTitle" idx="1"/>
          </p:nvPr>
        </p:nvSpPr>
        <p:spPr>
          <a:xfrm>
            <a:off x="395536" y="4086387"/>
            <a:ext cx="7632000" cy="2700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Christensen P, et al. Gastroenterology 2006;131:738–747</a:t>
            </a:r>
          </a:p>
          <a:p>
            <a:endParaRPr lang="en-US" dirty="0"/>
          </a:p>
        </p:txBody>
      </p:sp>
      <p:sp>
        <p:nvSpPr>
          <p:cNvPr id="6" name="bmkHeader"/>
          <p:cNvSpPr txBox="1"/>
          <p:nvPr/>
        </p:nvSpPr>
        <p:spPr>
          <a:xfrm>
            <a:off x="1521000" y="60072"/>
            <a:ext cx="5724000" cy="2565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US" sz="675" dirty="0">
              <a:solidFill>
                <a:schemeClr val="tx2"/>
              </a:solidFill>
            </a:endParaRPr>
          </a:p>
        </p:txBody>
      </p:sp>
      <p:sp>
        <p:nvSpPr>
          <p:cNvPr id="11" name="bmkFldPresentationSubtitle"/>
          <p:cNvSpPr txBox="1">
            <a:spLocks/>
          </p:cNvSpPr>
          <p:nvPr/>
        </p:nvSpPr>
        <p:spPr>
          <a:xfrm>
            <a:off x="1521000" y="4083948"/>
            <a:ext cx="5724000" cy="270000"/>
          </a:xfrm>
          <a:prstGeom prst="rect">
            <a:avLst/>
          </a:prstGeom>
        </p:spPr>
        <p:txBody>
          <a:bodyPr/>
          <a:lstStyle/>
          <a:p>
            <a:pPr defTabSz="685800">
              <a:lnSpc>
                <a:spcPts val="1425"/>
              </a:lnSpc>
              <a:buSzPct val="85000"/>
              <a:defRPr/>
            </a:pPr>
            <a:endParaRPr lang="en-US" sz="1200" kern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bmkFldPresentationSubtitle"/>
          <p:cNvSpPr txBox="1">
            <a:spLocks/>
          </p:cNvSpPr>
          <p:nvPr/>
        </p:nvSpPr>
        <p:spPr>
          <a:xfrm>
            <a:off x="1493658" y="4191930"/>
            <a:ext cx="5724000" cy="270000"/>
          </a:xfrm>
          <a:prstGeom prst="rect">
            <a:avLst/>
          </a:prstGeom>
        </p:spPr>
        <p:txBody>
          <a:bodyPr/>
          <a:lstStyle/>
          <a:p>
            <a:pPr defTabSz="685800">
              <a:lnSpc>
                <a:spcPts val="1425"/>
              </a:lnSpc>
              <a:buSzPct val="85000"/>
              <a:defRPr/>
            </a:pPr>
            <a:endParaRPr lang="en-US" sz="1200" kern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3128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</a:t>
            </a:r>
            <a:r>
              <a:rPr lang="en-US" dirty="0" err="1" smtClean="0"/>
              <a:t>randomised</a:t>
            </a:r>
            <a:r>
              <a:rPr lang="en-US" dirty="0" smtClean="0"/>
              <a:t>, controlled trial of TAI versus conservative bowel management in SCI patients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>
              <a:buNone/>
            </a:pPr>
            <a:r>
              <a:rPr lang="en-US" b="1" dirty="0" smtClean="0"/>
              <a:t>Intervention:</a:t>
            </a:r>
          </a:p>
          <a:p>
            <a:pPr marL="435713" indent="-214313"/>
            <a:r>
              <a:rPr lang="en-US" dirty="0" smtClean="0"/>
              <a:t>TAI with</a:t>
            </a:r>
            <a:r>
              <a:rPr lang="en-US" b="1" dirty="0" smtClean="0"/>
              <a:t> </a:t>
            </a:r>
            <a:r>
              <a:rPr lang="en-US" dirty="0" smtClean="0"/>
              <a:t>Peristeen vs. conservative bowel management (best supportive care without irrigation) </a:t>
            </a:r>
          </a:p>
        </p:txBody>
      </p:sp>
      <p:sp>
        <p:nvSpPr>
          <p:cNvPr id="36868" name="Text Box 5"/>
          <p:cNvSpPr txBox="1">
            <a:spLocks noChangeArrowheads="1"/>
          </p:cNvSpPr>
          <p:nvPr/>
        </p:nvSpPr>
        <p:spPr bwMode="auto">
          <a:xfrm>
            <a:off x="1547813" y="2301720"/>
            <a:ext cx="6048375" cy="78483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500" dirty="0" smtClean="0">
                <a:solidFill>
                  <a:schemeClr val="bg2"/>
                </a:solidFill>
              </a:rPr>
              <a:t>This is the largest </a:t>
            </a:r>
            <a:r>
              <a:rPr lang="en-US" sz="1500" dirty="0" err="1" smtClean="0">
                <a:solidFill>
                  <a:schemeClr val="bg2"/>
                </a:solidFill>
              </a:rPr>
              <a:t>randomised</a:t>
            </a:r>
            <a:r>
              <a:rPr lang="en-US" sz="1500" dirty="0" smtClean="0">
                <a:solidFill>
                  <a:schemeClr val="bg2"/>
                </a:solidFill>
              </a:rPr>
              <a:t> controlled trial ever conducted for TAI, providing some of the most robust data supporting the benefits of </a:t>
            </a:r>
            <a:r>
              <a:rPr lang="en-US" sz="1500" dirty="0" err="1" smtClean="0">
                <a:solidFill>
                  <a:schemeClr val="bg2"/>
                </a:solidFill>
              </a:rPr>
              <a:t>Peristeen</a:t>
            </a:r>
            <a:r>
              <a:rPr lang="en-US" sz="1500" dirty="0" smtClean="0">
                <a:solidFill>
                  <a:schemeClr val="bg2"/>
                </a:solidFill>
              </a:rPr>
              <a:t> over conservative bowel management in patients with SCI</a:t>
            </a: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87535" y="4318418"/>
            <a:ext cx="2447786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750" dirty="0" smtClean="0">
                <a:solidFill>
                  <a:schemeClr val="bg2"/>
                </a:solidFill>
                <a:latin typeface="Arial" pitchFamily="34" charset="0"/>
              </a:rPr>
              <a:t>Christensen P, et al. Gastroenterology 2006;131:738–747</a:t>
            </a:r>
            <a:endParaRPr lang="en-US" sz="75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39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739" t="3500" r="3338" b="5484"/>
          <a:stretch>
            <a:fillRect/>
          </a:stretch>
        </p:blipFill>
        <p:spPr bwMode="auto">
          <a:xfrm>
            <a:off x="1223628" y="1437624"/>
            <a:ext cx="3726414" cy="2553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 bwMode="auto">
          <a:xfrm>
            <a:off x="1143001" y="1383618"/>
            <a:ext cx="109119" cy="29372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54000" tIns="54000" rIns="54000" bIns="5400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685800"/>
            <a:endParaRPr lang="en-US" sz="1200" dirty="0">
              <a:solidFill>
                <a:schemeClr val="bg2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20999" y="462017"/>
            <a:ext cx="6102000" cy="469800"/>
          </a:xfrm>
        </p:spPr>
        <p:txBody>
          <a:bodyPr>
            <a:normAutofit/>
          </a:bodyPr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1"/>
          </p:nvPr>
        </p:nvSpPr>
        <p:spPr>
          <a:xfrm>
            <a:off x="1533525" y="1135857"/>
            <a:ext cx="4874680" cy="3312319"/>
          </a:xfrm>
        </p:spPr>
        <p:txBody>
          <a:bodyPr/>
          <a:lstStyle/>
          <a:p>
            <a:pPr marL="678656" lvl="2" indent="-678656">
              <a:buNone/>
            </a:pPr>
            <a:r>
              <a:rPr lang="en-US" sz="1350" b="1" dirty="0" smtClean="0"/>
              <a:t>Large prospective, </a:t>
            </a:r>
            <a:r>
              <a:rPr lang="en-US" sz="1350" b="1" dirty="0" err="1" smtClean="0"/>
              <a:t>multicentre</a:t>
            </a:r>
            <a:r>
              <a:rPr lang="en-US" sz="1350" b="1" dirty="0" smtClean="0"/>
              <a:t>, </a:t>
            </a:r>
            <a:r>
              <a:rPr lang="en-US" sz="1350" b="1" dirty="0" err="1" smtClean="0"/>
              <a:t>randomised</a:t>
            </a:r>
            <a:r>
              <a:rPr lang="en-US" sz="1350" b="1" dirty="0" smtClean="0"/>
              <a:t> controlled trial</a:t>
            </a:r>
          </a:p>
          <a:p>
            <a:pPr marL="557213" lvl="1" indent="-214313">
              <a:buNone/>
            </a:pPr>
            <a:endParaRPr lang="en-US" dirty="0" smtClean="0"/>
          </a:p>
          <a:p>
            <a:pPr marL="557213" lvl="1" indent="-214313">
              <a:buNone/>
            </a:pPr>
            <a:endParaRPr lang="en-US" dirty="0" smtClean="0"/>
          </a:p>
          <a:p>
            <a:pPr marL="557213" lvl="1" indent="-214313">
              <a:buNone/>
            </a:pPr>
            <a:endParaRPr lang="en-US" dirty="0" smtClean="0"/>
          </a:p>
          <a:p>
            <a:pPr marL="557213" lvl="1" indent="-214313">
              <a:buNone/>
            </a:pPr>
            <a:endParaRPr lang="en-US" dirty="0" smtClean="0"/>
          </a:p>
          <a:p>
            <a:pPr marL="557213" lvl="1" indent="-214313">
              <a:buNone/>
            </a:pPr>
            <a:endParaRPr lang="en-US" dirty="0" smtClean="0"/>
          </a:p>
          <a:p>
            <a:pPr marL="557213" lvl="1" indent="-214313">
              <a:buNone/>
            </a:pPr>
            <a:endParaRPr lang="en-US" dirty="0" smtClean="0"/>
          </a:p>
          <a:p>
            <a:pPr marL="557213" lvl="1" indent="-214313">
              <a:buNone/>
            </a:pPr>
            <a:endParaRPr lang="en-US" dirty="0" smtClean="0"/>
          </a:p>
          <a:p>
            <a:pPr marL="557213" lvl="1" indent="-214313">
              <a:buNone/>
            </a:pPr>
            <a:endParaRPr lang="en-US" dirty="0" smtClean="0"/>
          </a:p>
          <a:p>
            <a:pPr marL="557213" lvl="1" indent="-214313">
              <a:buNone/>
            </a:pPr>
            <a:endParaRPr lang="en-US" dirty="0" smtClean="0"/>
          </a:p>
          <a:p>
            <a:pPr marL="557213" lvl="1" indent="-214313">
              <a:buNone/>
            </a:pPr>
            <a:endParaRPr lang="en-US" dirty="0" smtClean="0"/>
          </a:p>
        </p:txBody>
      </p:sp>
      <p:sp>
        <p:nvSpPr>
          <p:cNvPr id="11" name="Content Placeholder 11"/>
          <p:cNvSpPr>
            <a:spLocks noGrp="1"/>
          </p:cNvSpPr>
          <p:nvPr>
            <p:ph sz="half" idx="2"/>
          </p:nvPr>
        </p:nvSpPr>
        <p:spPr>
          <a:xfrm>
            <a:off x="4572000" y="1360786"/>
            <a:ext cx="3456384" cy="2989744"/>
          </a:xfrm>
        </p:spPr>
        <p:txBody>
          <a:bodyPr/>
          <a:lstStyle/>
          <a:p>
            <a:pPr marL="557213" lvl="1" indent="-214313">
              <a:buNone/>
            </a:pPr>
            <a:endParaRPr lang="en-US" dirty="0" smtClean="0"/>
          </a:p>
          <a:p>
            <a:pPr marL="557213" lvl="1" indent="-214313">
              <a:buNone/>
            </a:pPr>
            <a:r>
              <a:rPr lang="en-US" b="1" dirty="0" smtClean="0"/>
              <a:t>Patients</a:t>
            </a:r>
            <a:endParaRPr lang="en-US" dirty="0" smtClean="0"/>
          </a:p>
          <a:p>
            <a:pPr marL="557213" lvl="1" indent="-214313"/>
            <a:r>
              <a:rPr lang="en-US" sz="1050" dirty="0" smtClean="0"/>
              <a:t>87 SCI adults</a:t>
            </a:r>
          </a:p>
          <a:p>
            <a:pPr marL="557213" lvl="1" indent="-214313"/>
            <a:r>
              <a:rPr lang="en-US" sz="1050" dirty="0" smtClean="0"/>
              <a:t>Lesion complete (n=48); or incomplete (n=39)</a:t>
            </a:r>
          </a:p>
          <a:p>
            <a:pPr marL="557213" lvl="1" indent="-214313"/>
            <a:r>
              <a:rPr lang="en-US" sz="1050" dirty="0" smtClean="0"/>
              <a:t>74% T9 or above injury</a:t>
            </a:r>
          </a:p>
          <a:p>
            <a:pPr marL="557213" lvl="1" indent="-214313"/>
            <a:r>
              <a:rPr lang="en-US" sz="1050" dirty="0" smtClean="0"/>
              <a:t>Predominant symptom: constipation (n=66); </a:t>
            </a:r>
            <a:r>
              <a:rPr lang="en-US" sz="1050" dirty="0" err="1" smtClean="0"/>
              <a:t>faecal</a:t>
            </a:r>
            <a:r>
              <a:rPr lang="en-US" sz="1050" dirty="0" smtClean="0"/>
              <a:t> incontinence (n=17); or other (n=4)</a:t>
            </a:r>
            <a:endParaRPr lang="en-US" sz="1050" dirty="0"/>
          </a:p>
        </p:txBody>
      </p:sp>
      <p:sp>
        <p:nvSpPr>
          <p:cNvPr id="20" name="TextBox 19"/>
          <p:cNvSpPr txBox="1"/>
          <p:nvPr/>
        </p:nvSpPr>
        <p:spPr>
          <a:xfrm>
            <a:off x="5187535" y="4318418"/>
            <a:ext cx="2447786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750" dirty="0" smtClean="0">
                <a:solidFill>
                  <a:schemeClr val="bg2"/>
                </a:solidFill>
                <a:latin typeface="Arial" pitchFamily="34" charset="0"/>
              </a:rPr>
              <a:t>Christensen P, et al. Gastroenterology 2006;131:738–747</a:t>
            </a:r>
            <a:endParaRPr lang="en-US" sz="75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32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000" y="465516"/>
            <a:ext cx="6480001" cy="4698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Peristeen</a:t>
            </a:r>
            <a:r>
              <a:rPr lang="en-US" baseline="30000" dirty="0" smtClean="0"/>
              <a:t>®</a:t>
            </a:r>
            <a:r>
              <a:rPr lang="en-US" dirty="0" smtClean="0"/>
              <a:t> significantly reduced symptoms of constipation </a:t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 err="1" smtClean="0"/>
              <a:t>faecal</a:t>
            </a:r>
            <a:r>
              <a:rPr lang="en-US" dirty="0" smtClean="0"/>
              <a:t> incontinence vs. conservative bowel management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87535" y="4318418"/>
            <a:ext cx="2447786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750" dirty="0" smtClean="0">
                <a:solidFill>
                  <a:schemeClr val="bg2"/>
                </a:solidFill>
                <a:latin typeface="Arial" pitchFamily="34" charset="0"/>
              </a:rPr>
              <a:t>Christensen P, et al. Gastroenterology 2006;131:738–747</a:t>
            </a:r>
            <a:endParaRPr lang="en-US" sz="750" dirty="0">
              <a:solidFill>
                <a:schemeClr val="bg2"/>
              </a:solidFill>
              <a:latin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9652" y="1401020"/>
            <a:ext cx="3149360" cy="2441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90027" y="1410206"/>
            <a:ext cx="3068327" cy="2403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123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Peristeen</a:t>
            </a:r>
            <a:r>
              <a:rPr lang="en-US" baseline="30000" dirty="0" smtClean="0"/>
              <a:t>®</a:t>
            </a:r>
            <a:r>
              <a:rPr lang="en-US" dirty="0" smtClean="0"/>
              <a:t> significantly reduced symptoms of NBD </a:t>
            </a:r>
            <a:br>
              <a:rPr lang="en-US" dirty="0" smtClean="0"/>
            </a:br>
            <a:r>
              <a:rPr lang="en-US" dirty="0" smtClean="0"/>
              <a:t>vs. conservative bowel management 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517252" y="3975906"/>
            <a:ext cx="521617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Note: for more information about NBD score refer to the NBD score brochure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7535" y="4318418"/>
            <a:ext cx="2447786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750" dirty="0" smtClean="0">
                <a:solidFill>
                  <a:schemeClr val="bg2"/>
                </a:solidFill>
                <a:latin typeface="Arial" pitchFamily="34" charset="0"/>
              </a:rPr>
              <a:t>Christensen P, et al. Gastroenterology 2006;131:738–747</a:t>
            </a:r>
            <a:endParaRPr lang="en-US" sz="750" dirty="0">
              <a:solidFill>
                <a:schemeClr val="bg2"/>
              </a:solidFill>
              <a:latin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3658" y="1385257"/>
            <a:ext cx="4254728" cy="24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5975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Peristeen</a:t>
            </a:r>
            <a:r>
              <a:rPr lang="en-US" baseline="30000" dirty="0" smtClean="0"/>
              <a:t>®</a:t>
            </a:r>
            <a:r>
              <a:rPr lang="en-US" dirty="0" smtClean="0"/>
              <a:t> improved symptom-related </a:t>
            </a:r>
            <a:r>
              <a:rPr lang="en-US" dirty="0" err="1" smtClean="0"/>
              <a:t>QoL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vs. conservative bowel management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87535" y="4318418"/>
            <a:ext cx="2447786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750" dirty="0" smtClean="0">
                <a:solidFill>
                  <a:schemeClr val="bg2"/>
                </a:solidFill>
                <a:latin typeface="Arial" pitchFamily="34" charset="0"/>
              </a:rPr>
              <a:t>Christensen P, et al. Gastroenterology 2006;131:738–747</a:t>
            </a:r>
            <a:endParaRPr lang="en-US" sz="750" dirty="0">
              <a:solidFill>
                <a:schemeClr val="bg2"/>
              </a:solidFill>
              <a:latin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3658" y="1396565"/>
            <a:ext cx="4643915" cy="24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115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Peristeen</a:t>
            </a:r>
            <a:r>
              <a:rPr lang="en-US" baseline="30000" dirty="0" smtClean="0"/>
              <a:t>®</a:t>
            </a:r>
            <a:r>
              <a:rPr lang="en-US" dirty="0" smtClean="0"/>
              <a:t> improved bowel function, general satisfaction </a:t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 err="1" smtClean="0"/>
              <a:t>QoL</a:t>
            </a:r>
            <a:r>
              <a:rPr lang="en-US" dirty="0" smtClean="0"/>
              <a:t> vs. conservative bowel management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87535" y="4318418"/>
            <a:ext cx="2447786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750" dirty="0" smtClean="0">
                <a:solidFill>
                  <a:schemeClr val="bg2"/>
                </a:solidFill>
                <a:latin typeface="Arial" pitchFamily="34" charset="0"/>
              </a:rPr>
              <a:t>Christensen P, et al. Gastroenterology 2006;131:738–747</a:t>
            </a:r>
            <a:endParaRPr lang="en-US" sz="750" dirty="0">
              <a:solidFill>
                <a:schemeClr val="bg2"/>
              </a:solidFill>
              <a:latin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9652" y="1385499"/>
            <a:ext cx="3942438" cy="24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4362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Peristeen</a:t>
            </a:r>
            <a:r>
              <a:rPr lang="en-US" baseline="30000" dirty="0" smtClean="0"/>
              <a:t>®</a:t>
            </a:r>
            <a:r>
              <a:rPr lang="en-US" dirty="0" smtClean="0"/>
              <a:t> reduced daily time spent on bowel management vs. conservative bowel management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87535" y="4318418"/>
            <a:ext cx="2447786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750" dirty="0" smtClean="0">
                <a:solidFill>
                  <a:schemeClr val="bg2"/>
                </a:solidFill>
                <a:latin typeface="Arial" pitchFamily="34" charset="0"/>
              </a:rPr>
              <a:t>Christensen P, et al. Gastroenterology 2006;131:738–747</a:t>
            </a:r>
            <a:endParaRPr lang="en-US" sz="750" dirty="0">
              <a:solidFill>
                <a:schemeClr val="bg2"/>
              </a:solidFill>
              <a:latin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3658" y="1387044"/>
            <a:ext cx="4304116" cy="245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 bwMode="auto">
          <a:xfrm rot="5400000">
            <a:off x="4356751" y="2517744"/>
            <a:ext cx="1727597" cy="596"/>
          </a:xfrm>
          <a:prstGeom prst="straightConnector1">
            <a:avLst/>
          </a:prstGeom>
          <a:solidFill>
            <a:schemeClr val="accent2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5230968" y="2215533"/>
            <a:ext cx="115416" cy="602729"/>
          </a:xfrm>
          <a:prstGeom prst="rect">
            <a:avLst/>
          </a:prstGeom>
          <a:noFill/>
        </p:spPr>
        <p:txBody>
          <a:bodyPr vert="vert270" wrap="none" lIns="0" tIns="0" rIns="0" bIns="0" rtlCol="0">
            <a:spAutoFit/>
          </a:bodyPr>
          <a:lstStyle/>
          <a:p>
            <a:r>
              <a:rPr lang="en-US" sz="750" b="1" dirty="0" smtClean="0">
                <a:solidFill>
                  <a:srgbClr val="40C3D7"/>
                </a:solidFill>
                <a:latin typeface="+mj-lt"/>
              </a:rPr>
              <a:t>Improvement</a:t>
            </a:r>
            <a:endParaRPr lang="en-US" sz="750" b="1" dirty="0">
              <a:solidFill>
                <a:srgbClr val="40C3D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3430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Peristeen</a:t>
            </a:r>
            <a:r>
              <a:rPr lang="en-US" baseline="30000" dirty="0" smtClean="0"/>
              <a:t>®</a:t>
            </a:r>
            <a:r>
              <a:rPr lang="en-US" dirty="0" smtClean="0"/>
              <a:t> has a good safety profile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30994" indent="-196454"/>
            <a:r>
              <a:rPr lang="en-US" dirty="0" smtClean="0"/>
              <a:t>Subjects using </a:t>
            </a:r>
            <a:r>
              <a:rPr lang="en-US" dirty="0" err="1" smtClean="0"/>
              <a:t>Peristeen</a:t>
            </a:r>
            <a:r>
              <a:rPr lang="en-US" dirty="0" smtClean="0"/>
              <a:t> experienced:</a:t>
            </a:r>
          </a:p>
          <a:p>
            <a:pPr marL="544116" lvl="1" indent="-213122">
              <a:buFont typeface="Arial" pitchFamily="34" charset="0"/>
              <a:buChar char="–"/>
            </a:pPr>
            <a:r>
              <a:rPr lang="en-US" dirty="0" smtClean="0"/>
              <a:t>Fewer UTIs requiring antibiotic treatment than patients using conservative </a:t>
            </a:r>
            <a:br>
              <a:rPr lang="en-US" dirty="0" smtClean="0"/>
            </a:br>
            <a:r>
              <a:rPr lang="en-US" dirty="0" smtClean="0"/>
              <a:t>bowel management </a:t>
            </a:r>
          </a:p>
          <a:p>
            <a:pPr marL="544116" lvl="1" indent="-213122">
              <a:buFont typeface="Arial" pitchFamily="34" charset="0"/>
              <a:buChar char="–"/>
            </a:pPr>
            <a:endParaRPr lang="en-US" dirty="0" smtClean="0"/>
          </a:p>
          <a:p>
            <a:pPr marL="544116" lvl="1" indent="-213122">
              <a:buFont typeface="Arial" pitchFamily="34" charset="0"/>
              <a:buChar char="–"/>
            </a:pPr>
            <a:endParaRPr lang="en-US" dirty="0" smtClean="0"/>
          </a:p>
          <a:p>
            <a:pPr marL="544116" lvl="1" indent="-213122">
              <a:buFont typeface="Arial" pitchFamily="34" charset="0"/>
              <a:buChar char="–"/>
            </a:pPr>
            <a:endParaRPr lang="en-US" dirty="0" smtClean="0"/>
          </a:p>
          <a:p>
            <a:pPr marL="544116" lvl="1" indent="-213122">
              <a:buFont typeface="Arial" pitchFamily="34" charset="0"/>
              <a:buChar char="–"/>
            </a:pPr>
            <a:endParaRPr lang="en-US" dirty="0" smtClean="0"/>
          </a:p>
          <a:p>
            <a:pPr marL="544116" lvl="1" indent="-213122">
              <a:buFont typeface="Arial" pitchFamily="34" charset="0"/>
              <a:buChar char="–"/>
            </a:pPr>
            <a:endParaRPr lang="en-US" dirty="0" smtClean="0"/>
          </a:p>
          <a:p>
            <a:pPr marL="544116" lvl="1" indent="-213122">
              <a:buFont typeface="Arial" pitchFamily="34" charset="0"/>
              <a:buChar char="–"/>
            </a:pPr>
            <a:endParaRPr lang="en-US" dirty="0" smtClean="0"/>
          </a:p>
          <a:p>
            <a:pPr marL="544116" lvl="1" indent="-213122">
              <a:buNone/>
            </a:pPr>
            <a:endParaRPr lang="en-US" dirty="0" smtClean="0"/>
          </a:p>
          <a:p>
            <a:pPr marL="544116" lvl="1" indent="-213122">
              <a:buFont typeface="Arial" pitchFamily="34" charset="0"/>
              <a:buChar char="–"/>
            </a:pPr>
            <a:r>
              <a:rPr lang="en-US" dirty="0" smtClean="0"/>
              <a:t>Few and only mild side effects</a:t>
            </a:r>
          </a:p>
          <a:p>
            <a:pPr marL="544116" lvl="1" indent="-213122">
              <a:buFont typeface="Arial" pitchFamily="34" charset="0"/>
              <a:buChar char="–"/>
            </a:pPr>
            <a:r>
              <a:rPr lang="en-US" dirty="0" smtClean="0"/>
              <a:t>Less frequent symptoms of autonomic </a:t>
            </a:r>
            <a:r>
              <a:rPr lang="en-US" dirty="0" err="1" smtClean="0"/>
              <a:t>dysreflexia</a:t>
            </a:r>
            <a:r>
              <a:rPr lang="en-US" dirty="0" smtClean="0"/>
              <a:t> than with conservative </a:t>
            </a:r>
            <a:br>
              <a:rPr lang="en-US" dirty="0" smtClean="0"/>
            </a:br>
            <a:r>
              <a:rPr lang="en-US" dirty="0" smtClean="0"/>
              <a:t>bowel management (17.3 vs.30.0%, P=0.099)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87535" y="4318418"/>
            <a:ext cx="2447786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750" dirty="0" smtClean="0">
                <a:solidFill>
                  <a:schemeClr val="bg2"/>
                </a:solidFill>
                <a:latin typeface="Arial" pitchFamily="34" charset="0"/>
              </a:rPr>
              <a:t>Christensen P, et al. Gastroenterology 2006;131:738–747</a:t>
            </a:r>
            <a:endParaRPr lang="en-US" sz="750" dirty="0">
              <a:solidFill>
                <a:schemeClr val="bg2"/>
              </a:solidFill>
              <a:latin typeface="Arial" pitchFamily="34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3718" y="1761660"/>
            <a:ext cx="317229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 bwMode="auto">
          <a:xfrm rot="5400000">
            <a:off x="4005533" y="2544152"/>
            <a:ext cx="1134126" cy="1191"/>
          </a:xfrm>
          <a:prstGeom prst="straightConnector1">
            <a:avLst/>
          </a:prstGeom>
          <a:solidFill>
            <a:schemeClr val="accent2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4572000" y="2139702"/>
            <a:ext cx="115416" cy="656335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b="1" dirty="0" smtClean="0">
                <a:solidFill>
                  <a:srgbClr val="40C3D7"/>
                </a:solidFill>
              </a:rPr>
              <a:t>Improvement</a:t>
            </a:r>
            <a:endParaRPr lang="en-US" sz="750" b="1" dirty="0">
              <a:solidFill>
                <a:srgbClr val="40C3D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27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Summary: Peristeen’s significant benefits over conservative bowel management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334566" indent="-334566">
              <a:spcAft>
                <a:spcPts val="900"/>
              </a:spcAft>
              <a:buFont typeface="Wingdings" pitchFamily="2" charset="2"/>
              <a:buChar char="ü"/>
            </a:pPr>
            <a:r>
              <a:rPr lang="en-US" dirty="0" smtClean="0"/>
              <a:t>Data from the largest trial of TAI to date support the benefits of </a:t>
            </a:r>
            <a:r>
              <a:rPr lang="en-US" dirty="0" err="1" smtClean="0"/>
              <a:t>Peristeen</a:t>
            </a:r>
            <a:r>
              <a:rPr lang="en-US" dirty="0" smtClean="0"/>
              <a:t> over conservative bowel management, both in terms of efficacy and safety</a:t>
            </a:r>
          </a:p>
          <a:p>
            <a:pPr marL="334566" indent="-334566">
              <a:spcAft>
                <a:spcPts val="900"/>
              </a:spcAft>
              <a:buFont typeface="Wingdings" pitchFamily="2" charset="2"/>
              <a:buChar char="ü"/>
            </a:pPr>
            <a:r>
              <a:rPr lang="en-US" dirty="0" smtClean="0"/>
              <a:t>Evidence from this study suggests a positive benefit for subjects using </a:t>
            </a:r>
            <a:r>
              <a:rPr lang="en-US" dirty="0" err="1" smtClean="0"/>
              <a:t>Peristeen</a:t>
            </a:r>
            <a:r>
              <a:rPr lang="en-US" dirty="0" smtClean="0"/>
              <a:t> in terms of significant time saved on bowel management, </a:t>
            </a:r>
            <a:br>
              <a:rPr lang="en-US" dirty="0" smtClean="0"/>
            </a:br>
            <a:r>
              <a:rPr lang="en-US" dirty="0" smtClean="0"/>
              <a:t>freeing-up nearly 30 minutes a day, and improved </a:t>
            </a:r>
            <a:r>
              <a:rPr lang="en-US" dirty="0" err="1" smtClean="0"/>
              <a:t>QoL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187535" y="4318418"/>
            <a:ext cx="2447786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750" dirty="0" smtClean="0">
                <a:solidFill>
                  <a:schemeClr val="bg2"/>
                </a:solidFill>
                <a:latin typeface="Arial" pitchFamily="34" charset="0"/>
              </a:rPr>
              <a:t>Christensen P, et al. Gastroenterology 2006;131:738–747</a:t>
            </a:r>
            <a:endParaRPr lang="en-US" sz="750" dirty="0">
              <a:solidFill>
                <a:schemeClr val="bg2"/>
              </a:solidFill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4191930"/>
            <a:ext cx="1130118" cy="1846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solidFill>
                  <a:srgbClr val="25397D"/>
                </a:solidFill>
                <a:hlinkClick r:id="" action="ppaction://noaction"/>
              </a:rPr>
              <a:t>Return to index</a:t>
            </a:r>
            <a:endParaRPr lang="en-US" sz="1200" b="1" dirty="0">
              <a:solidFill>
                <a:srgbClr val="253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72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ELDS" val="PresentationTitle*PresentationSubtitle*DateOfPresentation*Name"/>
  <p:tag name="SDNEW" val="True"/>
</p:tagLst>
</file>

<file path=ppt/theme/theme1.xml><?xml version="1.0" encoding="utf-8"?>
<a:theme xmlns:a="http://schemas.openxmlformats.org/drawingml/2006/main" name="Corporate 16_9">
  <a:themeElements>
    <a:clrScheme name="Coloplast Corporate">
      <a:dk1>
        <a:srgbClr val="000000"/>
      </a:dk1>
      <a:lt1>
        <a:srgbClr val="FFFFFF"/>
      </a:lt1>
      <a:dk2>
        <a:srgbClr val="00B0CA"/>
      </a:dk2>
      <a:lt2>
        <a:srgbClr val="535353"/>
      </a:lt2>
      <a:accent1>
        <a:srgbClr val="E0684B"/>
      </a:accent1>
      <a:accent2>
        <a:srgbClr val="B8CF95"/>
      </a:accent2>
      <a:accent3>
        <a:srgbClr val="AFADC3"/>
      </a:accent3>
      <a:accent4>
        <a:srgbClr val="C7B37F"/>
      </a:accent4>
      <a:accent5>
        <a:srgbClr val="40C4D7"/>
      </a:accent5>
      <a:accent6>
        <a:srgbClr val="6F6F6F"/>
      </a:accent6>
      <a:hlink>
        <a:srgbClr val="25397D"/>
      </a:hlink>
      <a:folHlink>
        <a:srgbClr val="800080"/>
      </a:folHlink>
    </a:clrScheme>
    <a:fontScheme name="Coloplas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72000" tIns="72000" rIns="72000" bIns="7200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2"/>
        </a:solidFill>
        <a:ln w="635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>
          <a:defRPr sz="1600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9652E34C-7C4F-4A34-9562-492D06E0FA25}" vid="{A426479C-B4F1-4BA3-B13B-5C78AE8C706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586</Words>
  <Application>Microsoft Office PowerPoint</Application>
  <PresentationFormat>On-screen Show (16:9)</PresentationFormat>
  <Paragraphs>76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Symbol</vt:lpstr>
      <vt:lpstr>Wingdings</vt:lpstr>
      <vt:lpstr>Corporate 16_9</vt:lpstr>
      <vt:lpstr>A randomised controlled trial of transanal irrigation versus conservative bowel management in spinal-cord injured patients </vt:lpstr>
      <vt:lpstr>A randomised, controlled trial of TAI versus conservative bowel management in SCI patients</vt:lpstr>
      <vt:lpstr>Study design</vt:lpstr>
      <vt:lpstr>Peristeen® significantly reduced symptoms of constipation  and faecal incontinence vs. conservative bowel management</vt:lpstr>
      <vt:lpstr>Peristeen® significantly reduced symptoms of NBD  vs. conservative bowel management </vt:lpstr>
      <vt:lpstr>Peristeen® improved symptom-related QoL  vs. conservative bowel management</vt:lpstr>
      <vt:lpstr>Peristeen® improved bowel function, general satisfaction  and QoL vs. conservative bowel management</vt:lpstr>
      <vt:lpstr>Peristeen® reduced daily time spent on bowel management vs. conservative bowel management</vt:lpstr>
      <vt:lpstr>Peristeen® has a good safety profile</vt:lpstr>
      <vt:lpstr> Summary: Peristeen’s significant benefits over conservative bowel management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2015-11-24T16:46:23Z</dcterms:created>
  <dcterms:modified xsi:type="dcterms:W3CDTF">2015-11-24T16:46:55Z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www.skabelondesign.com</vt:lpwstr>
  </property>
</Properties>
</file>