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05613" cy="9939338"/>
  <p:custDataLst>
    <p:tags r:id="rId1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700" autoAdjust="0"/>
  </p:normalViewPr>
  <p:slideViewPr>
    <p:cSldViewPr snapToObjects="1">
      <p:cViewPr varScale="1">
        <p:scale>
          <a:sx n="99" d="100"/>
          <a:sy n="99" d="100"/>
        </p:scale>
        <p:origin x="78" y="75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After 10 years of practice and clinical papers</a:t>
            </a:r>
            <a:r>
              <a:rPr lang="en-GB" baseline="0" dirty="0" smtClean="0"/>
              <a:t> delivered, in 2013…</a:t>
            </a:r>
          </a:p>
          <a:p>
            <a:r>
              <a:rPr lang="en-GB" baseline="0" dirty="0" smtClean="0"/>
              <a:t>More than 20 studies were included</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a:t>
            </a:fld>
            <a:endParaRPr lang="en-GB" dirty="0"/>
          </a:p>
        </p:txBody>
      </p:sp>
    </p:spTree>
    <p:extLst>
      <p:ext uri="{BB962C8B-B14F-4D97-AF65-F5344CB8AC3E}">
        <p14:creationId xmlns:p14="http://schemas.microsoft.com/office/powerpoint/2010/main" val="1348951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Hand out copy of consensus review</a:t>
            </a:r>
          </a:p>
          <a:p>
            <a:endParaRPr lang="en-GB" dirty="0" smtClean="0"/>
          </a:p>
          <a:p>
            <a:r>
              <a:rPr lang="en-GB" dirty="0" smtClean="0"/>
              <a:t>Briefly</a:t>
            </a:r>
            <a:r>
              <a:rPr lang="en-GB" baseline="0" dirty="0" smtClean="0"/>
              <a:t> summarize the consensus paper results and the pyramid. This is a validation of the TAI method, and a recommendation that TAI should be considered at an early time when conservative treatment fails.</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2</a:t>
            </a:fld>
            <a:endParaRPr lang="en-GB" dirty="0"/>
          </a:p>
        </p:txBody>
      </p:sp>
    </p:spTree>
    <p:extLst>
      <p:ext uri="{BB962C8B-B14F-4D97-AF65-F5344CB8AC3E}">
        <p14:creationId xmlns:p14="http://schemas.microsoft.com/office/powerpoint/2010/main" val="228578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GB" dirty="0" smtClean="0"/>
              <a:t>Wider panorama respect the usual use of Peristeen, not only Neurological but also Functional and Post surgery</a:t>
            </a:r>
            <a:r>
              <a:rPr lang="en-GB" baseline="0" dirty="0" smtClean="0"/>
              <a:t> patients</a:t>
            </a:r>
          </a:p>
        </p:txBody>
      </p:sp>
      <p:sp>
        <p:nvSpPr>
          <p:cNvPr id="4" name="Segnaposto numero diapositiva 3"/>
          <p:cNvSpPr>
            <a:spLocks noGrp="1"/>
          </p:cNvSpPr>
          <p:nvPr>
            <p:ph type="sldNum" sz="quarter" idx="10"/>
          </p:nvPr>
        </p:nvSpPr>
        <p:spPr/>
        <p:txBody>
          <a:bodyPr/>
          <a:lstStyle/>
          <a:p>
            <a:fld id="{A6DCC2FD-5590-45B0-9304-F5328BE63FEC}" type="slidenum">
              <a:rPr lang="en-GB" smtClean="0"/>
              <a:pPr/>
              <a:t>3</a:t>
            </a:fld>
            <a:endParaRPr lang="en-GB" dirty="0"/>
          </a:p>
        </p:txBody>
      </p:sp>
      <p:sp>
        <p:nvSpPr>
          <p:cNvPr id="5" name="Segnaposto intestazione 4"/>
          <p:cNvSpPr>
            <a:spLocks noGrp="1"/>
          </p:cNvSpPr>
          <p:nvPr>
            <p:ph type="hdr" sz="quarter" idx="11"/>
          </p:nvPr>
        </p:nvSpPr>
        <p:spPr/>
        <p:txBody>
          <a:bodyPr/>
          <a:lstStyle/>
          <a:p>
            <a:r>
              <a:rPr lang="en-GB" dirty="0" err="1" smtClean="0"/>
              <a:t>documento</a:t>
            </a:r>
            <a:r>
              <a:rPr lang="en-GB" dirty="0" smtClean="0"/>
              <a:t> ad </a:t>
            </a:r>
            <a:r>
              <a:rPr lang="en-GB" dirty="0" err="1" smtClean="0"/>
              <a:t>uso</a:t>
            </a:r>
            <a:r>
              <a:rPr lang="en-GB" dirty="0" smtClean="0"/>
              <a:t> </a:t>
            </a:r>
            <a:r>
              <a:rPr lang="en-GB" dirty="0" err="1" smtClean="0"/>
              <a:t>esclusivamente</a:t>
            </a:r>
            <a:r>
              <a:rPr lang="en-GB" dirty="0" smtClean="0"/>
              <a:t> </a:t>
            </a:r>
            <a:r>
              <a:rPr lang="en-GB" dirty="0" err="1" smtClean="0"/>
              <a:t>interno</a:t>
            </a:r>
            <a:endParaRPr lang="en-GB" dirty="0"/>
          </a:p>
        </p:txBody>
      </p:sp>
    </p:spTree>
    <p:extLst>
      <p:ext uri="{BB962C8B-B14F-4D97-AF65-F5344CB8AC3E}">
        <p14:creationId xmlns:p14="http://schemas.microsoft.com/office/powerpoint/2010/main" val="329708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GB" dirty="0" err="1" smtClean="0"/>
              <a:t>Dati</a:t>
            </a:r>
            <a:r>
              <a:rPr lang="en-GB" baseline="0" dirty="0" smtClean="0"/>
              <a:t> </a:t>
            </a:r>
            <a:r>
              <a:rPr lang="en-GB" baseline="0" dirty="0" err="1" smtClean="0"/>
              <a:t>interni</a:t>
            </a:r>
            <a:r>
              <a:rPr lang="en-GB" baseline="0" dirty="0" smtClean="0"/>
              <a:t> </a:t>
            </a:r>
            <a:r>
              <a:rPr lang="en-GB" baseline="0" dirty="0" err="1" smtClean="0"/>
              <a:t>confermano</a:t>
            </a:r>
            <a:r>
              <a:rPr lang="en-GB" baseline="0" dirty="0" smtClean="0"/>
              <a:t> </a:t>
            </a:r>
            <a:r>
              <a:rPr lang="en-GB" baseline="0" dirty="0" err="1" smtClean="0"/>
              <a:t>che</a:t>
            </a:r>
            <a:r>
              <a:rPr lang="en-GB" baseline="0" dirty="0" smtClean="0"/>
              <a:t> </a:t>
            </a:r>
            <a:r>
              <a:rPr lang="en-GB" baseline="0" dirty="0" err="1" smtClean="0"/>
              <a:t>i</a:t>
            </a:r>
            <a:r>
              <a:rPr lang="en-GB" baseline="0" dirty="0" smtClean="0"/>
              <a:t> </a:t>
            </a:r>
            <a:r>
              <a:rPr lang="en-GB" baseline="0" dirty="0" err="1" smtClean="0"/>
              <a:t>pz</a:t>
            </a:r>
            <a:r>
              <a:rPr lang="en-GB" baseline="0" dirty="0" smtClean="0"/>
              <a:t> non </a:t>
            </a:r>
            <a:r>
              <a:rPr lang="en-GB" baseline="0" dirty="0" err="1" smtClean="0"/>
              <a:t>addestrati</a:t>
            </a:r>
            <a:r>
              <a:rPr lang="en-GB" baseline="0" dirty="0" smtClean="0"/>
              <a:t> </a:t>
            </a:r>
            <a:r>
              <a:rPr lang="en-GB" baseline="0" dirty="0" err="1" smtClean="0"/>
              <a:t>hanno</a:t>
            </a:r>
            <a:r>
              <a:rPr lang="en-GB" baseline="0" dirty="0" smtClean="0"/>
              <a:t> un </a:t>
            </a:r>
            <a:r>
              <a:rPr lang="en-GB" baseline="0" dirty="0" err="1" smtClean="0"/>
              <a:t>tasso</a:t>
            </a:r>
            <a:r>
              <a:rPr lang="en-GB" baseline="0" dirty="0" smtClean="0"/>
              <a:t> </a:t>
            </a:r>
            <a:r>
              <a:rPr lang="en-GB" baseline="0" dirty="0" err="1" smtClean="0"/>
              <a:t>d’abbandono</a:t>
            </a:r>
            <a:r>
              <a:rPr lang="en-GB" baseline="0" dirty="0" smtClean="0"/>
              <a:t> del 50% </a:t>
            </a:r>
            <a:r>
              <a:rPr lang="en-GB" baseline="0" dirty="0" err="1" smtClean="0"/>
              <a:t>mentre</a:t>
            </a:r>
            <a:r>
              <a:rPr lang="en-GB" baseline="0" dirty="0" smtClean="0"/>
              <a:t> per </a:t>
            </a:r>
            <a:r>
              <a:rPr lang="en-GB" baseline="0" dirty="0" err="1" smtClean="0"/>
              <a:t>coloro</a:t>
            </a:r>
            <a:r>
              <a:rPr lang="en-GB" baseline="0" dirty="0" smtClean="0"/>
              <a:t> </a:t>
            </a:r>
            <a:r>
              <a:rPr lang="en-GB" baseline="0" dirty="0" err="1" smtClean="0"/>
              <a:t>che</a:t>
            </a:r>
            <a:r>
              <a:rPr lang="en-GB" baseline="0" dirty="0" smtClean="0"/>
              <a:t> </a:t>
            </a:r>
            <a:r>
              <a:rPr lang="en-GB" baseline="0" dirty="0" err="1" smtClean="0"/>
              <a:t>effettuano</a:t>
            </a:r>
            <a:r>
              <a:rPr lang="en-GB" baseline="0" dirty="0" smtClean="0"/>
              <a:t> un </a:t>
            </a:r>
            <a:r>
              <a:rPr lang="en-GB" baseline="0" dirty="0" err="1" smtClean="0"/>
              <a:t>corretto</a:t>
            </a:r>
            <a:r>
              <a:rPr lang="en-GB" baseline="0" dirty="0" smtClean="0"/>
              <a:t> </a:t>
            </a:r>
            <a:r>
              <a:rPr lang="en-GB" baseline="0" dirty="0" err="1" smtClean="0"/>
              <a:t>addestramento</a:t>
            </a:r>
            <a:r>
              <a:rPr lang="en-GB" baseline="0" dirty="0" smtClean="0"/>
              <a:t> la compliance è quasi del 90% . </a:t>
            </a:r>
            <a:r>
              <a:rPr lang="en-GB" baseline="0" dirty="0" err="1" smtClean="0"/>
              <a:t>Addestramento</a:t>
            </a:r>
            <a:r>
              <a:rPr lang="en-GB" baseline="0" dirty="0" smtClean="0"/>
              <a:t> </a:t>
            </a:r>
            <a:r>
              <a:rPr lang="en-GB" baseline="0" dirty="0" err="1" smtClean="0"/>
              <a:t>fondamentale</a:t>
            </a:r>
            <a:r>
              <a:rPr lang="en-GB" baseline="0" dirty="0" smtClean="0"/>
              <a:t> per </a:t>
            </a:r>
            <a:r>
              <a:rPr lang="en-GB" baseline="0" dirty="0" err="1" smtClean="0"/>
              <a:t>aumentare</a:t>
            </a:r>
            <a:r>
              <a:rPr lang="en-GB" baseline="0" dirty="0" smtClean="0"/>
              <a:t> la retention! E </a:t>
            </a:r>
            <a:r>
              <a:rPr lang="en-GB" baseline="0" dirty="0" err="1" smtClean="0"/>
              <a:t>questo</a:t>
            </a:r>
            <a:r>
              <a:rPr lang="en-GB" baseline="0" dirty="0" smtClean="0"/>
              <a:t> è </a:t>
            </a:r>
            <a:r>
              <a:rPr lang="en-GB" baseline="0" dirty="0" err="1" smtClean="0"/>
              <a:t>confermato</a:t>
            </a:r>
            <a:r>
              <a:rPr lang="en-GB" baseline="0" dirty="0" smtClean="0"/>
              <a:t> </a:t>
            </a:r>
            <a:r>
              <a:rPr lang="en-GB" baseline="0" dirty="0" err="1" smtClean="0"/>
              <a:t>anche</a:t>
            </a:r>
            <a:r>
              <a:rPr lang="en-GB" baseline="0" dirty="0" smtClean="0"/>
              <a:t> </a:t>
            </a:r>
            <a:r>
              <a:rPr lang="en-GB" baseline="0" dirty="0" err="1" smtClean="0"/>
              <a:t>dallo</a:t>
            </a:r>
            <a:r>
              <a:rPr lang="en-GB" baseline="0" dirty="0" smtClean="0"/>
              <a:t> studio, dal quale per la prima </a:t>
            </a:r>
            <a:r>
              <a:rPr lang="en-GB" baseline="0" dirty="0" err="1" smtClean="0"/>
              <a:t>volta</a:t>
            </a:r>
            <a:r>
              <a:rPr lang="en-GB" baseline="0" dirty="0" smtClean="0"/>
              <a:t> </a:t>
            </a:r>
            <a:r>
              <a:rPr lang="en-GB" baseline="0" dirty="0" err="1" smtClean="0"/>
              <a:t>emergono</a:t>
            </a:r>
            <a:r>
              <a:rPr lang="en-GB" baseline="0" dirty="0" smtClean="0"/>
              <a:t> </a:t>
            </a:r>
            <a:r>
              <a:rPr lang="en-GB" baseline="0" dirty="0" err="1" smtClean="0"/>
              <a:t>dei</a:t>
            </a:r>
            <a:r>
              <a:rPr lang="en-GB" baseline="0" dirty="0" smtClean="0"/>
              <a:t> </a:t>
            </a:r>
            <a:r>
              <a:rPr lang="en-GB" baseline="0" dirty="0" err="1" smtClean="0"/>
              <a:t>dati</a:t>
            </a:r>
            <a:r>
              <a:rPr lang="en-GB" baseline="0" dirty="0" smtClean="0"/>
              <a:t> </a:t>
            </a:r>
            <a:r>
              <a:rPr lang="en-GB" baseline="0" dirty="0" err="1" smtClean="0"/>
              <a:t>che</a:t>
            </a:r>
            <a:r>
              <a:rPr lang="en-GB" baseline="0" dirty="0" smtClean="0"/>
              <a:t> </a:t>
            </a:r>
            <a:r>
              <a:rPr lang="en-GB" baseline="0" dirty="0" err="1" smtClean="0"/>
              <a:t>riguardano</a:t>
            </a:r>
            <a:r>
              <a:rPr lang="en-GB" baseline="0" dirty="0" smtClean="0"/>
              <a:t> </a:t>
            </a:r>
            <a:r>
              <a:rPr lang="en-GB" baseline="0" dirty="0" err="1" smtClean="0"/>
              <a:t>anche</a:t>
            </a:r>
            <a:r>
              <a:rPr lang="en-GB" baseline="0" dirty="0" smtClean="0"/>
              <a:t> </a:t>
            </a:r>
            <a:r>
              <a:rPr lang="en-GB" baseline="0" dirty="0" err="1" smtClean="0"/>
              <a:t>l’aspetto</a:t>
            </a:r>
            <a:r>
              <a:rPr lang="en-GB" baseline="0" dirty="0" smtClean="0"/>
              <a:t> </a:t>
            </a:r>
            <a:r>
              <a:rPr lang="en-GB" baseline="0" dirty="0" err="1" smtClean="0"/>
              <a:t>pratico</a:t>
            </a:r>
            <a:r>
              <a:rPr lang="en-GB" baseline="0" dirty="0" smtClean="0"/>
              <a:t> di </a:t>
            </a:r>
            <a:r>
              <a:rPr lang="en-GB" baseline="0" dirty="0" err="1" smtClean="0"/>
              <a:t>Peristeen,per</a:t>
            </a:r>
            <a:r>
              <a:rPr lang="en-GB" baseline="0" dirty="0" smtClean="0"/>
              <a:t> </a:t>
            </a:r>
            <a:r>
              <a:rPr lang="en-GB" baseline="0" dirty="0" err="1" smtClean="0"/>
              <a:t>quanto</a:t>
            </a:r>
            <a:r>
              <a:rPr lang="en-GB" baseline="0" dirty="0" smtClean="0"/>
              <a:t> </a:t>
            </a:r>
            <a:r>
              <a:rPr lang="en-GB" baseline="0" dirty="0" err="1" smtClean="0"/>
              <a:t>riguarda</a:t>
            </a:r>
            <a:r>
              <a:rPr lang="en-GB" baseline="0" dirty="0" smtClean="0"/>
              <a:t> </a:t>
            </a:r>
            <a:r>
              <a:rPr lang="en-GB" baseline="0" dirty="0" err="1" smtClean="0"/>
              <a:t>il</a:t>
            </a:r>
            <a:r>
              <a:rPr lang="en-GB" baseline="0" dirty="0" smtClean="0"/>
              <a:t> primo </a:t>
            </a:r>
            <a:r>
              <a:rPr lang="en-GB" baseline="0" dirty="0" err="1" smtClean="0"/>
              <a:t>colloquio</a:t>
            </a:r>
            <a:r>
              <a:rPr lang="en-GB" baseline="0" dirty="0" smtClean="0"/>
              <a:t> con </a:t>
            </a:r>
            <a:r>
              <a:rPr lang="en-GB" baseline="0" dirty="0" err="1" smtClean="0"/>
              <a:t>il</a:t>
            </a:r>
            <a:r>
              <a:rPr lang="en-GB" baseline="0" dirty="0" smtClean="0"/>
              <a:t> </a:t>
            </a:r>
            <a:r>
              <a:rPr lang="en-GB" baseline="0" dirty="0" err="1" smtClean="0"/>
              <a:t>paziente</a:t>
            </a:r>
            <a:r>
              <a:rPr lang="en-GB" baseline="0" dirty="0" smtClean="0"/>
              <a:t>, </a:t>
            </a:r>
            <a:r>
              <a:rPr lang="en-GB" baseline="0" dirty="0" err="1" smtClean="0"/>
              <a:t>il</a:t>
            </a:r>
            <a:r>
              <a:rPr lang="en-GB" baseline="0" dirty="0" smtClean="0"/>
              <a:t> </a:t>
            </a:r>
            <a:r>
              <a:rPr lang="en-GB" baseline="0" dirty="0" err="1" smtClean="0"/>
              <a:t>momento</a:t>
            </a:r>
            <a:r>
              <a:rPr lang="en-GB" baseline="0" dirty="0" smtClean="0"/>
              <a:t> del primo </a:t>
            </a:r>
            <a:r>
              <a:rPr lang="en-GB" baseline="0" dirty="0" err="1" smtClean="0"/>
              <a:t>incontro</a:t>
            </a:r>
            <a:r>
              <a:rPr lang="en-GB" baseline="0" dirty="0" smtClean="0"/>
              <a:t> con </a:t>
            </a:r>
            <a:r>
              <a:rPr lang="en-GB" baseline="0" dirty="0" err="1" smtClean="0"/>
              <a:t>il</a:t>
            </a:r>
            <a:r>
              <a:rPr lang="en-GB" baseline="0" dirty="0" smtClean="0"/>
              <a:t> </a:t>
            </a:r>
            <a:r>
              <a:rPr lang="en-GB" baseline="0" dirty="0" err="1" smtClean="0"/>
              <a:t>paziente</a:t>
            </a:r>
            <a:r>
              <a:rPr lang="en-GB" baseline="0" dirty="0" smtClean="0"/>
              <a:t>, emerge </a:t>
            </a:r>
            <a:r>
              <a:rPr lang="en-GB" baseline="0" dirty="0" err="1" smtClean="0"/>
              <a:t>infatti</a:t>
            </a:r>
            <a:r>
              <a:rPr lang="en-GB" baseline="0" dirty="0" smtClean="0"/>
              <a:t> la </a:t>
            </a:r>
            <a:r>
              <a:rPr lang="en-GB" baseline="0" dirty="0" err="1" smtClean="0"/>
              <a:t>necessità</a:t>
            </a:r>
            <a:r>
              <a:rPr lang="en-GB" baseline="0" dirty="0" smtClean="0"/>
              <a:t> di </a:t>
            </a:r>
            <a:r>
              <a:rPr lang="en-GB" baseline="0" dirty="0" err="1" smtClean="0"/>
              <a:t>effettuare</a:t>
            </a:r>
            <a:r>
              <a:rPr lang="en-GB" baseline="0" dirty="0" smtClean="0"/>
              <a:t> l’ </a:t>
            </a:r>
            <a:r>
              <a:rPr lang="en-GB" baseline="0" dirty="0" err="1" smtClean="0"/>
              <a:t>addestramento</a:t>
            </a:r>
            <a:r>
              <a:rPr lang="en-GB" baseline="0" dirty="0" smtClean="0"/>
              <a:t> a PAI con un </a:t>
            </a:r>
            <a:r>
              <a:rPr lang="en-GB" baseline="0" dirty="0" err="1" smtClean="0"/>
              <a:t>professionista</a:t>
            </a:r>
            <a:r>
              <a:rPr lang="en-GB" baseline="0" dirty="0" smtClean="0"/>
              <a:t> </a:t>
            </a:r>
            <a:r>
              <a:rPr lang="en-GB" baseline="0" dirty="0" err="1" smtClean="0"/>
              <a:t>sanitario</a:t>
            </a:r>
            <a:r>
              <a:rPr lang="en-GB" baseline="0" dirty="0" smtClean="0"/>
              <a:t> </a:t>
            </a:r>
            <a:r>
              <a:rPr lang="en-GB" baseline="0" dirty="0" err="1" smtClean="0"/>
              <a:t>esperto</a:t>
            </a:r>
            <a:r>
              <a:rPr lang="en-GB" baseline="0" dirty="0" smtClean="0"/>
              <a:t> e, per la prima </a:t>
            </a:r>
            <a:r>
              <a:rPr lang="en-GB" baseline="0" dirty="0" err="1" smtClean="0"/>
              <a:t>volta</a:t>
            </a:r>
            <a:r>
              <a:rPr lang="en-GB" baseline="0" dirty="0" smtClean="0"/>
              <a:t>, </a:t>
            </a:r>
            <a:r>
              <a:rPr lang="en-GB" baseline="0" dirty="0" err="1" smtClean="0"/>
              <a:t>finalmente</a:t>
            </a:r>
            <a:r>
              <a:rPr lang="en-GB" baseline="0" dirty="0" smtClean="0"/>
              <a:t> </a:t>
            </a:r>
            <a:r>
              <a:rPr lang="en-GB" baseline="0" dirty="0" err="1" smtClean="0"/>
              <a:t>si</a:t>
            </a:r>
            <a:r>
              <a:rPr lang="en-GB" baseline="0" dirty="0" smtClean="0"/>
              <a:t> </a:t>
            </a:r>
            <a:r>
              <a:rPr lang="en-GB" baseline="0" dirty="0" err="1" smtClean="0"/>
              <a:t>parla</a:t>
            </a:r>
            <a:r>
              <a:rPr lang="en-GB" baseline="0" dirty="0" smtClean="0"/>
              <a:t> di </a:t>
            </a:r>
            <a:r>
              <a:rPr lang="en-GB" baseline="0" dirty="0" err="1" smtClean="0"/>
              <a:t>preparazione</a:t>
            </a:r>
            <a:r>
              <a:rPr lang="en-GB" baseline="0" dirty="0" smtClean="0"/>
              <a:t> </a:t>
            </a:r>
            <a:r>
              <a:rPr lang="en-GB" baseline="0" dirty="0" err="1" smtClean="0"/>
              <a:t>intestinale!lo</a:t>
            </a:r>
            <a:r>
              <a:rPr lang="en-GB" baseline="0" dirty="0" smtClean="0"/>
              <a:t> studio </a:t>
            </a:r>
            <a:r>
              <a:rPr lang="en-GB" baseline="0" dirty="0" err="1" smtClean="0"/>
              <a:t>infatti</a:t>
            </a:r>
            <a:r>
              <a:rPr lang="en-GB" baseline="0" dirty="0" smtClean="0"/>
              <a:t> dice di </a:t>
            </a:r>
            <a:r>
              <a:rPr lang="en-GB" baseline="0" dirty="0" err="1" smtClean="0"/>
              <a:t>escludere</a:t>
            </a:r>
            <a:r>
              <a:rPr lang="en-GB" baseline="0" dirty="0" smtClean="0"/>
              <a:t> la </a:t>
            </a:r>
            <a:r>
              <a:rPr lang="en-GB" baseline="0" dirty="0" err="1" smtClean="0"/>
              <a:t>presenza</a:t>
            </a:r>
            <a:r>
              <a:rPr lang="en-GB" baseline="0" dirty="0" smtClean="0"/>
              <a:t> di </a:t>
            </a:r>
            <a:r>
              <a:rPr lang="en-GB" baseline="0" dirty="0" err="1" smtClean="0"/>
              <a:t>una</a:t>
            </a:r>
            <a:r>
              <a:rPr lang="en-GB" baseline="0" dirty="0" smtClean="0"/>
              <a:t> </a:t>
            </a:r>
            <a:r>
              <a:rPr lang="en-GB" baseline="0" dirty="0" err="1" smtClean="0"/>
              <a:t>massa</a:t>
            </a:r>
            <a:r>
              <a:rPr lang="en-GB" baseline="0" dirty="0" smtClean="0"/>
              <a:t> </a:t>
            </a:r>
            <a:r>
              <a:rPr lang="en-GB" baseline="0" dirty="0" err="1" smtClean="0"/>
              <a:t>fecale</a:t>
            </a:r>
            <a:r>
              <a:rPr lang="en-GB" baseline="0" dirty="0" smtClean="0"/>
              <a:t> </a:t>
            </a:r>
            <a:r>
              <a:rPr lang="en-GB" baseline="0" dirty="0" err="1" smtClean="0"/>
              <a:t>eccessiva</a:t>
            </a:r>
            <a:r>
              <a:rPr lang="en-GB" baseline="0" dirty="0" smtClean="0"/>
              <a:t> </a:t>
            </a:r>
            <a:r>
              <a:rPr lang="en-GB" baseline="0" dirty="0" err="1" smtClean="0"/>
              <a:t>nell’intestino</a:t>
            </a:r>
            <a:r>
              <a:rPr lang="en-GB" baseline="0" dirty="0" smtClean="0"/>
              <a:t> </a:t>
            </a:r>
            <a:r>
              <a:rPr lang="en-GB" baseline="0" dirty="0" err="1" smtClean="0"/>
              <a:t>effettuando</a:t>
            </a:r>
            <a:r>
              <a:rPr lang="en-GB" baseline="0" dirty="0" smtClean="0"/>
              <a:t> </a:t>
            </a:r>
            <a:r>
              <a:rPr lang="en-GB" baseline="0" dirty="0" err="1" smtClean="0"/>
              <a:t>una</a:t>
            </a:r>
            <a:r>
              <a:rPr lang="en-GB" baseline="0" dirty="0" smtClean="0"/>
              <a:t> </a:t>
            </a:r>
            <a:r>
              <a:rPr lang="en-GB" baseline="0" dirty="0" err="1" smtClean="0"/>
              <a:t>preparazione</a:t>
            </a:r>
            <a:r>
              <a:rPr lang="en-GB" baseline="0" dirty="0" smtClean="0"/>
              <a:t> </a:t>
            </a:r>
            <a:r>
              <a:rPr lang="en-GB" baseline="0" dirty="0" err="1" smtClean="0"/>
              <a:t>intestinale</a:t>
            </a:r>
            <a:r>
              <a:rPr lang="en-GB" baseline="0" dirty="0" smtClean="0"/>
              <a:t> </a:t>
            </a:r>
            <a:r>
              <a:rPr lang="en-GB" baseline="0" dirty="0" err="1" smtClean="0"/>
              <a:t>adeguata</a:t>
            </a:r>
            <a:r>
              <a:rPr lang="en-GB" baseline="0" dirty="0" smtClean="0"/>
              <a:t>. Per </a:t>
            </a:r>
            <a:r>
              <a:rPr lang="en-GB" baseline="0" dirty="0" err="1" smtClean="0"/>
              <a:t>noi</a:t>
            </a:r>
            <a:r>
              <a:rPr lang="en-GB" baseline="0" dirty="0" smtClean="0"/>
              <a:t> </a:t>
            </a:r>
            <a:r>
              <a:rPr lang="en-GB" baseline="0" dirty="0" err="1" smtClean="0"/>
              <a:t>questo</a:t>
            </a:r>
            <a:r>
              <a:rPr lang="en-GB" baseline="0" dirty="0" smtClean="0"/>
              <a:t> ha un </a:t>
            </a:r>
            <a:r>
              <a:rPr lang="en-GB" baseline="0" dirty="0" err="1" smtClean="0"/>
              <a:t>grandissimo</a:t>
            </a:r>
            <a:r>
              <a:rPr lang="en-GB" baseline="0" dirty="0" smtClean="0"/>
              <a:t> </a:t>
            </a:r>
            <a:r>
              <a:rPr lang="en-GB" baseline="0" dirty="0" err="1" smtClean="0"/>
              <a:t>valore</a:t>
            </a:r>
            <a:r>
              <a:rPr lang="en-GB" baseline="0" dirty="0" smtClean="0"/>
              <a:t> </a:t>
            </a:r>
            <a:r>
              <a:rPr lang="en-GB" baseline="0" dirty="0" err="1" smtClean="0"/>
              <a:t>perché</a:t>
            </a:r>
            <a:r>
              <a:rPr lang="en-GB" baseline="0" dirty="0" smtClean="0"/>
              <a:t> </a:t>
            </a:r>
            <a:r>
              <a:rPr lang="en-GB" baseline="0" dirty="0" err="1" smtClean="0"/>
              <a:t>rappresenta</a:t>
            </a:r>
            <a:r>
              <a:rPr lang="en-GB" baseline="0" dirty="0" smtClean="0"/>
              <a:t> la prima base </a:t>
            </a:r>
            <a:r>
              <a:rPr lang="en-GB" baseline="0" dirty="0" err="1" smtClean="0"/>
              <a:t>scientifica</a:t>
            </a:r>
            <a:r>
              <a:rPr lang="en-GB" baseline="0" dirty="0" smtClean="0"/>
              <a:t> in </a:t>
            </a:r>
            <a:r>
              <a:rPr lang="en-GB" baseline="0" dirty="0" err="1" smtClean="0"/>
              <a:t>merito</a:t>
            </a:r>
            <a:r>
              <a:rPr lang="en-GB" baseline="0" dirty="0" smtClean="0"/>
              <a:t> </a:t>
            </a:r>
            <a:r>
              <a:rPr lang="en-GB" baseline="0" dirty="0" err="1" smtClean="0"/>
              <a:t>alla</a:t>
            </a:r>
            <a:r>
              <a:rPr lang="en-GB" baseline="0" dirty="0" smtClean="0"/>
              <a:t> </a:t>
            </a:r>
            <a:r>
              <a:rPr lang="en-GB" baseline="0" dirty="0" err="1" smtClean="0"/>
              <a:t>necessità</a:t>
            </a:r>
            <a:r>
              <a:rPr lang="en-GB" baseline="0" dirty="0" smtClean="0"/>
              <a:t> </a:t>
            </a:r>
            <a:r>
              <a:rPr lang="en-GB" baseline="0" dirty="0" err="1" smtClean="0"/>
              <a:t>della</a:t>
            </a:r>
            <a:r>
              <a:rPr lang="en-GB" baseline="0" dirty="0" smtClean="0"/>
              <a:t> </a:t>
            </a:r>
            <a:r>
              <a:rPr lang="en-GB" baseline="0" dirty="0" err="1" smtClean="0"/>
              <a:t>preparazione</a:t>
            </a:r>
            <a:r>
              <a:rPr lang="en-GB" baseline="0" dirty="0" smtClean="0"/>
              <a:t> </a:t>
            </a:r>
            <a:r>
              <a:rPr lang="en-GB" baseline="0" dirty="0" err="1" smtClean="0"/>
              <a:t>intestinale</a:t>
            </a:r>
            <a:r>
              <a:rPr lang="en-GB" baseline="0" dirty="0" smtClean="0"/>
              <a:t> prima di Peristeen. </a:t>
            </a:r>
            <a:endParaRPr lang="en-GB" dirty="0"/>
          </a:p>
        </p:txBody>
      </p:sp>
      <p:sp>
        <p:nvSpPr>
          <p:cNvPr id="4" name="Segnaposto numero diapositiva 3"/>
          <p:cNvSpPr>
            <a:spLocks noGrp="1"/>
          </p:cNvSpPr>
          <p:nvPr>
            <p:ph type="sldNum" sz="quarter" idx="10"/>
          </p:nvPr>
        </p:nvSpPr>
        <p:spPr/>
        <p:txBody>
          <a:bodyPr/>
          <a:lstStyle/>
          <a:p>
            <a:fld id="{A6DCC2FD-5590-45B0-9304-F5328BE63FEC}" type="slidenum">
              <a:rPr lang="en-GB" smtClean="0"/>
              <a:pPr/>
              <a:t>4</a:t>
            </a:fld>
            <a:endParaRPr lang="en-GB" dirty="0"/>
          </a:p>
        </p:txBody>
      </p:sp>
      <p:sp>
        <p:nvSpPr>
          <p:cNvPr id="5" name="Segnaposto intestazione 4"/>
          <p:cNvSpPr>
            <a:spLocks noGrp="1"/>
          </p:cNvSpPr>
          <p:nvPr>
            <p:ph type="hdr" sz="quarter" idx="11"/>
          </p:nvPr>
        </p:nvSpPr>
        <p:spPr/>
        <p:txBody>
          <a:bodyPr/>
          <a:lstStyle/>
          <a:p>
            <a:r>
              <a:rPr lang="en-GB" dirty="0" err="1" smtClean="0"/>
              <a:t>documento</a:t>
            </a:r>
            <a:r>
              <a:rPr lang="en-GB" dirty="0" smtClean="0"/>
              <a:t> ad </a:t>
            </a:r>
            <a:r>
              <a:rPr lang="en-GB" dirty="0" err="1" smtClean="0"/>
              <a:t>uso</a:t>
            </a:r>
            <a:r>
              <a:rPr lang="en-GB" dirty="0" smtClean="0"/>
              <a:t> </a:t>
            </a:r>
            <a:r>
              <a:rPr lang="en-GB" dirty="0" err="1" smtClean="0"/>
              <a:t>esclusivamente</a:t>
            </a:r>
            <a:r>
              <a:rPr lang="en-GB" dirty="0" smtClean="0"/>
              <a:t> </a:t>
            </a:r>
            <a:r>
              <a:rPr lang="en-GB" dirty="0" err="1" smtClean="0"/>
              <a:t>interno</a:t>
            </a:r>
            <a:endParaRPr lang="en-GB" dirty="0"/>
          </a:p>
        </p:txBody>
      </p:sp>
    </p:spTree>
    <p:extLst>
      <p:ext uri="{BB962C8B-B14F-4D97-AF65-F5344CB8AC3E}">
        <p14:creationId xmlns:p14="http://schemas.microsoft.com/office/powerpoint/2010/main" val="1112419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dirty="0"/>
          </a:p>
        </p:txBody>
      </p:sp>
      <p:sp>
        <p:nvSpPr>
          <p:cNvPr id="4" name="Segnaposto intestazione 3"/>
          <p:cNvSpPr>
            <a:spLocks noGrp="1"/>
          </p:cNvSpPr>
          <p:nvPr>
            <p:ph type="hdr" sz="quarter" idx="10"/>
          </p:nvPr>
        </p:nvSpPr>
        <p:spPr/>
        <p:txBody>
          <a:bodyPr/>
          <a:lstStyle/>
          <a:p>
            <a:r>
              <a:rPr lang="en-GB" dirty="0" err="1" smtClean="0"/>
              <a:t>documento</a:t>
            </a:r>
            <a:r>
              <a:rPr lang="en-GB" dirty="0" smtClean="0"/>
              <a:t> ad </a:t>
            </a:r>
            <a:r>
              <a:rPr lang="en-GB" dirty="0" err="1" smtClean="0"/>
              <a:t>uso</a:t>
            </a:r>
            <a:r>
              <a:rPr lang="en-GB" dirty="0" smtClean="0"/>
              <a:t> </a:t>
            </a:r>
            <a:r>
              <a:rPr lang="en-GB" dirty="0" err="1" smtClean="0"/>
              <a:t>esclusivamente</a:t>
            </a:r>
            <a:r>
              <a:rPr lang="en-GB" dirty="0" smtClean="0"/>
              <a:t> </a:t>
            </a:r>
            <a:r>
              <a:rPr lang="en-GB" dirty="0" err="1" smtClean="0"/>
              <a:t>interno</a:t>
            </a:r>
            <a:endParaRPr lang="en-GB" dirty="0"/>
          </a:p>
        </p:txBody>
      </p:sp>
      <p:sp>
        <p:nvSpPr>
          <p:cNvPr id="5" name="Segnaposto numero diapositiva 4"/>
          <p:cNvSpPr>
            <a:spLocks noGrp="1"/>
          </p:cNvSpPr>
          <p:nvPr>
            <p:ph type="sldNum" sz="quarter" idx="11"/>
          </p:nvPr>
        </p:nvSpPr>
        <p:spPr/>
        <p:txBody>
          <a:bodyPr/>
          <a:lstStyle/>
          <a:p>
            <a:fld id="{A6DCC2FD-5590-45B0-9304-F5328BE63FEC}" type="slidenum">
              <a:rPr lang="en-GB" smtClean="0"/>
              <a:pPr/>
              <a:t>5</a:t>
            </a:fld>
            <a:endParaRPr lang="en-GB" dirty="0"/>
          </a:p>
        </p:txBody>
      </p:sp>
    </p:spTree>
    <p:extLst>
      <p:ext uri="{BB962C8B-B14F-4D97-AF65-F5344CB8AC3E}">
        <p14:creationId xmlns:p14="http://schemas.microsoft.com/office/powerpoint/2010/main" val="4010938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prstClr val="black"/>
                </a:solidFill>
              </a:rPr>
              <a:pPr/>
              <a:t>6</a:t>
            </a:fld>
            <a:endParaRPr lang="en-GB" dirty="0">
              <a:solidFill>
                <a:prstClr val="black"/>
              </a:solidFill>
            </a:endParaRPr>
          </a:p>
        </p:txBody>
      </p:sp>
    </p:spTree>
    <p:extLst>
      <p:ext uri="{BB962C8B-B14F-4D97-AF65-F5344CB8AC3E}">
        <p14:creationId xmlns:p14="http://schemas.microsoft.com/office/powerpoint/2010/main" val="2517425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dirty="0"/>
          </a:p>
        </p:txBody>
      </p:sp>
      <p:sp>
        <p:nvSpPr>
          <p:cNvPr id="4" name="Segnaposto intestazione 3"/>
          <p:cNvSpPr>
            <a:spLocks noGrp="1"/>
          </p:cNvSpPr>
          <p:nvPr>
            <p:ph type="hdr" sz="quarter" idx="10"/>
          </p:nvPr>
        </p:nvSpPr>
        <p:spPr/>
        <p:txBody>
          <a:bodyPr/>
          <a:lstStyle/>
          <a:p>
            <a:r>
              <a:rPr lang="en-GB" dirty="0" err="1" smtClean="0"/>
              <a:t>documento</a:t>
            </a:r>
            <a:r>
              <a:rPr lang="en-GB" dirty="0" smtClean="0"/>
              <a:t> ad </a:t>
            </a:r>
            <a:r>
              <a:rPr lang="en-GB" dirty="0" err="1" smtClean="0"/>
              <a:t>uso</a:t>
            </a:r>
            <a:r>
              <a:rPr lang="en-GB" dirty="0" smtClean="0"/>
              <a:t> </a:t>
            </a:r>
            <a:r>
              <a:rPr lang="en-GB" dirty="0" err="1" smtClean="0"/>
              <a:t>esclusivamente</a:t>
            </a:r>
            <a:r>
              <a:rPr lang="en-GB" dirty="0" smtClean="0"/>
              <a:t> </a:t>
            </a:r>
            <a:r>
              <a:rPr lang="en-GB" dirty="0" err="1" smtClean="0"/>
              <a:t>interno</a:t>
            </a:r>
            <a:endParaRPr lang="en-GB" dirty="0"/>
          </a:p>
        </p:txBody>
      </p:sp>
      <p:sp>
        <p:nvSpPr>
          <p:cNvPr id="5" name="Segnaposto numero diapositiva 4"/>
          <p:cNvSpPr>
            <a:spLocks noGrp="1"/>
          </p:cNvSpPr>
          <p:nvPr>
            <p:ph type="sldNum" sz="quarter" idx="11"/>
          </p:nvPr>
        </p:nvSpPr>
        <p:spPr/>
        <p:txBody>
          <a:bodyPr/>
          <a:lstStyle/>
          <a:p>
            <a:fld id="{A6DCC2FD-5590-45B0-9304-F5328BE63FEC}" type="slidenum">
              <a:rPr lang="en-GB" smtClean="0"/>
              <a:pPr/>
              <a:t>7</a:t>
            </a:fld>
            <a:endParaRPr lang="en-GB" dirty="0"/>
          </a:p>
        </p:txBody>
      </p:sp>
    </p:spTree>
    <p:extLst>
      <p:ext uri="{BB962C8B-B14F-4D97-AF65-F5344CB8AC3E}">
        <p14:creationId xmlns:p14="http://schemas.microsoft.com/office/powerpoint/2010/main" val="2434321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dirty="0"/>
          </a:p>
        </p:txBody>
      </p:sp>
      <p:sp>
        <p:nvSpPr>
          <p:cNvPr id="4" name="Segnaposto intestazione 3"/>
          <p:cNvSpPr>
            <a:spLocks noGrp="1"/>
          </p:cNvSpPr>
          <p:nvPr>
            <p:ph type="hdr" sz="quarter" idx="10"/>
          </p:nvPr>
        </p:nvSpPr>
        <p:spPr/>
        <p:txBody>
          <a:bodyPr/>
          <a:lstStyle/>
          <a:p>
            <a:r>
              <a:rPr lang="en-GB" dirty="0" err="1" smtClean="0"/>
              <a:t>documento</a:t>
            </a:r>
            <a:r>
              <a:rPr lang="en-GB" dirty="0" smtClean="0"/>
              <a:t> ad </a:t>
            </a:r>
            <a:r>
              <a:rPr lang="en-GB" dirty="0" err="1" smtClean="0"/>
              <a:t>uso</a:t>
            </a:r>
            <a:r>
              <a:rPr lang="en-GB" dirty="0" smtClean="0"/>
              <a:t> </a:t>
            </a:r>
            <a:r>
              <a:rPr lang="en-GB" dirty="0" err="1" smtClean="0"/>
              <a:t>esclusivamente</a:t>
            </a:r>
            <a:r>
              <a:rPr lang="en-GB" dirty="0" smtClean="0"/>
              <a:t> </a:t>
            </a:r>
            <a:r>
              <a:rPr lang="en-GB" dirty="0" err="1" smtClean="0"/>
              <a:t>interno</a:t>
            </a:r>
            <a:endParaRPr lang="en-GB" dirty="0"/>
          </a:p>
        </p:txBody>
      </p:sp>
      <p:sp>
        <p:nvSpPr>
          <p:cNvPr id="5" name="Segnaposto numero diapositiva 4"/>
          <p:cNvSpPr>
            <a:spLocks noGrp="1"/>
          </p:cNvSpPr>
          <p:nvPr>
            <p:ph type="sldNum" sz="quarter" idx="11"/>
          </p:nvPr>
        </p:nvSpPr>
        <p:spPr/>
        <p:txBody>
          <a:bodyPr/>
          <a:lstStyle/>
          <a:p>
            <a:fld id="{A6DCC2FD-5590-45B0-9304-F5328BE63FEC}" type="slidenum">
              <a:rPr lang="en-GB" smtClean="0"/>
              <a:pPr/>
              <a:t>8</a:t>
            </a:fld>
            <a:endParaRPr lang="en-GB" dirty="0"/>
          </a:p>
        </p:txBody>
      </p:sp>
    </p:spTree>
    <p:extLst>
      <p:ext uri="{BB962C8B-B14F-4D97-AF65-F5344CB8AC3E}">
        <p14:creationId xmlns:p14="http://schemas.microsoft.com/office/powerpoint/2010/main" val="19735459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6"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7"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2.xml"/><Relationship Id="rId7" Type="http://schemas.openxmlformats.org/officeDocument/2006/relationships/image" Target="../media/image7.e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1.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251520" y="3327834"/>
            <a:ext cx="8208912" cy="612068"/>
          </a:xfrm>
        </p:spPr>
        <p:txBody>
          <a:bodyPr>
            <a:normAutofit fontScale="90000"/>
          </a:bodyPr>
          <a:lstStyle/>
          <a:p>
            <a:pPr lvl="0"/>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Consensus review of best practice of transanal irrigation in adults </a:t>
            </a:r>
            <a:endParaRPr lang="en-GB" dirty="0"/>
          </a:p>
        </p:txBody>
      </p:sp>
      <p:sp>
        <p:nvSpPr>
          <p:cNvPr id="11" name="Subtitle 10"/>
          <p:cNvSpPr>
            <a:spLocks noGrp="1"/>
          </p:cNvSpPr>
          <p:nvPr>
            <p:ph type="subTitle" idx="1"/>
          </p:nvPr>
        </p:nvSpPr>
        <p:spPr>
          <a:xfrm>
            <a:off x="249262" y="4029942"/>
            <a:ext cx="5724000" cy="270000"/>
          </a:xfrm>
        </p:spPr>
        <p:txBody>
          <a:bodyPr>
            <a:normAutofit/>
          </a:bodyPr>
          <a:lstStyle/>
          <a:p>
            <a:pPr lvl="0"/>
            <a:r>
              <a:rPr lang="en-GB" dirty="0" smtClean="0"/>
              <a:t>Emmanuel A et al, Spinal Cord 2013</a:t>
            </a:r>
            <a:endParaRPr lang="en-GB" dirty="0"/>
          </a:p>
        </p:txBody>
      </p:sp>
      <p:sp>
        <p:nvSpPr>
          <p:cNvPr id="6" name="bmkHeader"/>
          <p:cNvSpPr txBox="1"/>
          <p:nvPr/>
        </p:nvSpPr>
        <p:spPr>
          <a:xfrm>
            <a:off x="1521000" y="60072"/>
            <a:ext cx="5724000" cy="256500"/>
          </a:xfrm>
          <a:prstGeom prst="rect">
            <a:avLst/>
          </a:prstGeom>
          <a:noFill/>
        </p:spPr>
        <p:txBody>
          <a:bodyPr wrap="square" lIns="0" tIns="0" rIns="0" bIns="0" rtlCol="0" anchor="b" anchorCtr="0">
            <a:noAutofit/>
          </a:bodyPr>
          <a:lstStyle/>
          <a:p>
            <a:endParaRPr lang="en-GB" sz="675" dirty="0">
              <a:solidFill>
                <a:schemeClr val="tx2"/>
              </a:solidFill>
            </a:endParaRPr>
          </a:p>
        </p:txBody>
      </p:sp>
      <p:sp>
        <p:nvSpPr>
          <p:cNvPr id="12" name="bmkFldPresentationSubtitle"/>
          <p:cNvSpPr txBox="1">
            <a:spLocks/>
          </p:cNvSpPr>
          <p:nvPr/>
        </p:nvSpPr>
        <p:spPr>
          <a:xfrm>
            <a:off x="1493658" y="4191930"/>
            <a:ext cx="5724000" cy="270000"/>
          </a:xfrm>
          <a:prstGeom prst="rect">
            <a:avLst/>
          </a:prstGeom>
        </p:spPr>
        <p:txBody>
          <a:bodyPr/>
          <a:lstStyle/>
          <a:p>
            <a:pPr defTabSz="685800">
              <a:lnSpc>
                <a:spcPts val="1425"/>
              </a:lnSpc>
              <a:buSzPct val="85000"/>
              <a:defRPr/>
            </a:pPr>
            <a:endParaRPr lang="en-GB" sz="1200" kern="0" dirty="0">
              <a:solidFill>
                <a:schemeClr val="bg1"/>
              </a:solidFill>
              <a:latin typeface="+mn-lt"/>
            </a:endParaRPr>
          </a:p>
        </p:txBody>
      </p:sp>
    </p:spTree>
    <p:extLst>
      <p:ext uri="{BB962C8B-B14F-4D97-AF65-F5344CB8AC3E}">
        <p14:creationId xmlns:p14="http://schemas.microsoft.com/office/powerpoint/2010/main" val="23581660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Rectangle 3"/>
          <p:cNvSpPr/>
          <p:nvPr/>
        </p:nvSpPr>
        <p:spPr bwMode="auto">
          <a:xfrm>
            <a:off x="179512" y="4250669"/>
            <a:ext cx="145471" cy="391628"/>
          </a:xfrm>
          <a:prstGeom prst="rect">
            <a:avLst/>
          </a:prstGeom>
          <a:solidFill>
            <a:schemeClr val="bg1"/>
          </a:solidFill>
          <a:ln w="9525" cap="flat" cmpd="sng" algn="ctr">
            <a:noFill/>
            <a:prstDash val="solid"/>
            <a:round/>
            <a:headEnd type="none" w="med" len="med"/>
            <a:tailEnd type="none" w="med" len="med"/>
          </a:ln>
          <a:effectLst/>
        </p:spPr>
        <p:txBody>
          <a:bodyPr vert="horz" wrap="none" lIns="72000" tIns="72000" rIns="72000" bIns="720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bg2"/>
              </a:solidFill>
              <a:effectLst/>
              <a:latin typeface="Arial" charset="0"/>
            </a:endParaRPr>
          </a:p>
        </p:txBody>
      </p:sp>
      <p:sp>
        <p:nvSpPr>
          <p:cNvPr id="43" name="Rectangle 42"/>
          <p:cNvSpPr/>
          <p:nvPr/>
        </p:nvSpPr>
        <p:spPr bwMode="auto">
          <a:xfrm>
            <a:off x="1158770" y="537335"/>
            <a:ext cx="6849114" cy="156864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defTabSz="685800"/>
            <a:endParaRPr lang="en-GB" sz="1350" dirty="0"/>
          </a:p>
        </p:txBody>
      </p:sp>
      <p:sp>
        <p:nvSpPr>
          <p:cNvPr id="32" name="Rectangle 31"/>
          <p:cNvSpPr/>
          <p:nvPr/>
        </p:nvSpPr>
        <p:spPr bwMode="auto">
          <a:xfrm>
            <a:off x="1143000" y="4384121"/>
            <a:ext cx="6858000" cy="293721"/>
          </a:xfrm>
          <a:prstGeom prst="rect">
            <a:avLst/>
          </a:prstGeom>
          <a:solidFill>
            <a:schemeClr val="bg1"/>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cxnSp>
        <p:nvCxnSpPr>
          <p:cNvPr id="52" name="Straight Connector 51"/>
          <p:cNvCxnSpPr/>
          <p:nvPr/>
        </p:nvCxnSpPr>
        <p:spPr bwMode="auto">
          <a:xfrm>
            <a:off x="6300192" y="4703634"/>
            <a:ext cx="432048" cy="0"/>
          </a:xfrm>
          <a:prstGeom prst="line">
            <a:avLst/>
          </a:prstGeom>
          <a:solidFill>
            <a:schemeClr val="accent2"/>
          </a:solidFill>
          <a:ln w="6350" cap="flat" cmpd="sng" algn="ctr">
            <a:solidFill>
              <a:schemeClr val="bg2"/>
            </a:solidFill>
            <a:prstDash val="solid"/>
            <a:round/>
            <a:headEnd type="none" w="med" len="med"/>
            <a:tailEnd type="none" w="med" len="med"/>
          </a:ln>
          <a:effectLst/>
        </p:spPr>
      </p:cxnSp>
      <p:cxnSp>
        <p:nvCxnSpPr>
          <p:cNvPr id="46" name="Straight Connector 45"/>
          <p:cNvCxnSpPr/>
          <p:nvPr/>
        </p:nvCxnSpPr>
        <p:spPr bwMode="auto">
          <a:xfrm>
            <a:off x="6523853" y="2619324"/>
            <a:ext cx="0" cy="2084310"/>
          </a:xfrm>
          <a:prstGeom prst="line">
            <a:avLst/>
          </a:prstGeom>
          <a:solidFill>
            <a:schemeClr val="accent2"/>
          </a:solidFill>
          <a:ln w="6350" cap="flat" cmpd="sng" algn="ctr">
            <a:solidFill>
              <a:schemeClr val="bg2"/>
            </a:solidFill>
            <a:prstDash val="solid"/>
            <a:round/>
            <a:headEnd type="none" w="med" len="med"/>
            <a:tailEnd type="none" w="med" len="med"/>
          </a:ln>
          <a:effectLst/>
        </p:spPr>
      </p:cxnSp>
      <p:grpSp>
        <p:nvGrpSpPr>
          <p:cNvPr id="26" name="Group 25"/>
          <p:cNvGrpSpPr/>
          <p:nvPr/>
        </p:nvGrpSpPr>
        <p:grpSpPr>
          <a:xfrm>
            <a:off x="1196628" y="2735260"/>
            <a:ext cx="3591396" cy="1888718"/>
            <a:chOff x="1043608" y="2492896"/>
            <a:chExt cx="5544956" cy="2916097"/>
          </a:xfrm>
        </p:grpSpPr>
        <p:pic>
          <p:nvPicPr>
            <p:cNvPr id="27" name="Picture 26"/>
            <p:cNvPicPr>
              <a:picLocks noChangeAspect="1"/>
            </p:cNvPicPr>
            <p:nvPr/>
          </p:nvPicPr>
          <p:blipFill rotWithShape="1">
            <a:blip r:embed="rId7">
              <a:lum/>
            </a:blip>
            <a:srcRect l="13585" r="-1364"/>
            <a:stretch/>
          </p:blipFill>
          <p:spPr>
            <a:xfrm>
              <a:off x="2003016" y="2492896"/>
              <a:ext cx="4585548" cy="2916097"/>
            </a:xfrm>
            <a:prstGeom prst="rect">
              <a:avLst/>
            </a:prstGeom>
          </p:spPr>
        </p:pic>
        <p:sp>
          <p:nvSpPr>
            <p:cNvPr id="28" name="Freeform 27"/>
            <p:cNvSpPr/>
            <p:nvPr/>
          </p:nvSpPr>
          <p:spPr bwMode="auto">
            <a:xfrm>
              <a:off x="1043608" y="2910840"/>
              <a:ext cx="2751516" cy="453492"/>
            </a:xfrm>
            <a:custGeom>
              <a:avLst/>
              <a:gdLst>
                <a:gd name="connsiteX0" fmla="*/ 160020 w 2804524"/>
                <a:gd name="connsiteY0" fmla="*/ 0 h 1351114"/>
                <a:gd name="connsiteX1" fmla="*/ 160020 w 2804524"/>
                <a:gd name="connsiteY1" fmla="*/ 0 h 1351114"/>
                <a:gd name="connsiteX2" fmla="*/ 1455420 w 2804524"/>
                <a:gd name="connsiteY2" fmla="*/ 30480 h 1351114"/>
                <a:gd name="connsiteX3" fmla="*/ 1889760 w 2804524"/>
                <a:gd name="connsiteY3" fmla="*/ 38100 h 1351114"/>
                <a:gd name="connsiteX4" fmla="*/ 1950720 w 2804524"/>
                <a:gd name="connsiteY4" fmla="*/ 45720 h 1351114"/>
                <a:gd name="connsiteX5" fmla="*/ 2194560 w 2804524"/>
                <a:gd name="connsiteY5" fmla="*/ 68580 h 1351114"/>
                <a:gd name="connsiteX6" fmla="*/ 2476500 w 2804524"/>
                <a:gd name="connsiteY6" fmla="*/ 60960 h 1351114"/>
                <a:gd name="connsiteX7" fmla="*/ 2491740 w 2804524"/>
                <a:gd name="connsiteY7" fmla="*/ 38100 h 1351114"/>
                <a:gd name="connsiteX8" fmla="*/ 2529840 w 2804524"/>
                <a:gd name="connsiteY8" fmla="*/ 30480 h 1351114"/>
                <a:gd name="connsiteX9" fmla="*/ 2636520 w 2804524"/>
                <a:gd name="connsiteY9" fmla="*/ 38100 h 1351114"/>
                <a:gd name="connsiteX10" fmla="*/ 2705100 w 2804524"/>
                <a:gd name="connsiteY10" fmla="*/ 53340 h 1351114"/>
                <a:gd name="connsiteX11" fmla="*/ 2773680 w 2804524"/>
                <a:gd name="connsiteY11" fmla="*/ 60960 h 1351114"/>
                <a:gd name="connsiteX12" fmla="*/ 2804160 w 2804524"/>
                <a:gd name="connsiteY12" fmla="*/ 106680 h 1351114"/>
                <a:gd name="connsiteX13" fmla="*/ 2796540 w 2804524"/>
                <a:gd name="connsiteY13" fmla="*/ 144780 h 1351114"/>
                <a:gd name="connsiteX14" fmla="*/ 2750820 w 2804524"/>
                <a:gd name="connsiteY14" fmla="*/ 167640 h 1351114"/>
                <a:gd name="connsiteX15" fmla="*/ 2727960 w 2804524"/>
                <a:gd name="connsiteY15" fmla="*/ 182880 h 1351114"/>
                <a:gd name="connsiteX16" fmla="*/ 2674620 w 2804524"/>
                <a:gd name="connsiteY16" fmla="*/ 251460 h 1351114"/>
                <a:gd name="connsiteX17" fmla="*/ 2651760 w 2804524"/>
                <a:gd name="connsiteY17" fmla="*/ 266700 h 1351114"/>
                <a:gd name="connsiteX18" fmla="*/ 2628900 w 2804524"/>
                <a:gd name="connsiteY18" fmla="*/ 274320 h 1351114"/>
                <a:gd name="connsiteX19" fmla="*/ 2606040 w 2804524"/>
                <a:gd name="connsiteY19" fmla="*/ 297180 h 1351114"/>
                <a:gd name="connsiteX20" fmla="*/ 2590800 w 2804524"/>
                <a:gd name="connsiteY20" fmla="*/ 320040 h 1351114"/>
                <a:gd name="connsiteX21" fmla="*/ 2522220 w 2804524"/>
                <a:gd name="connsiteY21" fmla="*/ 381000 h 1351114"/>
                <a:gd name="connsiteX22" fmla="*/ 2476500 w 2804524"/>
                <a:gd name="connsiteY22" fmla="*/ 449580 h 1351114"/>
                <a:gd name="connsiteX23" fmla="*/ 2461260 w 2804524"/>
                <a:gd name="connsiteY23" fmla="*/ 472440 h 1351114"/>
                <a:gd name="connsiteX24" fmla="*/ 2407920 w 2804524"/>
                <a:gd name="connsiteY24" fmla="*/ 541020 h 1351114"/>
                <a:gd name="connsiteX25" fmla="*/ 2362200 w 2804524"/>
                <a:gd name="connsiteY25" fmla="*/ 632460 h 1351114"/>
                <a:gd name="connsiteX26" fmla="*/ 2324100 w 2804524"/>
                <a:gd name="connsiteY26" fmla="*/ 678180 h 1351114"/>
                <a:gd name="connsiteX27" fmla="*/ 2308860 w 2804524"/>
                <a:gd name="connsiteY27" fmla="*/ 708660 h 1351114"/>
                <a:gd name="connsiteX28" fmla="*/ 2293620 w 2804524"/>
                <a:gd name="connsiteY28" fmla="*/ 731520 h 1351114"/>
                <a:gd name="connsiteX29" fmla="*/ 2278380 w 2804524"/>
                <a:gd name="connsiteY29" fmla="*/ 777240 h 1351114"/>
                <a:gd name="connsiteX30" fmla="*/ 2225040 w 2804524"/>
                <a:gd name="connsiteY30" fmla="*/ 845820 h 1351114"/>
                <a:gd name="connsiteX31" fmla="*/ 2209800 w 2804524"/>
                <a:gd name="connsiteY31" fmla="*/ 868680 h 1351114"/>
                <a:gd name="connsiteX32" fmla="*/ 2186940 w 2804524"/>
                <a:gd name="connsiteY32" fmla="*/ 891540 h 1351114"/>
                <a:gd name="connsiteX33" fmla="*/ 2156460 w 2804524"/>
                <a:gd name="connsiteY33" fmla="*/ 937260 h 1351114"/>
                <a:gd name="connsiteX34" fmla="*/ 2133600 w 2804524"/>
                <a:gd name="connsiteY34" fmla="*/ 975360 h 1351114"/>
                <a:gd name="connsiteX35" fmla="*/ 2087880 w 2804524"/>
                <a:gd name="connsiteY35" fmla="*/ 1013460 h 1351114"/>
                <a:gd name="connsiteX36" fmla="*/ 2065020 w 2804524"/>
                <a:gd name="connsiteY36" fmla="*/ 1036320 h 1351114"/>
                <a:gd name="connsiteX37" fmla="*/ 2057400 w 2804524"/>
                <a:gd name="connsiteY37" fmla="*/ 1066800 h 1351114"/>
                <a:gd name="connsiteX38" fmla="*/ 2011680 w 2804524"/>
                <a:gd name="connsiteY38" fmla="*/ 1112520 h 1351114"/>
                <a:gd name="connsiteX39" fmla="*/ 1988820 w 2804524"/>
                <a:gd name="connsiteY39" fmla="*/ 1120140 h 1351114"/>
                <a:gd name="connsiteX40" fmla="*/ 1958340 w 2804524"/>
                <a:gd name="connsiteY40" fmla="*/ 1143000 h 1351114"/>
                <a:gd name="connsiteX41" fmla="*/ 1844040 w 2804524"/>
                <a:gd name="connsiteY41" fmla="*/ 1173480 h 1351114"/>
                <a:gd name="connsiteX42" fmla="*/ 1775460 w 2804524"/>
                <a:gd name="connsiteY42" fmla="*/ 1196340 h 1351114"/>
                <a:gd name="connsiteX43" fmla="*/ 1722120 w 2804524"/>
                <a:gd name="connsiteY43" fmla="*/ 1203960 h 1351114"/>
                <a:gd name="connsiteX44" fmla="*/ 1661160 w 2804524"/>
                <a:gd name="connsiteY44" fmla="*/ 1211580 h 1351114"/>
                <a:gd name="connsiteX45" fmla="*/ 1562100 w 2804524"/>
                <a:gd name="connsiteY45" fmla="*/ 1242060 h 1351114"/>
                <a:gd name="connsiteX46" fmla="*/ 1531620 w 2804524"/>
                <a:gd name="connsiteY46" fmla="*/ 1249680 h 1351114"/>
                <a:gd name="connsiteX47" fmla="*/ 1508760 w 2804524"/>
                <a:gd name="connsiteY47" fmla="*/ 1257300 h 1351114"/>
                <a:gd name="connsiteX48" fmla="*/ 1463040 w 2804524"/>
                <a:gd name="connsiteY48" fmla="*/ 1264920 h 1351114"/>
                <a:gd name="connsiteX49" fmla="*/ 1432560 w 2804524"/>
                <a:gd name="connsiteY49" fmla="*/ 1272540 h 1351114"/>
                <a:gd name="connsiteX50" fmla="*/ 1310640 w 2804524"/>
                <a:gd name="connsiteY50" fmla="*/ 1287780 h 1351114"/>
                <a:gd name="connsiteX51" fmla="*/ 236220 w 2804524"/>
                <a:gd name="connsiteY51" fmla="*/ 1280160 h 1351114"/>
                <a:gd name="connsiteX52" fmla="*/ 198120 w 2804524"/>
                <a:gd name="connsiteY52" fmla="*/ 1264920 h 1351114"/>
                <a:gd name="connsiteX53" fmla="*/ 175260 w 2804524"/>
                <a:gd name="connsiteY53" fmla="*/ 1257300 h 1351114"/>
                <a:gd name="connsiteX54" fmla="*/ 129540 w 2804524"/>
                <a:gd name="connsiteY54" fmla="*/ 1196340 h 1351114"/>
                <a:gd name="connsiteX55" fmla="*/ 114300 w 2804524"/>
                <a:gd name="connsiteY55" fmla="*/ 1150620 h 1351114"/>
                <a:gd name="connsiteX56" fmla="*/ 106680 w 2804524"/>
                <a:gd name="connsiteY56" fmla="*/ 1127760 h 1351114"/>
                <a:gd name="connsiteX57" fmla="*/ 99060 w 2804524"/>
                <a:gd name="connsiteY57" fmla="*/ 1097280 h 1351114"/>
                <a:gd name="connsiteX58" fmla="*/ 91440 w 2804524"/>
                <a:gd name="connsiteY58" fmla="*/ 868680 h 1351114"/>
                <a:gd name="connsiteX59" fmla="*/ 60960 w 2804524"/>
                <a:gd name="connsiteY59" fmla="*/ 822960 h 1351114"/>
                <a:gd name="connsiteX60" fmla="*/ 53340 w 2804524"/>
                <a:gd name="connsiteY60" fmla="*/ 800100 h 1351114"/>
                <a:gd name="connsiteX61" fmla="*/ 38100 w 2804524"/>
                <a:gd name="connsiteY61" fmla="*/ 739140 h 1351114"/>
                <a:gd name="connsiteX62" fmla="*/ 45720 w 2804524"/>
                <a:gd name="connsiteY62" fmla="*/ 601980 h 1351114"/>
                <a:gd name="connsiteX63" fmla="*/ 38100 w 2804524"/>
                <a:gd name="connsiteY63" fmla="*/ 381000 h 1351114"/>
                <a:gd name="connsiteX64" fmla="*/ 0 w 2804524"/>
                <a:gd name="connsiteY64" fmla="*/ 274320 h 1351114"/>
                <a:gd name="connsiteX65" fmla="*/ 15240 w 2804524"/>
                <a:gd name="connsiteY65" fmla="*/ 205740 h 1351114"/>
                <a:gd name="connsiteX66" fmla="*/ 38100 w 2804524"/>
                <a:gd name="connsiteY66" fmla="*/ 182880 h 1351114"/>
                <a:gd name="connsiteX67" fmla="*/ 45720 w 2804524"/>
                <a:gd name="connsiteY67" fmla="*/ 160020 h 1351114"/>
                <a:gd name="connsiteX68" fmla="*/ 91440 w 2804524"/>
                <a:gd name="connsiteY68" fmla="*/ 129540 h 1351114"/>
                <a:gd name="connsiteX69" fmla="*/ 129540 w 2804524"/>
                <a:gd name="connsiteY69" fmla="*/ 106680 h 1351114"/>
                <a:gd name="connsiteX70" fmla="*/ 152400 w 2804524"/>
                <a:gd name="connsiteY70" fmla="*/ 83820 h 1351114"/>
                <a:gd name="connsiteX71" fmla="*/ 152400 w 2804524"/>
                <a:gd name="connsiteY71" fmla="*/ 38100 h 1351114"/>
                <a:gd name="connsiteX72" fmla="*/ 160020 w 2804524"/>
                <a:gd name="connsiteY72" fmla="*/ 0 h 1351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804524" h="1351114">
                  <a:moveTo>
                    <a:pt x="160020" y="0"/>
                  </a:moveTo>
                  <a:lnTo>
                    <a:pt x="160020" y="0"/>
                  </a:lnTo>
                  <a:lnTo>
                    <a:pt x="1455420" y="30480"/>
                  </a:lnTo>
                  <a:lnTo>
                    <a:pt x="1889760" y="38100"/>
                  </a:lnTo>
                  <a:cubicBezTo>
                    <a:pt x="1910228" y="38730"/>
                    <a:pt x="1930358" y="43538"/>
                    <a:pt x="1950720" y="45720"/>
                  </a:cubicBezTo>
                  <a:cubicBezTo>
                    <a:pt x="2078704" y="59433"/>
                    <a:pt x="2085103" y="59459"/>
                    <a:pt x="2194560" y="68580"/>
                  </a:cubicBezTo>
                  <a:cubicBezTo>
                    <a:pt x="2288540" y="66040"/>
                    <a:pt x="2382976" y="70552"/>
                    <a:pt x="2476500" y="60960"/>
                  </a:cubicBezTo>
                  <a:cubicBezTo>
                    <a:pt x="2485610" y="60026"/>
                    <a:pt x="2483789" y="42644"/>
                    <a:pt x="2491740" y="38100"/>
                  </a:cubicBezTo>
                  <a:cubicBezTo>
                    <a:pt x="2502985" y="31674"/>
                    <a:pt x="2517140" y="33020"/>
                    <a:pt x="2529840" y="30480"/>
                  </a:cubicBezTo>
                  <a:cubicBezTo>
                    <a:pt x="2565400" y="33020"/>
                    <a:pt x="2601065" y="34368"/>
                    <a:pt x="2636520" y="38100"/>
                  </a:cubicBezTo>
                  <a:cubicBezTo>
                    <a:pt x="2695927" y="44353"/>
                    <a:pt x="2653130" y="45345"/>
                    <a:pt x="2705100" y="53340"/>
                  </a:cubicBezTo>
                  <a:cubicBezTo>
                    <a:pt x="2727833" y="56837"/>
                    <a:pt x="2750820" y="58420"/>
                    <a:pt x="2773680" y="60960"/>
                  </a:cubicBezTo>
                  <a:cubicBezTo>
                    <a:pt x="2783840" y="76200"/>
                    <a:pt x="2807752" y="88719"/>
                    <a:pt x="2804160" y="106680"/>
                  </a:cubicBezTo>
                  <a:cubicBezTo>
                    <a:pt x="2801620" y="119380"/>
                    <a:pt x="2802966" y="133535"/>
                    <a:pt x="2796540" y="144780"/>
                  </a:cubicBezTo>
                  <a:cubicBezTo>
                    <a:pt x="2787805" y="160067"/>
                    <a:pt x="2764118" y="160991"/>
                    <a:pt x="2750820" y="167640"/>
                  </a:cubicBezTo>
                  <a:cubicBezTo>
                    <a:pt x="2742629" y="171736"/>
                    <a:pt x="2735580" y="177800"/>
                    <a:pt x="2727960" y="182880"/>
                  </a:cubicBezTo>
                  <a:cubicBezTo>
                    <a:pt x="2706719" y="214741"/>
                    <a:pt x="2701479" y="229078"/>
                    <a:pt x="2674620" y="251460"/>
                  </a:cubicBezTo>
                  <a:cubicBezTo>
                    <a:pt x="2667585" y="257323"/>
                    <a:pt x="2659951" y="262604"/>
                    <a:pt x="2651760" y="266700"/>
                  </a:cubicBezTo>
                  <a:cubicBezTo>
                    <a:pt x="2644576" y="270292"/>
                    <a:pt x="2636520" y="271780"/>
                    <a:pt x="2628900" y="274320"/>
                  </a:cubicBezTo>
                  <a:cubicBezTo>
                    <a:pt x="2621280" y="281940"/>
                    <a:pt x="2612939" y="288901"/>
                    <a:pt x="2606040" y="297180"/>
                  </a:cubicBezTo>
                  <a:cubicBezTo>
                    <a:pt x="2600177" y="304215"/>
                    <a:pt x="2596884" y="313195"/>
                    <a:pt x="2590800" y="320040"/>
                  </a:cubicBezTo>
                  <a:cubicBezTo>
                    <a:pt x="2552839" y="362746"/>
                    <a:pt x="2556964" y="357837"/>
                    <a:pt x="2522220" y="381000"/>
                  </a:cubicBezTo>
                  <a:lnTo>
                    <a:pt x="2476500" y="449580"/>
                  </a:lnTo>
                  <a:cubicBezTo>
                    <a:pt x="2471420" y="457200"/>
                    <a:pt x="2467736" y="465964"/>
                    <a:pt x="2461260" y="472440"/>
                  </a:cubicBezTo>
                  <a:cubicBezTo>
                    <a:pt x="2441536" y="492164"/>
                    <a:pt x="2417034" y="513677"/>
                    <a:pt x="2407920" y="541020"/>
                  </a:cubicBezTo>
                  <a:cubicBezTo>
                    <a:pt x="2395525" y="578205"/>
                    <a:pt x="2391743" y="602917"/>
                    <a:pt x="2362200" y="632460"/>
                  </a:cubicBezTo>
                  <a:cubicBezTo>
                    <a:pt x="2341186" y="653474"/>
                    <a:pt x="2338245" y="653426"/>
                    <a:pt x="2324100" y="678180"/>
                  </a:cubicBezTo>
                  <a:cubicBezTo>
                    <a:pt x="2318464" y="688043"/>
                    <a:pt x="2314496" y="698797"/>
                    <a:pt x="2308860" y="708660"/>
                  </a:cubicBezTo>
                  <a:cubicBezTo>
                    <a:pt x="2304316" y="716611"/>
                    <a:pt x="2297339" y="723151"/>
                    <a:pt x="2293620" y="731520"/>
                  </a:cubicBezTo>
                  <a:cubicBezTo>
                    <a:pt x="2287096" y="746200"/>
                    <a:pt x="2287291" y="763874"/>
                    <a:pt x="2278380" y="777240"/>
                  </a:cubicBezTo>
                  <a:cubicBezTo>
                    <a:pt x="2201344" y="892794"/>
                    <a:pt x="2284726" y="774197"/>
                    <a:pt x="2225040" y="845820"/>
                  </a:cubicBezTo>
                  <a:cubicBezTo>
                    <a:pt x="2219177" y="852855"/>
                    <a:pt x="2215663" y="861645"/>
                    <a:pt x="2209800" y="868680"/>
                  </a:cubicBezTo>
                  <a:cubicBezTo>
                    <a:pt x="2202901" y="876959"/>
                    <a:pt x="2193556" y="883034"/>
                    <a:pt x="2186940" y="891540"/>
                  </a:cubicBezTo>
                  <a:cubicBezTo>
                    <a:pt x="2175695" y="905998"/>
                    <a:pt x="2165884" y="921554"/>
                    <a:pt x="2156460" y="937260"/>
                  </a:cubicBezTo>
                  <a:cubicBezTo>
                    <a:pt x="2148840" y="949960"/>
                    <a:pt x="2142486" y="963512"/>
                    <a:pt x="2133600" y="975360"/>
                  </a:cubicBezTo>
                  <a:cubicBezTo>
                    <a:pt x="2111338" y="1005043"/>
                    <a:pt x="2113695" y="991948"/>
                    <a:pt x="2087880" y="1013460"/>
                  </a:cubicBezTo>
                  <a:cubicBezTo>
                    <a:pt x="2079601" y="1020359"/>
                    <a:pt x="2072640" y="1028700"/>
                    <a:pt x="2065020" y="1036320"/>
                  </a:cubicBezTo>
                  <a:cubicBezTo>
                    <a:pt x="2062480" y="1046480"/>
                    <a:pt x="2061525" y="1057174"/>
                    <a:pt x="2057400" y="1066800"/>
                  </a:cubicBezTo>
                  <a:cubicBezTo>
                    <a:pt x="2048418" y="1087757"/>
                    <a:pt x="2031038" y="1101458"/>
                    <a:pt x="2011680" y="1112520"/>
                  </a:cubicBezTo>
                  <a:cubicBezTo>
                    <a:pt x="2004706" y="1116505"/>
                    <a:pt x="1996440" y="1117600"/>
                    <a:pt x="1988820" y="1120140"/>
                  </a:cubicBezTo>
                  <a:cubicBezTo>
                    <a:pt x="1978660" y="1127760"/>
                    <a:pt x="1969442" y="1136832"/>
                    <a:pt x="1958340" y="1143000"/>
                  </a:cubicBezTo>
                  <a:cubicBezTo>
                    <a:pt x="1919032" y="1164838"/>
                    <a:pt x="1890395" y="1161281"/>
                    <a:pt x="1844040" y="1173480"/>
                  </a:cubicBezTo>
                  <a:cubicBezTo>
                    <a:pt x="1820737" y="1179612"/>
                    <a:pt x="1799314" y="1192932"/>
                    <a:pt x="1775460" y="1196340"/>
                  </a:cubicBezTo>
                  <a:lnTo>
                    <a:pt x="1722120" y="1203960"/>
                  </a:lnTo>
                  <a:cubicBezTo>
                    <a:pt x="1701822" y="1206666"/>
                    <a:pt x="1681287" y="1207806"/>
                    <a:pt x="1661160" y="1211580"/>
                  </a:cubicBezTo>
                  <a:cubicBezTo>
                    <a:pt x="1578459" y="1227086"/>
                    <a:pt x="1625179" y="1221034"/>
                    <a:pt x="1562100" y="1242060"/>
                  </a:cubicBezTo>
                  <a:cubicBezTo>
                    <a:pt x="1552165" y="1245372"/>
                    <a:pt x="1541690" y="1246803"/>
                    <a:pt x="1531620" y="1249680"/>
                  </a:cubicBezTo>
                  <a:cubicBezTo>
                    <a:pt x="1523897" y="1251887"/>
                    <a:pt x="1516601" y="1255558"/>
                    <a:pt x="1508760" y="1257300"/>
                  </a:cubicBezTo>
                  <a:cubicBezTo>
                    <a:pt x="1493678" y="1260652"/>
                    <a:pt x="1478190" y="1261890"/>
                    <a:pt x="1463040" y="1264920"/>
                  </a:cubicBezTo>
                  <a:cubicBezTo>
                    <a:pt x="1452771" y="1266974"/>
                    <a:pt x="1442864" y="1270667"/>
                    <a:pt x="1432560" y="1272540"/>
                  </a:cubicBezTo>
                  <a:cubicBezTo>
                    <a:pt x="1398388" y="1278753"/>
                    <a:pt x="1343364" y="1284144"/>
                    <a:pt x="1310640" y="1287780"/>
                  </a:cubicBezTo>
                  <a:cubicBezTo>
                    <a:pt x="969893" y="1401362"/>
                    <a:pt x="588976" y="1338953"/>
                    <a:pt x="236220" y="1280160"/>
                  </a:cubicBezTo>
                  <a:cubicBezTo>
                    <a:pt x="223520" y="1275080"/>
                    <a:pt x="210927" y="1269723"/>
                    <a:pt x="198120" y="1264920"/>
                  </a:cubicBezTo>
                  <a:cubicBezTo>
                    <a:pt x="190599" y="1262100"/>
                    <a:pt x="180940" y="1262980"/>
                    <a:pt x="175260" y="1257300"/>
                  </a:cubicBezTo>
                  <a:cubicBezTo>
                    <a:pt x="157299" y="1239339"/>
                    <a:pt x="129540" y="1196340"/>
                    <a:pt x="129540" y="1196340"/>
                  </a:cubicBezTo>
                  <a:lnTo>
                    <a:pt x="114300" y="1150620"/>
                  </a:lnTo>
                  <a:cubicBezTo>
                    <a:pt x="111760" y="1143000"/>
                    <a:pt x="108628" y="1135552"/>
                    <a:pt x="106680" y="1127760"/>
                  </a:cubicBezTo>
                  <a:lnTo>
                    <a:pt x="99060" y="1097280"/>
                  </a:lnTo>
                  <a:cubicBezTo>
                    <a:pt x="96520" y="1021080"/>
                    <a:pt x="101929" y="944197"/>
                    <a:pt x="91440" y="868680"/>
                  </a:cubicBezTo>
                  <a:cubicBezTo>
                    <a:pt x="88920" y="850538"/>
                    <a:pt x="66752" y="840336"/>
                    <a:pt x="60960" y="822960"/>
                  </a:cubicBezTo>
                  <a:cubicBezTo>
                    <a:pt x="58420" y="815340"/>
                    <a:pt x="55453" y="807849"/>
                    <a:pt x="53340" y="800100"/>
                  </a:cubicBezTo>
                  <a:cubicBezTo>
                    <a:pt x="47829" y="779893"/>
                    <a:pt x="38100" y="739140"/>
                    <a:pt x="38100" y="739140"/>
                  </a:cubicBezTo>
                  <a:cubicBezTo>
                    <a:pt x="40640" y="693420"/>
                    <a:pt x="42864" y="647681"/>
                    <a:pt x="45720" y="601980"/>
                  </a:cubicBezTo>
                  <a:cubicBezTo>
                    <a:pt x="51966" y="502047"/>
                    <a:pt x="62486" y="482027"/>
                    <a:pt x="38100" y="381000"/>
                  </a:cubicBezTo>
                  <a:cubicBezTo>
                    <a:pt x="29240" y="344294"/>
                    <a:pt x="12700" y="309880"/>
                    <a:pt x="0" y="274320"/>
                  </a:cubicBezTo>
                  <a:cubicBezTo>
                    <a:pt x="922" y="268788"/>
                    <a:pt x="6903" y="218246"/>
                    <a:pt x="15240" y="205740"/>
                  </a:cubicBezTo>
                  <a:cubicBezTo>
                    <a:pt x="21218" y="196774"/>
                    <a:pt x="30480" y="190500"/>
                    <a:pt x="38100" y="182880"/>
                  </a:cubicBezTo>
                  <a:cubicBezTo>
                    <a:pt x="40640" y="175260"/>
                    <a:pt x="40040" y="165700"/>
                    <a:pt x="45720" y="160020"/>
                  </a:cubicBezTo>
                  <a:cubicBezTo>
                    <a:pt x="58672" y="147068"/>
                    <a:pt x="75987" y="139374"/>
                    <a:pt x="91440" y="129540"/>
                  </a:cubicBezTo>
                  <a:cubicBezTo>
                    <a:pt x="103935" y="121589"/>
                    <a:pt x="119067" y="117153"/>
                    <a:pt x="129540" y="106680"/>
                  </a:cubicBezTo>
                  <a:lnTo>
                    <a:pt x="152400" y="83820"/>
                  </a:lnTo>
                  <a:cubicBezTo>
                    <a:pt x="167640" y="38100"/>
                    <a:pt x="157480" y="83820"/>
                    <a:pt x="152400" y="38100"/>
                  </a:cubicBezTo>
                  <a:cubicBezTo>
                    <a:pt x="150717" y="22953"/>
                    <a:pt x="152400" y="7620"/>
                    <a:pt x="160020" y="0"/>
                  </a:cubicBezTo>
                  <a:close/>
                </a:path>
              </a:pathLst>
            </a:custGeom>
            <a:solidFill>
              <a:schemeClr val="bg1"/>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defTabSz="685800"/>
              <a:endParaRPr lang="en-GB" sz="1200">
                <a:solidFill>
                  <a:schemeClr val="bg2"/>
                </a:solidFill>
              </a:endParaRPr>
            </a:p>
          </p:txBody>
        </p:sp>
      </p:grpSp>
      <p:sp>
        <p:nvSpPr>
          <p:cNvPr id="6" name="TextBox 5"/>
          <p:cNvSpPr txBox="1"/>
          <p:nvPr/>
        </p:nvSpPr>
        <p:spPr>
          <a:xfrm>
            <a:off x="2190087" y="2266965"/>
            <a:ext cx="2156351" cy="369332"/>
          </a:xfrm>
          <a:prstGeom prst="rect">
            <a:avLst/>
          </a:prstGeom>
          <a:noFill/>
        </p:spPr>
        <p:txBody>
          <a:bodyPr wrap="square" lIns="0" tIns="0" rIns="0" bIns="0" rtlCol="0">
            <a:spAutoFit/>
          </a:bodyPr>
          <a:lstStyle/>
          <a:p>
            <a:pPr algn="ctr"/>
            <a:r>
              <a:rPr lang="en-GB" sz="1200" dirty="0" smtClean="0">
                <a:solidFill>
                  <a:srgbClr val="40C3D7"/>
                </a:solidFill>
              </a:rPr>
              <a:t>The NBD step-wise </a:t>
            </a:r>
            <a:br>
              <a:rPr lang="en-GB" sz="1200" dirty="0" smtClean="0">
                <a:solidFill>
                  <a:srgbClr val="40C3D7"/>
                </a:solidFill>
              </a:rPr>
            </a:br>
            <a:r>
              <a:rPr lang="en-GB" sz="1200" dirty="0" smtClean="0">
                <a:solidFill>
                  <a:srgbClr val="40C3D7"/>
                </a:solidFill>
              </a:rPr>
              <a:t>bowel approach</a:t>
            </a:r>
            <a:endParaRPr lang="en-GB" sz="1200" dirty="0">
              <a:solidFill>
                <a:srgbClr val="40C3D7"/>
              </a:solidFill>
            </a:endParaRPr>
          </a:p>
        </p:txBody>
      </p:sp>
      <p:sp>
        <p:nvSpPr>
          <p:cNvPr id="7" name="Right Brace 6"/>
          <p:cNvSpPr/>
          <p:nvPr/>
        </p:nvSpPr>
        <p:spPr bwMode="auto">
          <a:xfrm rot="2155133" flipH="1">
            <a:off x="1935773" y="3997146"/>
            <a:ext cx="184864" cy="588199"/>
          </a:xfrm>
          <a:prstGeom prst="rightBrace">
            <a:avLst/>
          </a:prstGeom>
          <a:noFill/>
          <a:ln w="9525" cap="flat" cmpd="sng" algn="ctr">
            <a:solidFill>
              <a:srgbClr val="40C3D7"/>
            </a:solidFill>
            <a:prstDash val="solid"/>
            <a:round/>
            <a:headEnd type="none" w="med" len="med"/>
            <a:tailEnd type="none" w="med" len="med"/>
          </a:ln>
          <a:effectLst/>
        </p:spPr>
        <p:txBody>
          <a:bodyPr rtlCol="0" anchor="ctr"/>
          <a:lstStyle/>
          <a:p>
            <a:pPr algn="ctr"/>
            <a:endParaRPr lang="en-GB" dirty="0"/>
          </a:p>
        </p:txBody>
      </p:sp>
      <p:sp>
        <p:nvSpPr>
          <p:cNvPr id="8" name="TextBox 7"/>
          <p:cNvSpPr txBox="1"/>
          <p:nvPr/>
        </p:nvSpPr>
        <p:spPr>
          <a:xfrm>
            <a:off x="2197721" y="2945711"/>
            <a:ext cx="552731" cy="276999"/>
          </a:xfrm>
          <a:prstGeom prst="rect">
            <a:avLst/>
          </a:prstGeom>
          <a:noFill/>
        </p:spPr>
        <p:txBody>
          <a:bodyPr wrap="square" lIns="0" tIns="0" rIns="0" bIns="0" rtlCol="0">
            <a:spAutoFit/>
          </a:bodyPr>
          <a:lstStyle/>
          <a:p>
            <a:pPr algn="ctr"/>
            <a:r>
              <a:rPr lang="en-GB" sz="900" dirty="0" smtClean="0">
                <a:solidFill>
                  <a:srgbClr val="40C3D7"/>
                </a:solidFill>
              </a:rPr>
              <a:t>‘More </a:t>
            </a:r>
            <a:br>
              <a:rPr lang="en-GB" sz="900" dirty="0" smtClean="0">
                <a:solidFill>
                  <a:srgbClr val="40C3D7"/>
                </a:solidFill>
              </a:rPr>
            </a:br>
            <a:r>
              <a:rPr lang="en-GB" sz="900" dirty="0" smtClean="0">
                <a:solidFill>
                  <a:srgbClr val="40C3D7"/>
                </a:solidFill>
              </a:rPr>
              <a:t>invasive’</a:t>
            </a:r>
            <a:endParaRPr lang="en-GB" sz="900" dirty="0">
              <a:solidFill>
                <a:srgbClr val="40C3D7"/>
              </a:solidFill>
            </a:endParaRPr>
          </a:p>
        </p:txBody>
      </p:sp>
      <p:sp>
        <p:nvSpPr>
          <p:cNvPr id="24" name="TextBox 23"/>
          <p:cNvSpPr txBox="1"/>
          <p:nvPr/>
        </p:nvSpPr>
        <p:spPr>
          <a:xfrm>
            <a:off x="1601437" y="3632489"/>
            <a:ext cx="723689" cy="276999"/>
          </a:xfrm>
          <a:prstGeom prst="rect">
            <a:avLst/>
          </a:prstGeom>
          <a:noFill/>
        </p:spPr>
        <p:txBody>
          <a:bodyPr wrap="square" lIns="0" tIns="0" rIns="0" bIns="0" rtlCol="0">
            <a:spAutoFit/>
          </a:bodyPr>
          <a:lstStyle/>
          <a:p>
            <a:pPr algn="ctr"/>
            <a:r>
              <a:rPr lang="en-GB" sz="900" dirty="0" smtClean="0">
                <a:solidFill>
                  <a:srgbClr val="40C3D7"/>
                </a:solidFill>
              </a:rPr>
              <a:t>‘Minimally </a:t>
            </a:r>
            <a:br>
              <a:rPr lang="en-GB" sz="900" dirty="0" smtClean="0">
                <a:solidFill>
                  <a:srgbClr val="40C3D7"/>
                </a:solidFill>
              </a:rPr>
            </a:br>
            <a:r>
              <a:rPr lang="en-GB" sz="900" dirty="0" smtClean="0">
                <a:solidFill>
                  <a:srgbClr val="40C3D7"/>
                </a:solidFill>
              </a:rPr>
              <a:t>invasive’</a:t>
            </a:r>
            <a:endParaRPr lang="en-GB" sz="900" dirty="0">
              <a:solidFill>
                <a:srgbClr val="40C3D7"/>
              </a:solidFill>
            </a:endParaRPr>
          </a:p>
        </p:txBody>
      </p:sp>
      <p:sp>
        <p:nvSpPr>
          <p:cNvPr id="25" name="TextBox 24"/>
          <p:cNvSpPr txBox="1"/>
          <p:nvPr/>
        </p:nvSpPr>
        <p:spPr>
          <a:xfrm>
            <a:off x="1258888" y="4083919"/>
            <a:ext cx="717798" cy="138499"/>
          </a:xfrm>
          <a:prstGeom prst="rect">
            <a:avLst/>
          </a:prstGeom>
          <a:noFill/>
        </p:spPr>
        <p:txBody>
          <a:bodyPr wrap="square" lIns="0" tIns="0" rIns="0" bIns="0" rtlCol="0">
            <a:spAutoFit/>
          </a:bodyPr>
          <a:lstStyle/>
          <a:p>
            <a:pPr algn="ctr"/>
            <a:r>
              <a:rPr lang="en-GB" sz="900" dirty="0" smtClean="0">
                <a:solidFill>
                  <a:srgbClr val="40C3D7"/>
                </a:solidFill>
              </a:rPr>
              <a:t>‘Conservative’</a:t>
            </a:r>
            <a:endParaRPr lang="en-GB" sz="900" dirty="0">
              <a:solidFill>
                <a:srgbClr val="40C3D7"/>
              </a:solidFill>
            </a:endParaRPr>
          </a:p>
        </p:txBody>
      </p:sp>
      <p:grpSp>
        <p:nvGrpSpPr>
          <p:cNvPr id="31" name="Group 30"/>
          <p:cNvGrpSpPr/>
          <p:nvPr/>
        </p:nvGrpSpPr>
        <p:grpSpPr>
          <a:xfrm>
            <a:off x="1168217" y="663159"/>
            <a:ext cx="1202208" cy="1508489"/>
            <a:chOff x="-75521" y="826118"/>
            <a:chExt cx="2135941" cy="2680105"/>
          </a:xfrm>
        </p:grpSpPr>
        <p:pic>
          <p:nvPicPr>
            <p:cNvPr id="18" name="Picture 17"/>
            <p:cNvPicPr>
              <a:picLocks noChangeAspect="1"/>
            </p:cNvPicPr>
            <p:nvPr/>
          </p:nvPicPr>
          <p:blipFill>
            <a:blip r:embed="rId8"/>
            <a:stretch>
              <a:fillRect/>
            </a:stretch>
          </p:blipFill>
          <p:spPr>
            <a:xfrm>
              <a:off x="229063" y="826118"/>
              <a:ext cx="1513135" cy="2010707"/>
            </a:xfrm>
            <a:prstGeom prst="rect">
              <a:avLst/>
            </a:prstGeom>
            <a:ln>
              <a:solidFill>
                <a:schemeClr val="tx1"/>
              </a:solidFill>
            </a:ln>
            <a:effectLst>
              <a:outerShdw blurRad="50800" dist="38100" dir="2700000" algn="tl" rotWithShape="0">
                <a:prstClr val="black">
                  <a:alpha val="40000"/>
                </a:prstClr>
              </a:outerShdw>
            </a:effectLst>
          </p:spPr>
        </p:pic>
        <p:sp>
          <p:nvSpPr>
            <p:cNvPr id="9" name="Rectangle 8"/>
            <p:cNvSpPr/>
            <p:nvPr/>
          </p:nvSpPr>
          <p:spPr>
            <a:xfrm>
              <a:off x="-75521" y="2819164"/>
              <a:ext cx="2135941" cy="687059"/>
            </a:xfrm>
            <a:prstGeom prst="rect">
              <a:avLst/>
            </a:prstGeom>
          </p:spPr>
          <p:txBody>
            <a:bodyPr wrap="square">
              <a:spAutoFit/>
            </a:bodyPr>
            <a:lstStyle/>
            <a:p>
              <a:pPr algn="ctr"/>
              <a:r>
                <a:rPr lang="en-GB" sz="600" dirty="0" smtClean="0">
                  <a:solidFill>
                    <a:schemeClr val="bg1"/>
                  </a:solidFill>
                </a:rPr>
                <a:t>Spinal Cord 2013; 51(10)</a:t>
              </a:r>
              <a:br>
                <a:rPr lang="en-GB" sz="600" dirty="0" smtClean="0">
                  <a:solidFill>
                    <a:schemeClr val="bg1"/>
                  </a:solidFill>
                </a:rPr>
              </a:br>
              <a:r>
                <a:rPr lang="en-GB" sz="525" dirty="0" smtClean="0">
                  <a:solidFill>
                    <a:schemeClr val="bg1"/>
                  </a:solidFill>
                </a:rPr>
                <a:t>[OPEN ACCESS PAPER]</a:t>
              </a:r>
              <a:endParaRPr lang="en-GB" sz="525" dirty="0" smtClean="0">
                <a:solidFill>
                  <a:schemeClr val="bg1"/>
                </a:solidFill>
                <a:latin typeface="AdvMinionNormal_Rm"/>
              </a:endParaRPr>
            </a:p>
            <a:p>
              <a:endParaRPr lang="en-GB" sz="788" dirty="0"/>
            </a:p>
          </p:txBody>
        </p:sp>
      </p:grpSp>
      <p:sp>
        <p:nvSpPr>
          <p:cNvPr id="34" name="Rectangle 33"/>
          <p:cNvSpPr/>
          <p:nvPr/>
        </p:nvSpPr>
        <p:spPr bwMode="auto">
          <a:xfrm>
            <a:off x="5767769" y="2354146"/>
            <a:ext cx="1512168" cy="339887"/>
          </a:xfrm>
          <a:prstGeom prst="rect">
            <a:avLst/>
          </a:prstGeom>
          <a:solidFill>
            <a:schemeClr val="bg1">
              <a:lumMod val="85000"/>
            </a:schemeClr>
          </a:solidFill>
          <a:ln w="9525" cap="flat" cmpd="sng" algn="ctr">
            <a:solidFill>
              <a:srgbClr val="40C3D7"/>
            </a:solid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Symptoms that trigger consideration of onward referral</a:t>
            </a:r>
            <a:endParaRPr lang="en-GB" sz="750" dirty="0">
              <a:solidFill>
                <a:schemeClr val="bg2"/>
              </a:solidFill>
            </a:endParaRPr>
          </a:p>
        </p:txBody>
      </p:sp>
      <p:sp>
        <p:nvSpPr>
          <p:cNvPr id="35" name="Rectangle 34"/>
          <p:cNvSpPr/>
          <p:nvPr/>
        </p:nvSpPr>
        <p:spPr bwMode="auto">
          <a:xfrm>
            <a:off x="5767769" y="2748189"/>
            <a:ext cx="1512168" cy="22447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Indications to TAI met</a:t>
            </a:r>
            <a:endParaRPr lang="en-GB" sz="750" dirty="0">
              <a:solidFill>
                <a:schemeClr val="bg2"/>
              </a:solidFill>
            </a:endParaRPr>
          </a:p>
        </p:txBody>
      </p:sp>
      <p:sp>
        <p:nvSpPr>
          <p:cNvPr id="36" name="Rectangle 35"/>
          <p:cNvSpPr/>
          <p:nvPr/>
        </p:nvSpPr>
        <p:spPr bwMode="auto">
          <a:xfrm>
            <a:off x="5767769" y="3029997"/>
            <a:ext cx="1512168" cy="22447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No contraindications to TAI</a:t>
            </a:r>
            <a:endParaRPr lang="en-GB" sz="750" dirty="0">
              <a:solidFill>
                <a:schemeClr val="bg2"/>
              </a:solidFill>
            </a:endParaRPr>
          </a:p>
        </p:txBody>
      </p:sp>
      <p:sp>
        <p:nvSpPr>
          <p:cNvPr id="37" name="Rectangle 36"/>
          <p:cNvSpPr/>
          <p:nvPr/>
        </p:nvSpPr>
        <p:spPr bwMode="auto">
          <a:xfrm>
            <a:off x="5767769" y="3306515"/>
            <a:ext cx="1512168" cy="339887"/>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Clinical examination &amp; preparation</a:t>
            </a:r>
            <a:endParaRPr lang="en-GB" sz="750" dirty="0">
              <a:solidFill>
                <a:schemeClr val="bg2"/>
              </a:solidFill>
            </a:endParaRPr>
          </a:p>
        </p:txBody>
      </p:sp>
      <p:sp>
        <p:nvSpPr>
          <p:cNvPr id="38" name="Rectangle 37"/>
          <p:cNvSpPr/>
          <p:nvPr/>
        </p:nvSpPr>
        <p:spPr bwMode="auto">
          <a:xfrm>
            <a:off x="5767769" y="3698449"/>
            <a:ext cx="1512168" cy="22447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Patient training for TAI</a:t>
            </a:r>
            <a:endParaRPr lang="en-GB" sz="750" dirty="0">
              <a:solidFill>
                <a:schemeClr val="bg2"/>
              </a:solidFill>
            </a:endParaRPr>
          </a:p>
        </p:txBody>
      </p:sp>
      <p:sp>
        <p:nvSpPr>
          <p:cNvPr id="39" name="Rectangle 38"/>
          <p:cNvSpPr/>
          <p:nvPr/>
        </p:nvSpPr>
        <p:spPr bwMode="auto">
          <a:xfrm>
            <a:off x="5767769" y="3970366"/>
            <a:ext cx="1512168" cy="22447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1</a:t>
            </a:r>
            <a:r>
              <a:rPr lang="en-GB" sz="750" baseline="30000" dirty="0" smtClean="0">
                <a:solidFill>
                  <a:schemeClr val="bg2"/>
                </a:solidFill>
              </a:rPr>
              <a:t>st</a:t>
            </a:r>
            <a:r>
              <a:rPr lang="en-GB" sz="750" dirty="0" smtClean="0">
                <a:solidFill>
                  <a:schemeClr val="bg2"/>
                </a:solidFill>
              </a:rPr>
              <a:t> follow-up</a:t>
            </a:r>
            <a:endParaRPr lang="en-GB" sz="750" dirty="0">
              <a:solidFill>
                <a:schemeClr val="bg2"/>
              </a:solidFill>
            </a:endParaRPr>
          </a:p>
        </p:txBody>
      </p:sp>
      <p:sp>
        <p:nvSpPr>
          <p:cNvPr id="40" name="Rectangle 39"/>
          <p:cNvSpPr/>
          <p:nvPr/>
        </p:nvSpPr>
        <p:spPr bwMode="auto">
          <a:xfrm>
            <a:off x="5767769" y="4250669"/>
            <a:ext cx="1512168" cy="224471"/>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Subsequent follow-ups</a:t>
            </a:r>
            <a:endParaRPr lang="en-GB" sz="750" dirty="0">
              <a:solidFill>
                <a:schemeClr val="bg2"/>
              </a:solidFill>
            </a:endParaRPr>
          </a:p>
        </p:txBody>
      </p:sp>
      <p:sp>
        <p:nvSpPr>
          <p:cNvPr id="41" name="Rectangle 40"/>
          <p:cNvSpPr/>
          <p:nvPr/>
        </p:nvSpPr>
        <p:spPr bwMode="auto">
          <a:xfrm>
            <a:off x="6604762" y="4554121"/>
            <a:ext cx="1207598" cy="339887"/>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defTabSz="685800"/>
            <a:r>
              <a:rPr lang="en-GB" sz="750" dirty="0" smtClean="0">
                <a:solidFill>
                  <a:schemeClr val="bg2"/>
                </a:solidFill>
              </a:rPr>
              <a:t>Unsatisfactory response </a:t>
            </a:r>
            <a:br>
              <a:rPr lang="en-GB" sz="750" dirty="0" smtClean="0">
                <a:solidFill>
                  <a:schemeClr val="bg2"/>
                </a:solidFill>
              </a:rPr>
            </a:br>
            <a:r>
              <a:rPr lang="en-GB" sz="750" dirty="0" smtClean="0">
                <a:solidFill>
                  <a:schemeClr val="bg2"/>
                </a:solidFill>
              </a:rPr>
              <a:t>= consider alternatives</a:t>
            </a:r>
            <a:endParaRPr lang="en-GB" sz="750" dirty="0">
              <a:solidFill>
                <a:schemeClr val="bg2"/>
              </a:solidFill>
            </a:endParaRPr>
          </a:p>
        </p:txBody>
      </p:sp>
      <p:sp>
        <p:nvSpPr>
          <p:cNvPr id="42" name="Rectangle 41"/>
          <p:cNvSpPr/>
          <p:nvPr/>
        </p:nvSpPr>
        <p:spPr bwMode="auto">
          <a:xfrm>
            <a:off x="5236741" y="4554121"/>
            <a:ext cx="1207598" cy="339887"/>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54000" tIns="54000" rIns="54000" bIns="54000" numCol="1" rtlCol="0" anchor="t" anchorCtr="0" compatLnSpc="1">
            <a:prstTxWarp prst="textNoShape">
              <a:avLst/>
            </a:prstTxWarp>
            <a:spAutoFit/>
          </a:bodyPr>
          <a:lstStyle/>
          <a:p>
            <a:pPr algn="ctr"/>
            <a:r>
              <a:rPr lang="en-GB" sz="750" dirty="0" smtClean="0">
                <a:solidFill>
                  <a:schemeClr val="bg2"/>
                </a:solidFill>
              </a:rPr>
              <a:t>Successful treatment </a:t>
            </a:r>
            <a:br>
              <a:rPr lang="en-GB" sz="750" dirty="0" smtClean="0">
                <a:solidFill>
                  <a:schemeClr val="bg2"/>
                </a:solidFill>
              </a:rPr>
            </a:br>
            <a:r>
              <a:rPr lang="en-GB" sz="750" dirty="0" smtClean="0">
                <a:solidFill>
                  <a:schemeClr val="bg2"/>
                </a:solidFill>
              </a:rPr>
              <a:t>= continue</a:t>
            </a:r>
            <a:endParaRPr lang="en-GB" sz="750" dirty="0">
              <a:solidFill>
                <a:schemeClr val="bg2"/>
              </a:solidFill>
            </a:endParaRPr>
          </a:p>
        </p:txBody>
      </p:sp>
      <p:sp>
        <p:nvSpPr>
          <p:cNvPr id="53" name="Right Brace 52"/>
          <p:cNvSpPr/>
          <p:nvPr/>
        </p:nvSpPr>
        <p:spPr bwMode="auto">
          <a:xfrm rot="2155133" flipH="1">
            <a:off x="2223614" y="3742434"/>
            <a:ext cx="184864" cy="297161"/>
          </a:xfrm>
          <a:prstGeom prst="rightBrace">
            <a:avLst/>
          </a:prstGeom>
          <a:noFill/>
          <a:ln w="9525" cap="flat" cmpd="sng" algn="ctr">
            <a:solidFill>
              <a:srgbClr val="40C3D7"/>
            </a:solidFill>
            <a:prstDash val="solid"/>
            <a:round/>
            <a:headEnd type="none" w="med" len="med"/>
            <a:tailEnd type="none" w="med" len="med"/>
          </a:ln>
          <a:effectLst/>
        </p:spPr>
        <p:txBody>
          <a:bodyPr rtlCol="0" anchor="ctr"/>
          <a:lstStyle/>
          <a:p>
            <a:pPr algn="ctr"/>
            <a:endParaRPr lang="en-GB" dirty="0"/>
          </a:p>
        </p:txBody>
      </p:sp>
      <p:sp>
        <p:nvSpPr>
          <p:cNvPr id="55" name="Right Brace 54"/>
          <p:cNvSpPr/>
          <p:nvPr/>
        </p:nvSpPr>
        <p:spPr bwMode="auto">
          <a:xfrm rot="2155133" flipH="1">
            <a:off x="2728017" y="2548142"/>
            <a:ext cx="184864" cy="1307083"/>
          </a:xfrm>
          <a:prstGeom prst="rightBrace">
            <a:avLst/>
          </a:prstGeom>
          <a:solidFill>
            <a:schemeClr val="bg1"/>
          </a:solidFill>
          <a:ln w="9525" cap="flat" cmpd="sng" algn="ctr">
            <a:solidFill>
              <a:srgbClr val="40C3D7"/>
            </a:solidFill>
            <a:prstDash val="solid"/>
            <a:round/>
            <a:headEnd type="none" w="med" len="med"/>
            <a:tailEnd type="none" w="med" len="med"/>
          </a:ln>
          <a:effectLst/>
        </p:spPr>
        <p:txBody>
          <a:bodyPr rtlCol="0" anchor="ctr"/>
          <a:lstStyle/>
          <a:p>
            <a:pPr algn="ctr"/>
            <a:endParaRPr lang="en-GB" dirty="0"/>
          </a:p>
        </p:txBody>
      </p:sp>
      <p:sp>
        <p:nvSpPr>
          <p:cNvPr id="60" name="Freeform 59"/>
          <p:cNvSpPr/>
          <p:nvPr/>
        </p:nvSpPr>
        <p:spPr bwMode="auto">
          <a:xfrm>
            <a:off x="4229100" y="2291025"/>
            <a:ext cx="1400175" cy="972241"/>
          </a:xfrm>
          <a:custGeom>
            <a:avLst/>
            <a:gdLst>
              <a:gd name="connsiteX0" fmla="*/ 0 w 1866900"/>
              <a:gd name="connsiteY0" fmla="*/ 1296321 h 1296321"/>
              <a:gd name="connsiteX1" fmla="*/ 1051560 w 1866900"/>
              <a:gd name="connsiteY1" fmla="*/ 191421 h 1296321"/>
              <a:gd name="connsiteX2" fmla="*/ 1866900 w 1866900"/>
              <a:gd name="connsiteY2" fmla="*/ 921 h 1296321"/>
              <a:gd name="connsiteX3" fmla="*/ 1866900 w 1866900"/>
              <a:gd name="connsiteY3" fmla="*/ 921 h 1296321"/>
            </a:gdLst>
            <a:ahLst/>
            <a:cxnLst>
              <a:cxn ang="0">
                <a:pos x="connsiteX0" y="connsiteY0"/>
              </a:cxn>
              <a:cxn ang="0">
                <a:pos x="connsiteX1" y="connsiteY1"/>
              </a:cxn>
              <a:cxn ang="0">
                <a:pos x="connsiteX2" y="connsiteY2"/>
              </a:cxn>
              <a:cxn ang="0">
                <a:pos x="connsiteX3" y="connsiteY3"/>
              </a:cxn>
            </a:cxnLst>
            <a:rect l="l" t="t" r="r" b="b"/>
            <a:pathLst>
              <a:path w="1866900" h="1296321">
                <a:moveTo>
                  <a:pt x="0" y="1296321"/>
                </a:moveTo>
                <a:cubicBezTo>
                  <a:pt x="370205" y="851821"/>
                  <a:pt x="740410" y="407321"/>
                  <a:pt x="1051560" y="191421"/>
                </a:cubicBezTo>
                <a:cubicBezTo>
                  <a:pt x="1362710" y="-24479"/>
                  <a:pt x="1866900" y="921"/>
                  <a:pt x="1866900" y="921"/>
                </a:cubicBezTo>
                <a:lnTo>
                  <a:pt x="1866900" y="921"/>
                </a:lnTo>
              </a:path>
            </a:pathLst>
          </a:custGeom>
          <a:noFill/>
          <a:ln w="9525" cap="flat" cmpd="sng" algn="ctr">
            <a:noFill/>
            <a:prstDash val="solid"/>
            <a:round/>
            <a:headEnd type="none" w="med" len="med"/>
            <a:tailEnd type="none" w="med" len="med"/>
          </a:ln>
          <a:effectLst/>
        </p:spPr>
        <p:txBody>
          <a:bodyPr rtlCol="0" anchor="ctr"/>
          <a:lstStyle/>
          <a:p>
            <a:pPr algn="ctr"/>
            <a:endParaRPr lang="en-GB" dirty="0"/>
          </a:p>
        </p:txBody>
      </p:sp>
      <p:grpSp>
        <p:nvGrpSpPr>
          <p:cNvPr id="71" name="Group 70"/>
          <p:cNvGrpSpPr/>
          <p:nvPr/>
        </p:nvGrpSpPr>
        <p:grpSpPr>
          <a:xfrm rot="21273811">
            <a:off x="4021150" y="2422671"/>
            <a:ext cx="1709789" cy="1446529"/>
            <a:chOff x="3783102" y="4155819"/>
            <a:chExt cx="1653404" cy="1033378"/>
          </a:xfrm>
        </p:grpSpPr>
        <p:sp>
          <p:nvSpPr>
            <p:cNvPr id="72" name="Shape 71"/>
            <p:cNvSpPr/>
            <p:nvPr/>
          </p:nvSpPr>
          <p:spPr>
            <a:xfrm>
              <a:off x="3783102" y="4155819"/>
              <a:ext cx="1653404" cy="1033377"/>
            </a:xfrm>
            <a:prstGeom prst="swooshArrow">
              <a:avLst>
                <a:gd name="adj1" fmla="val 25000"/>
                <a:gd name="adj2" fmla="val 25000"/>
              </a:avLst>
            </a:prstGeom>
            <a:noFill/>
            <a:ln>
              <a:solidFill>
                <a:srgbClr val="40C3D7"/>
              </a:solidFill>
            </a:ln>
          </p:spPr>
          <p:style>
            <a:lnRef idx="0">
              <a:scrgbClr r="0" g="0" b="0"/>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73" name="Oval 72"/>
            <p:cNvSpPr/>
            <p:nvPr/>
          </p:nvSpPr>
          <p:spPr>
            <a:xfrm>
              <a:off x="3993084" y="4869056"/>
              <a:ext cx="42988" cy="42988"/>
            </a:xfrm>
            <a:prstGeom prst="ellipse">
              <a:avLst/>
            </a:pr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74" name="Freeform 73"/>
            <p:cNvSpPr/>
            <p:nvPr/>
          </p:nvSpPr>
          <p:spPr>
            <a:xfrm>
              <a:off x="4014578" y="4890551"/>
              <a:ext cx="385243" cy="298646"/>
            </a:xfrm>
            <a:custGeom>
              <a:avLst/>
              <a:gdLst>
                <a:gd name="connsiteX0" fmla="*/ 0 w 385243"/>
                <a:gd name="connsiteY0" fmla="*/ 0 h 298646"/>
                <a:gd name="connsiteX1" fmla="*/ 385243 w 385243"/>
                <a:gd name="connsiteY1" fmla="*/ 0 h 298646"/>
                <a:gd name="connsiteX2" fmla="*/ 385243 w 385243"/>
                <a:gd name="connsiteY2" fmla="*/ 298646 h 298646"/>
                <a:gd name="connsiteX3" fmla="*/ 0 w 385243"/>
                <a:gd name="connsiteY3" fmla="*/ 298646 h 298646"/>
                <a:gd name="connsiteX4" fmla="*/ 0 w 385243"/>
                <a:gd name="connsiteY4" fmla="*/ 0 h 298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243" h="298646">
                  <a:moveTo>
                    <a:pt x="0" y="0"/>
                  </a:moveTo>
                  <a:lnTo>
                    <a:pt x="385243" y="0"/>
                  </a:lnTo>
                  <a:lnTo>
                    <a:pt x="385243" y="298646"/>
                  </a:lnTo>
                  <a:lnTo>
                    <a:pt x="0" y="29864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84" tIns="0" rIns="0" bIns="0" numCol="1" spcCol="1270" anchor="t" anchorCtr="0">
              <a:noAutofit/>
            </a:bodyPr>
            <a:lstStyle/>
            <a:p>
              <a:pPr defTabSz="733425">
                <a:lnSpc>
                  <a:spcPct val="90000"/>
                </a:lnSpc>
                <a:spcAft>
                  <a:spcPct val="35000"/>
                </a:spcAft>
              </a:pPr>
              <a:r>
                <a:rPr lang="en-GB" sz="1650" dirty="0" smtClean="0">
                  <a:solidFill>
                    <a:schemeClr val="bg1"/>
                  </a:solidFill>
                </a:rPr>
                <a:t>.</a:t>
              </a:r>
              <a:endParaRPr lang="en-GB" sz="1650" dirty="0">
                <a:solidFill>
                  <a:schemeClr val="bg1"/>
                </a:solidFill>
              </a:endParaRPr>
            </a:p>
          </p:txBody>
        </p:sp>
        <p:sp>
          <p:nvSpPr>
            <p:cNvPr id="75" name="Oval 74"/>
            <p:cNvSpPr/>
            <p:nvPr/>
          </p:nvSpPr>
          <p:spPr>
            <a:xfrm>
              <a:off x="4372540" y="4588184"/>
              <a:ext cx="77709" cy="77709"/>
            </a:xfrm>
            <a:prstGeom prst="ellipse">
              <a:avLst/>
            </a:pr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76" name="Freeform 75"/>
            <p:cNvSpPr/>
            <p:nvPr/>
          </p:nvSpPr>
          <p:spPr>
            <a:xfrm>
              <a:off x="4411395" y="4627039"/>
              <a:ext cx="396816" cy="562157"/>
            </a:xfrm>
            <a:custGeom>
              <a:avLst/>
              <a:gdLst>
                <a:gd name="connsiteX0" fmla="*/ 0 w 396816"/>
                <a:gd name="connsiteY0" fmla="*/ 0 h 562157"/>
                <a:gd name="connsiteX1" fmla="*/ 396816 w 396816"/>
                <a:gd name="connsiteY1" fmla="*/ 0 h 562157"/>
                <a:gd name="connsiteX2" fmla="*/ 396816 w 396816"/>
                <a:gd name="connsiteY2" fmla="*/ 562157 h 562157"/>
                <a:gd name="connsiteX3" fmla="*/ 0 w 396816"/>
                <a:gd name="connsiteY3" fmla="*/ 562157 h 562157"/>
                <a:gd name="connsiteX4" fmla="*/ 0 w 396816"/>
                <a:gd name="connsiteY4" fmla="*/ 0 h 562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16" h="562157">
                  <a:moveTo>
                    <a:pt x="0" y="0"/>
                  </a:moveTo>
                  <a:lnTo>
                    <a:pt x="396816" y="0"/>
                  </a:lnTo>
                  <a:lnTo>
                    <a:pt x="396816" y="562157"/>
                  </a:lnTo>
                  <a:lnTo>
                    <a:pt x="0" y="5621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883" tIns="0" rIns="0" bIns="0" numCol="1" spcCol="1270" anchor="t" anchorCtr="0">
              <a:noAutofit/>
            </a:bodyPr>
            <a:lstStyle/>
            <a:p>
              <a:pPr defTabSz="733425">
                <a:lnSpc>
                  <a:spcPct val="90000"/>
                </a:lnSpc>
                <a:spcAft>
                  <a:spcPct val="35000"/>
                </a:spcAft>
              </a:pPr>
              <a:r>
                <a:rPr lang="en-GB" sz="1650" dirty="0" smtClean="0">
                  <a:solidFill>
                    <a:schemeClr val="bg1"/>
                  </a:solidFill>
                </a:rPr>
                <a:t>.</a:t>
              </a:r>
              <a:endParaRPr lang="en-GB" sz="1650" dirty="0">
                <a:solidFill>
                  <a:schemeClr val="bg1"/>
                </a:solidFill>
              </a:endParaRPr>
            </a:p>
          </p:txBody>
        </p:sp>
        <p:sp>
          <p:nvSpPr>
            <p:cNvPr id="77" name="Oval 76"/>
            <p:cNvSpPr/>
            <p:nvPr/>
          </p:nvSpPr>
          <p:spPr>
            <a:xfrm>
              <a:off x="4828880" y="4417264"/>
              <a:ext cx="107471" cy="107471"/>
            </a:xfrm>
            <a:prstGeom prst="ellipse">
              <a:avLst/>
            </a:pr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78" name="Freeform 77"/>
            <p:cNvSpPr/>
            <p:nvPr/>
          </p:nvSpPr>
          <p:spPr>
            <a:xfrm>
              <a:off x="4882615" y="4470999"/>
              <a:ext cx="396816" cy="718197"/>
            </a:xfrm>
            <a:custGeom>
              <a:avLst/>
              <a:gdLst>
                <a:gd name="connsiteX0" fmla="*/ 0 w 396816"/>
                <a:gd name="connsiteY0" fmla="*/ 0 h 718197"/>
                <a:gd name="connsiteX1" fmla="*/ 396816 w 396816"/>
                <a:gd name="connsiteY1" fmla="*/ 0 h 718197"/>
                <a:gd name="connsiteX2" fmla="*/ 396816 w 396816"/>
                <a:gd name="connsiteY2" fmla="*/ 718197 h 718197"/>
                <a:gd name="connsiteX3" fmla="*/ 0 w 396816"/>
                <a:gd name="connsiteY3" fmla="*/ 718197 h 718197"/>
                <a:gd name="connsiteX4" fmla="*/ 0 w 396816"/>
                <a:gd name="connsiteY4" fmla="*/ 0 h 718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16" h="718197">
                  <a:moveTo>
                    <a:pt x="0" y="0"/>
                  </a:moveTo>
                  <a:lnTo>
                    <a:pt x="396816" y="0"/>
                  </a:lnTo>
                  <a:lnTo>
                    <a:pt x="396816" y="718197"/>
                  </a:lnTo>
                  <a:lnTo>
                    <a:pt x="0" y="71819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2710" tIns="0" rIns="0" bIns="0" numCol="1" spcCol="1270" anchor="t" anchorCtr="0">
              <a:noAutofit/>
            </a:bodyPr>
            <a:lstStyle/>
            <a:p>
              <a:pPr defTabSz="733425">
                <a:lnSpc>
                  <a:spcPct val="90000"/>
                </a:lnSpc>
                <a:spcAft>
                  <a:spcPct val="35000"/>
                </a:spcAft>
              </a:pPr>
              <a:r>
                <a:rPr lang="en-GB" sz="1650" dirty="0" smtClean="0">
                  <a:solidFill>
                    <a:schemeClr val="bg1"/>
                  </a:solidFill>
                </a:rPr>
                <a:t>.</a:t>
              </a:r>
              <a:endParaRPr lang="en-GB" sz="1650" dirty="0">
                <a:solidFill>
                  <a:schemeClr val="bg1"/>
                </a:solidFill>
              </a:endParaRPr>
            </a:p>
          </p:txBody>
        </p:sp>
      </p:grpSp>
      <p:graphicFrame>
        <p:nvGraphicFramePr>
          <p:cNvPr id="2" name="Table 1"/>
          <p:cNvGraphicFramePr>
            <a:graphicFrameLocks noGrp="1"/>
          </p:cNvGraphicFramePr>
          <p:nvPr>
            <p:extLst/>
          </p:nvPr>
        </p:nvGraphicFramePr>
        <p:xfrm>
          <a:off x="2366693" y="577476"/>
          <a:ext cx="5778642" cy="1591002"/>
        </p:xfrm>
        <a:graphic>
          <a:graphicData uri="http://schemas.openxmlformats.org/drawingml/2006/table">
            <a:tbl>
              <a:tblPr firstRow="1" bandRow="1">
                <a:tableStyleId>{5940675A-B579-460E-94D1-54222C63F5DA}</a:tableStyleId>
              </a:tblPr>
              <a:tblGrid>
                <a:gridCol w="5778642"/>
              </a:tblGrid>
              <a:tr h="4140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1" dirty="0" smtClean="0">
                          <a:solidFill>
                            <a:schemeClr val="bg1"/>
                          </a:solidFill>
                        </a:rPr>
                        <a:t>Objective</a:t>
                      </a:r>
                      <a:r>
                        <a:rPr lang="en-GB" sz="900" b="1" dirty="0" smtClean="0">
                          <a:solidFill>
                            <a:schemeClr val="bg1"/>
                          </a:solidFill>
                        </a:rPr>
                        <a:t/>
                      </a:r>
                      <a:br>
                        <a:rPr lang="en-GB" sz="900" b="1" dirty="0" smtClean="0">
                          <a:solidFill>
                            <a:schemeClr val="bg1"/>
                          </a:solidFill>
                        </a:rPr>
                      </a:br>
                      <a:r>
                        <a:rPr lang="en-GB" sz="900" dirty="0" smtClean="0">
                          <a:solidFill>
                            <a:schemeClr val="bg1"/>
                          </a:solidFill>
                        </a:rPr>
                        <a:t>A consensus expert review of the treatment modality of transanal irrigation (TAI).</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r>
              <a:tr h="3920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1" dirty="0" smtClean="0">
                          <a:solidFill>
                            <a:schemeClr val="bg1"/>
                          </a:solidFill>
                        </a:rPr>
                        <a:t>Methodology</a:t>
                      </a:r>
                      <a:r>
                        <a:rPr lang="en-GB" sz="900" b="1" dirty="0" smtClean="0">
                          <a:solidFill>
                            <a:schemeClr val="bg1"/>
                          </a:solidFill>
                        </a:rPr>
                        <a:t/>
                      </a:r>
                      <a:br>
                        <a:rPr lang="en-GB" sz="900" b="1" dirty="0" smtClean="0">
                          <a:solidFill>
                            <a:schemeClr val="bg1"/>
                          </a:solidFill>
                        </a:rPr>
                      </a:br>
                      <a:r>
                        <a:rPr lang="en-GB" sz="900" dirty="0" smtClean="0">
                          <a:solidFill>
                            <a:schemeClr val="bg1"/>
                          </a:solidFill>
                        </a:rPr>
                        <a:t>Collaborative effort of 12 specialists with TAI experience, to assimilate</a:t>
                      </a:r>
                      <a:r>
                        <a:rPr lang="en-GB" sz="900" baseline="0" dirty="0" smtClean="0">
                          <a:solidFill>
                            <a:schemeClr val="bg1"/>
                          </a:solidFill>
                        </a:rPr>
                        <a:t> </a:t>
                      </a:r>
                      <a:r>
                        <a:rPr lang="en-GB" sz="900" dirty="0" smtClean="0">
                          <a:solidFill>
                            <a:schemeClr val="bg1"/>
                          </a:solidFill>
                        </a:rPr>
                        <a:t>clinical expertise and literature.</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r>
              <a:tr h="777240">
                <a:tc>
                  <a:txBody>
                    <a:bodyPr/>
                    <a:lstStyle/>
                    <a:p>
                      <a:pPr marL="0" indent="0">
                        <a:buFont typeface="Arial" panose="020B0604020202020204" pitchFamily="34" charset="0"/>
                        <a:buNone/>
                      </a:pPr>
                      <a:r>
                        <a:rPr lang="en-GB" sz="1100" b="1" dirty="0" smtClean="0">
                          <a:solidFill>
                            <a:schemeClr val="bg1"/>
                          </a:solidFill>
                        </a:rPr>
                        <a:t>Result</a:t>
                      </a:r>
                      <a:endParaRPr lang="en-GB" sz="900" b="1" dirty="0" smtClean="0">
                        <a:solidFill>
                          <a:schemeClr val="bg1"/>
                        </a:solidFill>
                      </a:endParaRPr>
                    </a:p>
                    <a:p>
                      <a:pPr marL="171450" indent="-171450">
                        <a:buFont typeface="Arial" panose="020B0604020202020204" pitchFamily="34" charset="0"/>
                        <a:buChar char="•"/>
                      </a:pPr>
                      <a:r>
                        <a:rPr lang="en-GB" sz="900" b="0" i="0" u="none" strike="noStrike" kern="1200" baseline="0" dirty="0" smtClean="0">
                          <a:solidFill>
                            <a:schemeClr val="bg1"/>
                          </a:solidFill>
                          <a:latin typeface="+mn-lt"/>
                          <a:ea typeface="+mn-ea"/>
                          <a:cs typeface="+mn-cs"/>
                        </a:rPr>
                        <a:t>TAI is the next recommended treatment following conservative treatment of NBD patients. </a:t>
                      </a:r>
                    </a:p>
                    <a:p>
                      <a:pPr marL="171450" indent="-171450">
                        <a:buFont typeface="Arial" panose="020B0604020202020204" pitchFamily="34" charset="0"/>
                        <a:buChar char="•"/>
                      </a:pPr>
                      <a:r>
                        <a:rPr lang="en-GB" sz="900" b="0" i="0" u="none" strike="noStrike" kern="1200" baseline="0" dirty="0" smtClean="0">
                          <a:solidFill>
                            <a:schemeClr val="bg1"/>
                          </a:solidFill>
                          <a:latin typeface="+mn-lt"/>
                          <a:ea typeface="+mn-ea"/>
                          <a:cs typeface="+mn-cs"/>
                        </a:rPr>
                        <a:t>Patient selection should take clinical history and indications/contraindications into account . </a:t>
                      </a:r>
                    </a:p>
                    <a:p>
                      <a:pPr marL="171450" indent="-171450">
                        <a:buFont typeface="Arial" panose="020B0604020202020204" pitchFamily="34" charset="0"/>
                        <a:buChar char="•"/>
                      </a:pPr>
                      <a:r>
                        <a:rPr lang="en-GB" sz="900" b="0" i="0" u="none" strike="noStrike" kern="1200" baseline="0" dirty="0" smtClean="0">
                          <a:solidFill>
                            <a:schemeClr val="bg1"/>
                          </a:solidFill>
                          <a:latin typeface="+mn-lt"/>
                          <a:ea typeface="+mn-ea"/>
                          <a:cs typeface="+mn-cs"/>
                        </a:rPr>
                        <a:t>Supervised training by experienced HCP and follow-up are key to optimizing outcome.</a:t>
                      </a:r>
                      <a:endParaRPr lang="en-GB" sz="900" dirty="0" smtClean="0">
                        <a:solidFill>
                          <a:schemeClr val="bg1"/>
                        </a:solidFill>
                      </a:endParaRPr>
                    </a:p>
                    <a:p>
                      <a:pPr algn="l"/>
                      <a:endParaRPr lang="en-GB" sz="9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Title 2"/>
          <p:cNvSpPr>
            <a:spLocks noGrp="1"/>
          </p:cNvSpPr>
          <p:nvPr>
            <p:ph type="title"/>
          </p:nvPr>
        </p:nvSpPr>
        <p:spPr>
          <a:xfrm>
            <a:off x="466957" y="36859"/>
            <a:ext cx="8137117" cy="536675"/>
          </a:xfrm>
        </p:spPr>
        <p:txBody>
          <a:bodyPr/>
          <a:lstStyle/>
          <a:p>
            <a:r>
              <a:rPr lang="en-GB" dirty="0" smtClean="0"/>
              <a:t>Best practice: 2013 Expert consensus review</a:t>
            </a:r>
            <a:endParaRPr lang="en-GB" dirty="0"/>
          </a:p>
        </p:txBody>
      </p:sp>
    </p:spTree>
    <p:extLst>
      <p:ext uri="{BB962C8B-B14F-4D97-AF65-F5344CB8AC3E}">
        <p14:creationId xmlns:p14="http://schemas.microsoft.com/office/powerpoint/2010/main" val="41816650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95231" y="410194"/>
            <a:ext cx="8137117" cy="536675"/>
          </a:xfrm>
        </p:spPr>
        <p:txBody>
          <a:bodyPr/>
          <a:lstStyle/>
          <a:p>
            <a:r>
              <a:rPr lang="en-GB" dirty="0" smtClean="0"/>
              <a:t>Summarises the situations in which TAI has been shown to improve bowel function in published studies</a:t>
            </a:r>
            <a:endParaRPr lang="en-GB" dirty="0"/>
          </a:p>
        </p:txBody>
      </p:sp>
      <p:sp>
        <p:nvSpPr>
          <p:cNvPr id="4" name="Segnaposto numero diapositiva 3"/>
          <p:cNvSpPr>
            <a:spLocks noGrp="1"/>
          </p:cNvSpPr>
          <p:nvPr>
            <p:ph type="sldNum" sz="quarter" idx="10"/>
          </p:nvPr>
        </p:nvSpPr>
        <p:spPr/>
        <p:txBody>
          <a:bodyPr/>
          <a:lstStyle/>
          <a:p>
            <a:r>
              <a:rPr lang="en-GB" noProof="0" dirty="0" smtClean="0"/>
              <a:t>Page </a:t>
            </a:r>
            <a:fld id="{2F4432FF-5EA5-4C7F-B1F8-4542D993CF2D}" type="slidenum">
              <a:rPr lang="en-GB" noProof="0" smtClean="0"/>
              <a:pPr/>
              <a:t>3</a:t>
            </a:fld>
            <a:endParaRPr lang="en-GB" noProof="0" dirty="0"/>
          </a:p>
        </p:txBody>
      </p:sp>
      <p:pic>
        <p:nvPicPr>
          <p:cNvPr id="1026" name="Picture 2"/>
          <p:cNvPicPr>
            <a:picLocks noChangeAspect="1" noChangeArrowheads="1"/>
          </p:cNvPicPr>
          <p:nvPr/>
        </p:nvPicPr>
        <p:blipFill>
          <a:blip r:embed="rId3" cstate="print"/>
          <a:srcRect/>
          <a:stretch>
            <a:fillRect/>
          </a:stretch>
        </p:blipFill>
        <p:spPr bwMode="auto">
          <a:xfrm>
            <a:off x="2249742" y="1221600"/>
            <a:ext cx="4698522" cy="3041206"/>
          </a:xfrm>
          <a:prstGeom prst="rect">
            <a:avLst/>
          </a:prstGeom>
          <a:noFill/>
          <a:ln w="9525">
            <a:solidFill>
              <a:schemeClr val="tx2">
                <a:lumMod val="75000"/>
              </a:schemeClr>
            </a:solidFill>
            <a:miter lim="800000"/>
            <a:headEnd/>
            <a:tailEnd/>
          </a:ln>
        </p:spPr>
      </p:pic>
    </p:spTree>
    <p:extLst>
      <p:ext uri="{BB962C8B-B14F-4D97-AF65-F5344CB8AC3E}">
        <p14:creationId xmlns:p14="http://schemas.microsoft.com/office/powerpoint/2010/main" val="33147323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Patient selection and training</a:t>
            </a:r>
            <a:endParaRPr lang="en-GB" dirty="0"/>
          </a:p>
        </p:txBody>
      </p:sp>
      <p:sp>
        <p:nvSpPr>
          <p:cNvPr id="3" name="Segnaposto contenuto 2"/>
          <p:cNvSpPr>
            <a:spLocks noGrp="1"/>
          </p:cNvSpPr>
          <p:nvPr>
            <p:ph idx="1"/>
          </p:nvPr>
        </p:nvSpPr>
        <p:spPr>
          <a:xfrm>
            <a:off x="502882" y="1059582"/>
            <a:ext cx="8245582" cy="3426619"/>
          </a:xfrm>
        </p:spPr>
        <p:txBody>
          <a:bodyPr/>
          <a:lstStyle/>
          <a:p>
            <a:pPr marL="0" indent="0" algn="ctr">
              <a:buNone/>
            </a:pPr>
            <a:r>
              <a:rPr lang="en-GB" sz="2800" b="1" u="sng" dirty="0"/>
              <a:t>T</a:t>
            </a:r>
            <a:r>
              <a:rPr lang="en-GB" sz="2800" b="1" u="sng" dirty="0" smtClean="0"/>
              <a:t>raining of the patient is central to a safe and efficient long-term use of TAI</a:t>
            </a:r>
            <a:endParaRPr lang="en-GB" sz="2800" b="1" dirty="0" smtClean="0"/>
          </a:p>
          <a:p>
            <a:endParaRPr lang="en-GB" dirty="0" smtClean="0"/>
          </a:p>
          <a:p>
            <a:pPr marL="0" indent="0">
              <a:buNone/>
            </a:pPr>
            <a:r>
              <a:rPr lang="en-GB" sz="1400" dirty="0" smtClean="0"/>
              <a:t>“The hands-on training process should be supported by </a:t>
            </a:r>
            <a:r>
              <a:rPr lang="en-GB" sz="1400" u="sng" dirty="0" smtClean="0"/>
              <a:t>written information</a:t>
            </a:r>
            <a:r>
              <a:rPr lang="en-GB" sz="1400" dirty="0" smtClean="0"/>
              <a:t>, and may be supplemented by </a:t>
            </a:r>
            <a:r>
              <a:rPr lang="en-GB" sz="1400" u="sng" dirty="0"/>
              <a:t>o</a:t>
            </a:r>
            <a:r>
              <a:rPr lang="en-GB" sz="1400" u="sng" dirty="0" smtClean="0"/>
              <a:t>nline information </a:t>
            </a:r>
            <a:r>
              <a:rPr lang="en-GB" sz="1400" dirty="0" smtClean="0"/>
              <a:t>provided </a:t>
            </a:r>
            <a:r>
              <a:rPr lang="en-GB" sz="1400" dirty="0"/>
              <a:t>by the </a:t>
            </a:r>
            <a:r>
              <a:rPr lang="en-GB" sz="1400" dirty="0" smtClean="0"/>
              <a:t>manufacturer…”</a:t>
            </a:r>
          </a:p>
          <a:p>
            <a:pPr marL="0" indent="0">
              <a:buNone/>
            </a:pPr>
            <a:endParaRPr lang="en-GB" sz="1400" dirty="0" smtClean="0"/>
          </a:p>
          <a:p>
            <a:pPr marL="0" indent="0">
              <a:buNone/>
            </a:pPr>
            <a:r>
              <a:rPr lang="en-GB" sz="1400" dirty="0" smtClean="0"/>
              <a:t>“Information should include explanation of </a:t>
            </a:r>
            <a:r>
              <a:rPr lang="en-GB" sz="1400" u="sng" dirty="0" smtClean="0"/>
              <a:t>risks</a:t>
            </a:r>
            <a:r>
              <a:rPr lang="en-GB" sz="1400" dirty="0" smtClean="0"/>
              <a:t> as well as patient </a:t>
            </a:r>
            <a:r>
              <a:rPr lang="en-GB" sz="1400" u="sng" dirty="0" smtClean="0"/>
              <a:t>benefits</a:t>
            </a:r>
            <a:r>
              <a:rPr lang="en-GB" sz="1400" dirty="0" smtClean="0"/>
              <a:t>. Informed verbal consent to commence TAI should be documented in the medical chart before hands-on use of the irrigation system…”</a:t>
            </a:r>
          </a:p>
          <a:p>
            <a:pPr marL="0" indent="0">
              <a:buNone/>
            </a:pPr>
            <a:endParaRPr lang="en-GB" sz="1400" dirty="0" smtClean="0"/>
          </a:p>
          <a:p>
            <a:pPr marL="0" indent="0">
              <a:buNone/>
            </a:pPr>
            <a:r>
              <a:rPr lang="en-GB" sz="1400" dirty="0" smtClean="0"/>
              <a:t>“Some patients may require support and training during several episodes of TAI before they are confident to continue alone…”</a:t>
            </a:r>
            <a:endParaRPr lang="en-GB" sz="1400" dirty="0"/>
          </a:p>
        </p:txBody>
      </p:sp>
      <p:sp>
        <p:nvSpPr>
          <p:cNvPr id="4" name="Segnaposto numero diapositiva 3"/>
          <p:cNvSpPr>
            <a:spLocks noGrp="1"/>
          </p:cNvSpPr>
          <p:nvPr>
            <p:ph type="sldNum" sz="quarter" idx="10"/>
          </p:nvPr>
        </p:nvSpPr>
        <p:spPr/>
        <p:txBody>
          <a:bodyPr/>
          <a:lstStyle/>
          <a:p>
            <a:r>
              <a:rPr lang="en-GB" noProof="0" dirty="0" smtClean="0"/>
              <a:t>Page </a:t>
            </a:r>
            <a:fld id="{2F4432FF-5EA5-4C7F-B1F8-4542D993CF2D}" type="slidenum">
              <a:rPr lang="en-GB" noProof="0" smtClean="0"/>
              <a:pPr/>
              <a:t>4</a:t>
            </a:fld>
            <a:endParaRPr lang="en-GB" noProof="0" dirty="0"/>
          </a:p>
        </p:txBody>
      </p:sp>
    </p:spTree>
    <p:extLst>
      <p:ext uri="{BB962C8B-B14F-4D97-AF65-F5344CB8AC3E}">
        <p14:creationId xmlns:p14="http://schemas.microsoft.com/office/powerpoint/2010/main" val="25725487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Follow up: the key for the success</a:t>
            </a:r>
            <a:endParaRPr lang="en-GB" dirty="0"/>
          </a:p>
        </p:txBody>
      </p:sp>
      <p:sp>
        <p:nvSpPr>
          <p:cNvPr id="3" name="Segnaposto contenuto 2"/>
          <p:cNvSpPr>
            <a:spLocks noGrp="1"/>
          </p:cNvSpPr>
          <p:nvPr>
            <p:ph idx="1"/>
          </p:nvPr>
        </p:nvSpPr>
        <p:spPr>
          <a:xfrm>
            <a:off x="502882" y="1131590"/>
            <a:ext cx="8137117" cy="3066579"/>
          </a:xfrm>
        </p:spPr>
        <p:txBody>
          <a:bodyPr/>
          <a:lstStyle/>
          <a:p>
            <a:r>
              <a:rPr lang="en-GB" sz="1600" dirty="0" smtClean="0"/>
              <a:t>Primary education and training is central to long-term adherence with TAI, this needs to be supplemented by ongoing support. </a:t>
            </a:r>
            <a:r>
              <a:rPr lang="en-GB" sz="1600" b="1" u="sng" dirty="0" smtClean="0"/>
              <a:t>To maintain a safe long-term use of TAI, it is essential that a designated health-care professional provides structured follow-up of the patient</a:t>
            </a:r>
          </a:p>
          <a:p>
            <a:r>
              <a:rPr lang="en-GB" sz="1600" dirty="0" smtClean="0"/>
              <a:t>…may be by telephone, e-mail, postal questionnaires or in person, according to local services. Follow-up needs to be frequently scheduled after treatment onset, and can be gradually reduced thereafter</a:t>
            </a:r>
            <a:endParaRPr lang="en-GB" sz="1600" dirty="0"/>
          </a:p>
        </p:txBody>
      </p:sp>
      <p:sp>
        <p:nvSpPr>
          <p:cNvPr id="4" name="Segnaposto numero diapositiva 3"/>
          <p:cNvSpPr>
            <a:spLocks noGrp="1"/>
          </p:cNvSpPr>
          <p:nvPr>
            <p:ph type="sldNum" sz="quarter" idx="10"/>
          </p:nvPr>
        </p:nvSpPr>
        <p:spPr/>
        <p:txBody>
          <a:bodyPr/>
          <a:lstStyle/>
          <a:p>
            <a:r>
              <a:rPr lang="en-GB" noProof="0" dirty="0" smtClean="0"/>
              <a:t>Page </a:t>
            </a:r>
            <a:fld id="{2F4432FF-5EA5-4C7F-B1F8-4542D993CF2D}" type="slidenum">
              <a:rPr lang="en-GB" noProof="0" smtClean="0"/>
              <a:pPr/>
              <a:t>5</a:t>
            </a:fld>
            <a:endParaRPr lang="en-GB" noProof="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7904" y="2787452"/>
            <a:ext cx="4348542" cy="1620557"/>
          </a:xfrm>
          <a:prstGeom prst="rect">
            <a:avLst/>
          </a:prstGeom>
        </p:spPr>
      </p:pic>
    </p:spTree>
    <p:extLst>
      <p:ext uri="{BB962C8B-B14F-4D97-AF65-F5344CB8AC3E}">
        <p14:creationId xmlns:p14="http://schemas.microsoft.com/office/powerpoint/2010/main" val="22683947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02882" y="378619"/>
            <a:ext cx="8317590" cy="536675"/>
          </a:xfrm>
        </p:spPr>
        <p:txBody>
          <a:bodyPr/>
          <a:lstStyle/>
          <a:p>
            <a:r>
              <a:rPr lang="en-GB" dirty="0" smtClean="0"/>
              <a:t>Peristeen Package includes the Bowel Management Programme</a:t>
            </a:r>
            <a:endParaRPr lang="en-GB" dirty="0"/>
          </a:p>
        </p:txBody>
      </p:sp>
      <p:sp>
        <p:nvSpPr>
          <p:cNvPr id="4" name="Slide Number Placeholder 3"/>
          <p:cNvSpPr>
            <a:spLocks noGrp="1"/>
          </p:cNvSpPr>
          <p:nvPr>
            <p:ph type="sldNum" sz="quarter" idx="10"/>
          </p:nvPr>
        </p:nvSpPr>
        <p:spPr/>
        <p:txBody>
          <a:bodyPr/>
          <a:lstStyle/>
          <a:p>
            <a:r>
              <a:rPr lang="en-GB" dirty="0" smtClean="0">
                <a:solidFill>
                  <a:srgbClr val="6F6F6F"/>
                </a:solidFill>
              </a:rPr>
              <a:t>Page </a:t>
            </a:r>
            <a:fld id="{2F4432FF-5EA5-4C7F-B1F8-4542D993CF2D}" type="slidenum">
              <a:rPr lang="en-GB" smtClean="0">
                <a:solidFill>
                  <a:srgbClr val="6F6F6F"/>
                </a:solidFill>
              </a:rPr>
              <a:pPr/>
              <a:t>6</a:t>
            </a:fld>
            <a:endParaRPr lang="en-GB" dirty="0">
              <a:solidFill>
                <a:srgbClr val="6F6F6F"/>
              </a:solidFill>
            </a:endParaRPr>
          </a:p>
        </p:txBody>
      </p:sp>
      <p:pic>
        <p:nvPicPr>
          <p:cNvPr id="3074" name="Picture 2"/>
          <p:cNvPicPr>
            <a:picLocks noChangeAspect="1" noChangeArrowheads="1"/>
          </p:cNvPicPr>
          <p:nvPr/>
        </p:nvPicPr>
        <p:blipFill>
          <a:blip r:embed="rId3" cstate="print"/>
          <a:srcRect/>
          <a:stretch>
            <a:fillRect/>
          </a:stretch>
        </p:blipFill>
        <p:spPr bwMode="auto">
          <a:xfrm>
            <a:off x="1514481" y="1059582"/>
            <a:ext cx="6045895" cy="3390502"/>
          </a:xfrm>
          <a:prstGeom prst="rect">
            <a:avLst/>
          </a:prstGeom>
          <a:noFill/>
          <a:ln w="9525">
            <a:noFill/>
            <a:miter lim="800000"/>
            <a:headEnd/>
            <a:tailEnd/>
          </a:ln>
        </p:spPr>
      </p:pic>
    </p:spTree>
    <p:extLst>
      <p:ext uri="{BB962C8B-B14F-4D97-AF65-F5344CB8AC3E}">
        <p14:creationId xmlns:p14="http://schemas.microsoft.com/office/powerpoint/2010/main" val="13857640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TAI and perforation rate</a:t>
            </a:r>
            <a:endParaRPr lang="en-GB" dirty="0"/>
          </a:p>
        </p:txBody>
      </p:sp>
      <p:sp>
        <p:nvSpPr>
          <p:cNvPr id="3" name="Segnaposto contenuto 2"/>
          <p:cNvSpPr>
            <a:spLocks noGrp="1"/>
          </p:cNvSpPr>
          <p:nvPr>
            <p:ph idx="1"/>
          </p:nvPr>
        </p:nvSpPr>
        <p:spPr>
          <a:ln w="12700">
            <a:noFill/>
          </a:ln>
        </p:spPr>
        <p:txBody>
          <a:bodyPr/>
          <a:lstStyle/>
          <a:p>
            <a:pPr>
              <a:buNone/>
            </a:pPr>
            <a:r>
              <a:rPr lang="en-GB" dirty="0" smtClean="0"/>
              <a:t>   Previously reported estimated risk of perforation was 1: 50.000 (0,0002%)</a:t>
            </a:r>
          </a:p>
          <a:p>
            <a:endParaRPr lang="en-GB" dirty="0"/>
          </a:p>
        </p:txBody>
      </p:sp>
      <p:sp>
        <p:nvSpPr>
          <p:cNvPr id="4" name="Segnaposto numero diapositiva 3"/>
          <p:cNvSpPr>
            <a:spLocks noGrp="1"/>
          </p:cNvSpPr>
          <p:nvPr>
            <p:ph type="sldNum" sz="quarter" idx="10"/>
          </p:nvPr>
        </p:nvSpPr>
        <p:spPr/>
        <p:txBody>
          <a:bodyPr/>
          <a:lstStyle/>
          <a:p>
            <a:r>
              <a:rPr lang="en-GB" noProof="0" dirty="0" smtClean="0"/>
              <a:t>Page </a:t>
            </a:r>
            <a:fld id="{2F4432FF-5EA5-4C7F-B1F8-4542D993CF2D}" type="slidenum">
              <a:rPr lang="en-GB" noProof="0" smtClean="0"/>
              <a:pPr/>
              <a:t>7</a:t>
            </a:fld>
            <a:endParaRPr lang="en-GB" noProof="0" dirty="0"/>
          </a:p>
        </p:txBody>
      </p:sp>
      <p:pic>
        <p:nvPicPr>
          <p:cNvPr id="3074" name="Picture 2"/>
          <p:cNvPicPr>
            <a:picLocks noChangeAspect="1" noChangeArrowheads="1"/>
          </p:cNvPicPr>
          <p:nvPr/>
        </p:nvPicPr>
        <p:blipFill>
          <a:blip r:embed="rId3" cstate="print"/>
          <a:srcRect/>
          <a:stretch>
            <a:fillRect/>
          </a:stretch>
        </p:blipFill>
        <p:spPr bwMode="auto">
          <a:xfrm>
            <a:off x="4397410" y="1600263"/>
            <a:ext cx="3158970" cy="2627170"/>
          </a:xfrm>
          <a:prstGeom prst="rect">
            <a:avLst/>
          </a:prstGeom>
          <a:noFill/>
          <a:ln w="9525">
            <a:noFill/>
            <a:miter lim="800000"/>
            <a:headEnd/>
            <a:tailEnd/>
          </a:ln>
        </p:spPr>
      </p:pic>
      <p:pic>
        <p:nvPicPr>
          <p:cNvPr id="10242" name="Picture 2" descr="http://www.thefamily-table.com/wp-content/uploads/2015/03/l_023.png"/>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49141" y="1923678"/>
            <a:ext cx="1712042" cy="1712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2815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p:txBody>
          <a:bodyPr/>
          <a:lstStyle/>
          <a:p>
            <a:r>
              <a:rPr lang="en-GB" dirty="0" smtClean="0"/>
              <a:t>TAI and diagnostic</a:t>
            </a:r>
            <a:endParaRPr lang="en-GB" dirty="0"/>
          </a:p>
        </p:txBody>
      </p:sp>
      <p:sp>
        <p:nvSpPr>
          <p:cNvPr id="4" name="Segnaposto numero diapositiva 3"/>
          <p:cNvSpPr>
            <a:spLocks noGrp="1"/>
          </p:cNvSpPr>
          <p:nvPr>
            <p:ph type="sldNum" sz="quarter" idx="10"/>
          </p:nvPr>
        </p:nvSpPr>
        <p:spPr/>
        <p:txBody>
          <a:bodyPr/>
          <a:lstStyle/>
          <a:p>
            <a:r>
              <a:rPr lang="en-GB" noProof="0" dirty="0" smtClean="0"/>
              <a:t>Page </a:t>
            </a:r>
            <a:fld id="{2F4432FF-5EA5-4C7F-B1F8-4542D993CF2D}" type="slidenum">
              <a:rPr lang="en-GB" noProof="0" smtClean="0"/>
              <a:pPr/>
              <a:t>8</a:t>
            </a:fld>
            <a:endParaRPr lang="en-GB" noProof="0" dirty="0"/>
          </a:p>
        </p:txBody>
      </p:sp>
      <p:sp>
        <p:nvSpPr>
          <p:cNvPr id="6" name="CasellaDiTesto 5"/>
          <p:cNvSpPr txBox="1"/>
          <p:nvPr/>
        </p:nvSpPr>
        <p:spPr>
          <a:xfrm>
            <a:off x="1358533" y="2748289"/>
            <a:ext cx="5778642" cy="110799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spAutoFit/>
          </a:bodyPr>
          <a:lstStyle/>
          <a:p>
            <a:pPr algn="ctr"/>
            <a:r>
              <a:rPr lang="en-GB" dirty="0" smtClean="0">
                <a:solidFill>
                  <a:schemeClr val="bg2"/>
                </a:solidFill>
              </a:rPr>
              <a:t>Perforation rate</a:t>
            </a:r>
          </a:p>
          <a:p>
            <a:pPr algn="ctr"/>
            <a:endParaRPr lang="en-GB" dirty="0" smtClean="0">
              <a:solidFill>
                <a:schemeClr val="bg2"/>
              </a:solidFill>
            </a:endParaRPr>
          </a:p>
          <a:p>
            <a:pPr algn="ctr"/>
            <a:r>
              <a:rPr lang="en-GB" dirty="0" smtClean="0">
                <a:solidFill>
                  <a:schemeClr val="bg2"/>
                </a:solidFill>
              </a:rPr>
              <a:t>Colonoscopy: 1: 1000 </a:t>
            </a:r>
          </a:p>
          <a:p>
            <a:pPr algn="ctr"/>
            <a:r>
              <a:rPr lang="en-GB" dirty="0" smtClean="0">
                <a:solidFill>
                  <a:schemeClr val="bg2"/>
                </a:solidFill>
              </a:rPr>
              <a:t>Flexible </a:t>
            </a:r>
            <a:r>
              <a:rPr lang="en-GB" dirty="0" err="1" smtClean="0">
                <a:solidFill>
                  <a:schemeClr val="bg2"/>
                </a:solidFill>
              </a:rPr>
              <a:t>Sigmoscopy</a:t>
            </a:r>
            <a:r>
              <a:rPr lang="en-GB" dirty="0" smtClean="0">
                <a:solidFill>
                  <a:schemeClr val="bg2"/>
                </a:solidFill>
              </a:rPr>
              <a:t>: 1:40.000</a:t>
            </a:r>
          </a:p>
        </p:txBody>
      </p:sp>
      <p:sp>
        <p:nvSpPr>
          <p:cNvPr id="7" name="Segnaposto contenuto 2"/>
          <p:cNvSpPr txBox="1">
            <a:spLocks/>
          </p:cNvSpPr>
          <p:nvPr/>
        </p:nvSpPr>
        <p:spPr bwMode="auto">
          <a:xfrm>
            <a:off x="540137" y="1060598"/>
            <a:ext cx="8101566" cy="118813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r>
              <a:rPr lang="en-GB" sz="1400" dirty="0" smtClean="0"/>
              <a:t>According to general recommendations, patients with any alarm symptoms (blood in faeces, weight loss, abdominal pain, or recent and persistent changes in bowel habits), familial history of colorectal cancer or inflammatory bowel disease, should have a flexible sigmoidoscopy or colonoscopy as part of their health screening. It is controversial whether patient should have endoscopic evaluation before irrigation treatment.</a:t>
            </a:r>
            <a:endParaRPr lang="en-GB" sz="1400" dirty="0"/>
          </a:p>
        </p:txBody>
      </p:sp>
      <p:sp>
        <p:nvSpPr>
          <p:cNvPr id="8" name="Freccia a destra 7"/>
          <p:cNvSpPr/>
          <p:nvPr/>
        </p:nvSpPr>
        <p:spPr bwMode="auto">
          <a:xfrm rot="5400000">
            <a:off x="3996044" y="2063130"/>
            <a:ext cx="503621" cy="583464"/>
          </a:xfrm>
          <a:prstGeom prst="rightArrow">
            <a:avLst/>
          </a:prstGeom>
          <a:solidFill>
            <a:schemeClr val="accent5">
              <a:lumMod val="40000"/>
              <a:lumOff val="60000"/>
            </a:schemeClr>
          </a:solidFill>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54000" tIns="54000" rIns="54000" bIns="54000" numCol="1" rtlCol="0" anchor="t" anchorCtr="0" compatLnSpc="1">
            <a:prstTxWarp prst="textNoShape">
              <a:avLst/>
            </a:prstTxWarp>
            <a:spAutoFit/>
          </a:bodyPr>
          <a:lstStyle/>
          <a:p>
            <a:pPr defTabSz="685800"/>
            <a:endParaRPr lang="en-GB" sz="1200" dirty="0">
              <a:solidFill>
                <a:schemeClr val="bg2"/>
              </a:solidFill>
              <a:latin typeface="Arial" charset="0"/>
            </a:endParaRPr>
          </a:p>
        </p:txBody>
      </p:sp>
    </p:spTree>
    <p:extLst>
      <p:ext uri="{BB962C8B-B14F-4D97-AF65-F5344CB8AC3E}">
        <p14:creationId xmlns:p14="http://schemas.microsoft.com/office/powerpoint/2010/main" val="3281705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689</Words>
  <Application>Microsoft Office PowerPoint</Application>
  <PresentationFormat>On-screen Show (16:9)</PresentationFormat>
  <Paragraphs>73</Paragraphs>
  <Slides>8</Slides>
  <Notes>8</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2" baseType="lpstr">
      <vt:lpstr>AdvMinionNormal_Rm</vt:lpstr>
      <vt:lpstr>Arial</vt:lpstr>
      <vt:lpstr>Corporate 16_9</vt:lpstr>
      <vt:lpstr>think-cell Slide</vt:lpstr>
      <vt:lpstr>     Consensus review of best practice of transanal irrigation in adults </vt:lpstr>
      <vt:lpstr>Best practice: 2013 Expert consensus review</vt:lpstr>
      <vt:lpstr>Summarises the situations in which TAI has been shown to improve bowel function in published studies</vt:lpstr>
      <vt:lpstr>Patient selection and training</vt:lpstr>
      <vt:lpstr>Follow up: the key for the success</vt:lpstr>
      <vt:lpstr>Peristeen Package includes the Bowel Management Programme</vt:lpstr>
      <vt:lpstr>TAI and perforation rate</vt:lpstr>
      <vt:lpstr>TAI and diagnostic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2016-01-26T11:42:38Z</dcterms:created>
  <dcterms:modified xsi:type="dcterms:W3CDTF">2016-01-26T11:43:24Z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