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0" r:id="rId4"/>
    <p:sldId id="261" r:id="rId5"/>
    <p:sldId id="262" r:id="rId6"/>
  </p:sldIdLst>
  <p:sldSz cx="9144000" cy="5143500" type="screen16x9"/>
  <p:notesSz cx="6805613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700" autoAdjust="0"/>
  </p:normalViewPr>
  <p:slideViewPr>
    <p:cSldViewPr snapToObjects="1">
      <p:cViewPr varScale="1">
        <p:scale>
          <a:sx n="99" d="100"/>
          <a:sy n="99" d="100"/>
        </p:scale>
        <p:origin x="78" y="75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81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5" y="736600"/>
            <a:ext cx="6530975" cy="36750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904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617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5" y="736600"/>
            <a:ext cx="6530975" cy="36750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6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5" y="736600"/>
            <a:ext cx="6530975" cy="36750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09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26 January, 2016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04000" y="3885366"/>
            <a:ext cx="7632000" cy="558592"/>
          </a:xfrm>
        </p:spPr>
        <p:txBody>
          <a:bodyPr/>
          <a:lstStyle/>
          <a:p>
            <a:r>
              <a:rPr lang="en-GB" sz="1800" b="1" dirty="0" smtClean="0"/>
              <a:t>Global audit on bowel perforations related to transanal irrigation exemplified by a balloon catheter system</a:t>
            </a:r>
            <a:r>
              <a:rPr lang="en-GB" sz="1400" b="1" dirty="0" smtClean="0"/>
              <a:t/>
            </a:r>
            <a:br>
              <a:rPr lang="en-GB" sz="1400" b="1" dirty="0" smtClean="0"/>
            </a:br>
            <a:r>
              <a:rPr lang="en-GB" sz="1400" b="1" dirty="0" smtClean="0"/>
              <a:t>Christensen et al,  Techniques in </a:t>
            </a:r>
            <a:r>
              <a:rPr lang="en-GB" sz="1400" b="1" dirty="0" err="1" smtClean="0"/>
              <a:t>Coloproctology</a:t>
            </a:r>
            <a:r>
              <a:rPr lang="en-GB" sz="1400" b="1" dirty="0" smtClean="0"/>
              <a:t>, 2015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2F4432FF-5EA5-4C7F-B1F8-4542D993CF2D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550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7" y="1"/>
            <a:ext cx="8424937" cy="647130"/>
          </a:xfrm>
        </p:spPr>
        <p:txBody>
          <a:bodyPr>
            <a:noAutofit/>
          </a:bodyPr>
          <a:lstStyle/>
          <a:p>
            <a:r>
              <a:rPr lang="en-GB" sz="1600" b="1" dirty="0" smtClean="0"/>
              <a:t>Global audit on bowel perforations related to transanal irrigation exemplified by a balloon catheter system</a:t>
            </a:r>
            <a:br>
              <a:rPr lang="en-GB" sz="1600" b="1" dirty="0" smtClean="0"/>
            </a:b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Page </a:t>
            </a:r>
            <a:fld id="{2F4432FF-5EA5-4C7F-B1F8-4542D993CF2D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620045"/>
            <a:ext cx="2160240" cy="16927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dirty="0" smtClean="0">
                <a:solidFill>
                  <a:schemeClr val="bg1"/>
                </a:solidFill>
              </a:rPr>
              <a:t>Background</a:t>
            </a:r>
            <a:r>
              <a:rPr lang="en-GB" sz="1100" dirty="0" smtClean="0">
                <a:solidFill>
                  <a:schemeClr val="bg1"/>
                </a:solidFill>
              </a:rPr>
              <a:t> </a:t>
            </a:r>
            <a:r>
              <a:rPr lang="en-GB" sz="1100" b="1" dirty="0" smtClean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841767"/>
            <a:ext cx="2160240" cy="10664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990" dirty="0" smtClean="0">
                <a:solidFill>
                  <a:schemeClr val="bg2"/>
                </a:solidFill>
              </a:rPr>
              <a:t>At the request of some of the doctors in our global advisory board, Coloplast agreed to give them unrestricted access to our safety database on PAI, in order to perform a safety audit review of all bowel perforation events that we have registered.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1428" y="619288"/>
            <a:ext cx="2160240" cy="16927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dirty="0" smtClean="0">
                <a:solidFill>
                  <a:schemeClr val="bg1"/>
                </a:solidFill>
              </a:rPr>
              <a:t>The authors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41428" y="843431"/>
            <a:ext cx="2160240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00" dirty="0" err="1" smtClean="0">
                <a:solidFill>
                  <a:schemeClr val="bg2"/>
                </a:solidFill>
              </a:rPr>
              <a:t>Dr.Peter</a:t>
            </a:r>
            <a:r>
              <a:rPr lang="en-GB" sz="1000" dirty="0" smtClean="0">
                <a:solidFill>
                  <a:schemeClr val="bg2"/>
                </a:solidFill>
              </a:rPr>
              <a:t> Christensen (DK) is the main author. Other authors are </a:t>
            </a:r>
            <a:r>
              <a:rPr lang="en-GB" sz="1000" dirty="0" err="1" smtClean="0">
                <a:solidFill>
                  <a:schemeClr val="bg2"/>
                </a:solidFill>
              </a:rPr>
              <a:t>Dr.Krogh</a:t>
            </a:r>
            <a:r>
              <a:rPr lang="en-GB" sz="1000" dirty="0" smtClean="0">
                <a:solidFill>
                  <a:schemeClr val="bg2"/>
                </a:solidFill>
              </a:rPr>
              <a:t> (DK), </a:t>
            </a:r>
            <a:r>
              <a:rPr lang="en-GB" sz="1000" dirty="0" err="1" smtClean="0">
                <a:solidFill>
                  <a:schemeClr val="bg2"/>
                </a:solidFill>
              </a:rPr>
              <a:t>Dr.Leder</a:t>
            </a:r>
            <a:r>
              <a:rPr lang="en-GB" sz="1000" dirty="0" smtClean="0">
                <a:solidFill>
                  <a:schemeClr val="bg2"/>
                </a:solidFill>
              </a:rPr>
              <a:t> (DE), </a:t>
            </a:r>
            <a:r>
              <a:rPr lang="en-GB" sz="1000" dirty="0" err="1" smtClean="0">
                <a:solidFill>
                  <a:schemeClr val="bg2"/>
                </a:solidFill>
              </a:rPr>
              <a:t>Dr.Perrouin-Verbe</a:t>
            </a:r>
            <a:r>
              <a:rPr lang="en-GB" sz="1000" dirty="0" smtClean="0">
                <a:solidFill>
                  <a:schemeClr val="bg2"/>
                </a:solidFill>
              </a:rPr>
              <a:t> (FR), </a:t>
            </a:r>
            <a:r>
              <a:rPr lang="en-GB" sz="1000" dirty="0" err="1" smtClean="0">
                <a:solidFill>
                  <a:schemeClr val="bg2"/>
                </a:solidFill>
              </a:rPr>
              <a:t>Dr.Bazzocchi</a:t>
            </a:r>
            <a:r>
              <a:rPr lang="en-GB" sz="1000" dirty="0" smtClean="0">
                <a:solidFill>
                  <a:schemeClr val="bg2"/>
                </a:solidFill>
              </a:rPr>
              <a:t> (IT) and </a:t>
            </a:r>
            <a:r>
              <a:rPr lang="en-GB" sz="1000" dirty="0" err="1" smtClean="0">
                <a:solidFill>
                  <a:schemeClr val="bg2"/>
                </a:solidFill>
              </a:rPr>
              <a:t>Dr.Emmanuel</a:t>
            </a:r>
            <a:r>
              <a:rPr lang="en-GB" sz="1000" dirty="0" smtClean="0">
                <a:solidFill>
                  <a:schemeClr val="bg2"/>
                </a:solidFill>
              </a:rPr>
              <a:t> (UK). </a:t>
            </a:r>
            <a:br>
              <a:rPr lang="en-GB" sz="1000" dirty="0" smtClean="0">
                <a:solidFill>
                  <a:schemeClr val="bg2"/>
                </a:solidFill>
              </a:rPr>
            </a:br>
            <a:r>
              <a:rPr lang="en-GB" sz="1000" dirty="0" err="1" smtClean="0">
                <a:solidFill>
                  <a:schemeClr val="bg2"/>
                </a:solidFill>
              </a:rPr>
              <a:t>Dr.Birte</a:t>
            </a:r>
            <a:r>
              <a:rPr lang="en-GB" sz="1000" dirty="0" smtClean="0">
                <a:solidFill>
                  <a:schemeClr val="bg2"/>
                </a:solidFill>
              </a:rPr>
              <a:t> </a:t>
            </a:r>
            <a:r>
              <a:rPr lang="en-GB" sz="1000" dirty="0" err="1" smtClean="0">
                <a:solidFill>
                  <a:schemeClr val="bg2"/>
                </a:solidFill>
              </a:rPr>
              <a:t>P.Jakobsen</a:t>
            </a:r>
            <a:r>
              <a:rPr lang="en-GB" sz="1000" dirty="0" smtClean="0">
                <a:solidFill>
                  <a:schemeClr val="bg2"/>
                </a:solidFill>
              </a:rPr>
              <a:t> (DKBIR) from Coloplast is also co-author.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4103" y="619287"/>
            <a:ext cx="2160240" cy="16927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dirty="0" smtClean="0">
                <a:solidFill>
                  <a:schemeClr val="bg1"/>
                </a:solidFill>
              </a:rPr>
              <a:t>The journal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54103" y="843431"/>
            <a:ext cx="2160240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bg2"/>
                </a:solidFill>
              </a:rPr>
              <a:t>The paper has been written by the authors and Coloplast was not involved in the data analysis nor choice of journal. The paper has been accepted in the journal </a:t>
            </a:r>
            <a:r>
              <a:rPr lang="en-GB" sz="1000" i="1" dirty="0" smtClean="0">
                <a:solidFill>
                  <a:schemeClr val="bg2"/>
                </a:solidFill>
              </a:rPr>
              <a:t>Techniques in </a:t>
            </a:r>
            <a:r>
              <a:rPr lang="en-GB" sz="1000" i="1" dirty="0" err="1" smtClean="0">
                <a:solidFill>
                  <a:schemeClr val="bg2"/>
                </a:solidFill>
              </a:rPr>
              <a:t>Coloproctology</a:t>
            </a:r>
            <a:r>
              <a:rPr lang="en-GB" sz="1000" i="1" dirty="0" smtClean="0">
                <a:solidFill>
                  <a:schemeClr val="bg2"/>
                </a:solidFill>
              </a:rPr>
              <a:t>, </a:t>
            </a:r>
            <a:r>
              <a:rPr lang="en-GB" sz="1000" dirty="0" smtClean="0">
                <a:solidFill>
                  <a:schemeClr val="bg2"/>
                </a:solidFill>
              </a:rPr>
              <a:t>where is published (online first) since Nov.19th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9" y="2156139"/>
            <a:ext cx="7512133" cy="16927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dirty="0" smtClean="0">
                <a:solidFill>
                  <a:schemeClr val="bg1"/>
                </a:solidFill>
              </a:rPr>
              <a:t>Key Findings from the Safety Audit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9" y="2379370"/>
            <a:ext cx="7512134" cy="21005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solidFill>
                  <a:schemeClr val="bg2"/>
                </a:solidFill>
              </a:rPr>
              <a:t>46 evaluable bowel perforations from 2005 to 2013. Average risk of perforation in the period of 6 ppm (6 </a:t>
            </a:r>
            <a:r>
              <a:rPr lang="en-GB" sz="1050" dirty="0">
                <a:solidFill>
                  <a:schemeClr val="bg2"/>
                </a:solidFill>
              </a:rPr>
              <a:t>x</a:t>
            </a:r>
            <a:r>
              <a:rPr lang="en-GB" sz="1050" dirty="0" smtClean="0">
                <a:solidFill>
                  <a:schemeClr val="bg2"/>
                </a:solidFill>
              </a:rPr>
              <a:t> million irrigations)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 smtClean="0">
                <a:solidFill>
                  <a:schemeClr val="bg2"/>
                </a:solidFill>
              </a:rPr>
              <a:t>Since 2012, </a:t>
            </a:r>
            <a:r>
              <a:rPr lang="en-GB" sz="1050" b="1" dirty="0">
                <a:solidFill>
                  <a:schemeClr val="bg2"/>
                </a:solidFill>
              </a:rPr>
              <a:t>the </a:t>
            </a:r>
            <a:r>
              <a:rPr lang="en-GB" sz="1050" b="1" dirty="0" smtClean="0">
                <a:solidFill>
                  <a:schemeClr val="bg2"/>
                </a:solidFill>
              </a:rPr>
              <a:t>rate </a:t>
            </a:r>
            <a:r>
              <a:rPr lang="en-GB" sz="1050" b="1" dirty="0">
                <a:solidFill>
                  <a:schemeClr val="bg2"/>
                </a:solidFill>
              </a:rPr>
              <a:t>of </a:t>
            </a:r>
            <a:r>
              <a:rPr lang="en-GB" sz="1050" b="1" dirty="0" smtClean="0">
                <a:solidFill>
                  <a:schemeClr val="bg2"/>
                </a:solidFill>
              </a:rPr>
              <a:t>perforation has been even lower, in the order of 2 ppm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solidFill>
                  <a:schemeClr val="bg2"/>
                </a:solidFill>
              </a:rPr>
              <a:t>Standard risk of perforation previously quoted (all irrigation devices) was in the range of 20 ppm. This means current estimated risk of perforation with PAI is about a factor of 10 times lower than that.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solidFill>
                  <a:schemeClr val="bg2"/>
                </a:solidFill>
              </a:rPr>
              <a:t>In comparison, the risk of perforation during flexible sigmoidoscopy is reported at 1/40.000 (25 ppm)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solidFill>
                  <a:schemeClr val="bg2"/>
                </a:solidFill>
              </a:rPr>
              <a:t>In 3 cases a fatal outcome was reported (patients death). Severe co-morbidity and off-label use were present in 2 of them. Not sufficient information was available on the third case.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solidFill>
                  <a:schemeClr val="bg2"/>
                </a:solidFill>
              </a:rPr>
              <a:t>Most cases (67%) happened during first 8 weeks, and </a:t>
            </a:r>
            <a:r>
              <a:rPr lang="en-GB" sz="1050" b="1" dirty="0" smtClean="0">
                <a:solidFill>
                  <a:schemeClr val="bg2"/>
                </a:solidFill>
              </a:rPr>
              <a:t>the risk is not cumulative over time,</a:t>
            </a:r>
            <a:r>
              <a:rPr lang="en-GB" sz="1050" dirty="0" smtClean="0">
                <a:solidFill>
                  <a:schemeClr val="bg2"/>
                </a:solidFill>
              </a:rPr>
              <a:t> which means that irrigation beyond 8 weeks bears an extremely low inherent risk (important for those patients that need a life-long treatment).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 smtClean="0"/>
              <a:t>Overall conclusion: perforation </a:t>
            </a:r>
            <a:r>
              <a:rPr lang="en-GB" sz="1050" b="1" dirty="0"/>
              <a:t>is a rare complication to </a:t>
            </a:r>
            <a:r>
              <a:rPr lang="en-GB" sz="1050" b="1" dirty="0" smtClean="0"/>
              <a:t>TAI </a:t>
            </a:r>
            <a:r>
              <a:rPr lang="en-GB" sz="1050" b="1" dirty="0"/>
              <a:t>with </a:t>
            </a:r>
            <a:r>
              <a:rPr lang="en-GB" sz="1050" b="1" dirty="0" err="1" smtClean="0"/>
              <a:t>Peristeen</a:t>
            </a:r>
            <a:r>
              <a:rPr lang="en-GB" sz="1050" b="1" dirty="0" smtClean="0"/>
              <a:t>, </a:t>
            </a:r>
            <a:r>
              <a:rPr lang="en-GB" sz="1050" b="1" dirty="0"/>
              <a:t>which</a:t>
            </a:r>
            <a:r>
              <a:rPr lang="en-GB" sz="1050" b="1" i="1" dirty="0"/>
              <a:t> </a:t>
            </a:r>
            <a:r>
              <a:rPr lang="en-GB" sz="1050" b="1" dirty="0"/>
              <a:t>increases the benefit risk ratio in support of the further use of </a:t>
            </a:r>
            <a:r>
              <a:rPr lang="en-GB" sz="1050" b="1" dirty="0" err="1"/>
              <a:t>transanal</a:t>
            </a:r>
            <a:r>
              <a:rPr lang="en-GB" sz="1050" b="1" dirty="0"/>
              <a:t> </a:t>
            </a:r>
            <a:r>
              <a:rPr lang="en-GB" sz="1050" b="1" dirty="0" smtClean="0"/>
              <a:t>irrigation</a:t>
            </a:r>
            <a:r>
              <a:rPr lang="en-GB" sz="1050" dirty="0" smtClean="0"/>
              <a:t>. The reported risk of perforation with </a:t>
            </a:r>
            <a:r>
              <a:rPr lang="en-GB" sz="1050" dirty="0" err="1" smtClean="0"/>
              <a:t>Peristeen</a:t>
            </a:r>
            <a:r>
              <a:rPr lang="en-GB" sz="1050" dirty="0" smtClean="0"/>
              <a:t> is considerably lower than the previously quoted risk of perforation for all irrigation systems and is not cumulative with long-term use. </a:t>
            </a:r>
            <a:endParaRPr lang="en-GB" sz="1050" dirty="0" smtClean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5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4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Introducing the clinical evidence</a:t>
            </a:r>
            <a:endParaRPr lang="en-GB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The paper, published in November 2015, confirms that bowel perforation is very rare. In </a:t>
            </a:r>
            <a:r>
              <a:rPr lang="en-GB" sz="1600" dirty="0" smtClean="0"/>
              <a:t>total, 49 </a:t>
            </a:r>
            <a:r>
              <a:rPr lang="en-GB" sz="1600" dirty="0"/>
              <a:t>cases of bowel perforation have been reported </a:t>
            </a:r>
            <a:r>
              <a:rPr lang="en-GB" sz="1600" dirty="0" smtClean="0"/>
              <a:t>with Peristeen </a:t>
            </a:r>
            <a:r>
              <a:rPr lang="en-GB" sz="1600" dirty="0"/>
              <a:t>Anal Irrigation. This </a:t>
            </a:r>
            <a:r>
              <a:rPr lang="en-GB" sz="1600" dirty="0" smtClean="0"/>
              <a:t>corresponds to </a:t>
            </a:r>
            <a:r>
              <a:rPr lang="en-GB" sz="1600" dirty="0"/>
              <a:t>an average risk of bowel perforation of </a:t>
            </a:r>
            <a:r>
              <a:rPr lang="en-GB" sz="1600" b="1" dirty="0"/>
              <a:t>2 per 1 million irrigation </a:t>
            </a:r>
            <a:r>
              <a:rPr lang="en-GB" sz="1600" b="1" dirty="0" smtClean="0"/>
              <a:t>p</a:t>
            </a:r>
            <a:r>
              <a:rPr lang="en-GB" sz="1600" b="1" dirty="0"/>
              <a:t>rocedures</a:t>
            </a:r>
            <a:r>
              <a:rPr lang="en-GB" sz="1600" dirty="0" smtClean="0"/>
              <a:t>.</a:t>
            </a:r>
            <a:endParaRPr lang="en-GB" sz="1600" dirty="0"/>
          </a:p>
          <a:p>
            <a:endParaRPr lang="en-GB" sz="1600" dirty="0" smtClean="0"/>
          </a:p>
          <a:p>
            <a:r>
              <a:rPr lang="en-GB" sz="1600" dirty="0" smtClean="0"/>
              <a:t>“</a:t>
            </a:r>
            <a:r>
              <a:rPr lang="en-GB" sz="1600" dirty="0"/>
              <a:t>Early cases of perforations account for two out of three </a:t>
            </a:r>
            <a:r>
              <a:rPr lang="en-GB" sz="1600" dirty="0" smtClean="0"/>
              <a:t>reports. These </a:t>
            </a:r>
            <a:r>
              <a:rPr lang="en-GB" sz="1600" dirty="0"/>
              <a:t>early cases could be considered ‘avoidable’ cases if patient selection and training </a:t>
            </a:r>
            <a:r>
              <a:rPr lang="en-GB" sz="1600" dirty="0" smtClean="0"/>
              <a:t>were optimal”</a:t>
            </a:r>
          </a:p>
          <a:p>
            <a:endParaRPr lang="en-GB" sz="1600" dirty="0"/>
          </a:p>
          <a:p>
            <a:r>
              <a:rPr lang="en-GB" sz="1600" dirty="0" smtClean="0"/>
              <a:t>“Careful </a:t>
            </a:r>
            <a:r>
              <a:rPr lang="en-GB" sz="1600" dirty="0"/>
              <a:t>patient selection, patient evaluation and proper training of patients are critical to safe practice of this </a:t>
            </a:r>
            <a:r>
              <a:rPr lang="en-GB" sz="1600" dirty="0" smtClean="0"/>
              <a:t>technique”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2F4432FF-5EA5-4C7F-B1F8-4542D993CF2D}" type="slidenum">
              <a:rPr lang="en-GB" noProof="0" smtClean="0"/>
              <a:pPr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4718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7" y="222571"/>
            <a:ext cx="8424937" cy="424559"/>
          </a:xfrm>
        </p:spPr>
        <p:txBody>
          <a:bodyPr>
            <a:noAutofit/>
          </a:bodyPr>
          <a:lstStyle/>
          <a:p>
            <a:r>
              <a:rPr lang="en-GB" sz="1800" dirty="0" smtClean="0"/>
              <a:t>Global audit on bowel perforations related to transanal irrigation exemplified by a balloon catheter system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Page </a:t>
            </a:r>
            <a:fld id="{2F4432FF-5EA5-4C7F-B1F8-4542D993CF2D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95537" y="699542"/>
            <a:ext cx="8208911" cy="13849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en-GB" sz="900" dirty="0" err="1" smtClean="0">
                <a:solidFill>
                  <a:schemeClr val="bg2"/>
                </a:solidFill>
              </a:rPr>
              <a:t>Dr.Peter</a:t>
            </a:r>
            <a:r>
              <a:rPr lang="en-GB" sz="900" dirty="0" smtClean="0">
                <a:solidFill>
                  <a:schemeClr val="bg2"/>
                </a:solidFill>
              </a:rPr>
              <a:t> Christensen (DK) is the main author. Other authors are </a:t>
            </a:r>
            <a:r>
              <a:rPr lang="en-GB" sz="900" dirty="0" err="1" smtClean="0">
                <a:solidFill>
                  <a:schemeClr val="bg2"/>
                </a:solidFill>
              </a:rPr>
              <a:t>Dr.Krogh</a:t>
            </a:r>
            <a:r>
              <a:rPr lang="en-GB" sz="900" dirty="0" smtClean="0">
                <a:solidFill>
                  <a:schemeClr val="bg2"/>
                </a:solidFill>
              </a:rPr>
              <a:t> (DK), </a:t>
            </a:r>
            <a:r>
              <a:rPr lang="en-GB" sz="900" dirty="0" err="1" smtClean="0">
                <a:solidFill>
                  <a:schemeClr val="bg2"/>
                </a:solidFill>
              </a:rPr>
              <a:t>Dr.Leder</a:t>
            </a:r>
            <a:r>
              <a:rPr lang="en-GB" sz="900" dirty="0" smtClean="0">
                <a:solidFill>
                  <a:schemeClr val="bg2"/>
                </a:solidFill>
              </a:rPr>
              <a:t> (DE), </a:t>
            </a:r>
            <a:r>
              <a:rPr lang="en-GB" sz="900" dirty="0" err="1" smtClean="0">
                <a:solidFill>
                  <a:schemeClr val="bg2"/>
                </a:solidFill>
              </a:rPr>
              <a:t>Dr.Perrouin-Verbe</a:t>
            </a:r>
            <a:r>
              <a:rPr lang="en-GB" sz="900" dirty="0" smtClean="0">
                <a:solidFill>
                  <a:schemeClr val="bg2"/>
                </a:solidFill>
              </a:rPr>
              <a:t> (FR), </a:t>
            </a:r>
            <a:r>
              <a:rPr lang="en-GB" sz="900" dirty="0" err="1" smtClean="0">
                <a:solidFill>
                  <a:schemeClr val="bg2"/>
                </a:solidFill>
              </a:rPr>
              <a:t>Dr.Bazzocchi</a:t>
            </a:r>
            <a:r>
              <a:rPr lang="en-GB" sz="900" dirty="0" smtClean="0">
                <a:solidFill>
                  <a:schemeClr val="bg2"/>
                </a:solidFill>
              </a:rPr>
              <a:t> (IT) and </a:t>
            </a:r>
            <a:r>
              <a:rPr lang="en-GB" sz="900" dirty="0" err="1" smtClean="0">
                <a:solidFill>
                  <a:schemeClr val="bg2"/>
                </a:solidFill>
              </a:rPr>
              <a:t>Dr.Emmanuel</a:t>
            </a:r>
            <a:r>
              <a:rPr lang="en-GB" sz="900" dirty="0" smtClean="0">
                <a:solidFill>
                  <a:schemeClr val="bg2"/>
                </a:solidFill>
              </a:rPr>
              <a:t> (UK)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9" y="1059582"/>
            <a:ext cx="8424935" cy="21544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Key Findings from the Safety Audit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1275606"/>
            <a:ext cx="8424935" cy="249299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endParaRPr lang="en-GB" dirty="0" smtClean="0">
              <a:solidFill>
                <a:schemeClr val="bg2"/>
              </a:solidFill>
            </a:endParaRPr>
          </a:p>
          <a:p>
            <a:r>
              <a:rPr lang="en-GB" dirty="0" smtClean="0">
                <a:solidFill>
                  <a:schemeClr val="bg2"/>
                </a:solidFill>
              </a:rPr>
              <a:t>46 evaluable bowel perforations from </a:t>
            </a:r>
            <a:r>
              <a:rPr lang="en-GB" b="1" dirty="0" smtClean="0">
                <a:solidFill>
                  <a:schemeClr val="bg2"/>
                </a:solidFill>
              </a:rPr>
              <a:t>2005 to 2013</a:t>
            </a:r>
            <a:r>
              <a:rPr lang="en-GB" dirty="0" smtClean="0">
                <a:solidFill>
                  <a:schemeClr val="bg2"/>
                </a:solidFill>
              </a:rPr>
              <a:t>: average risk of perforation in the period of </a:t>
            </a:r>
            <a:r>
              <a:rPr lang="en-GB" b="1" dirty="0" smtClean="0">
                <a:solidFill>
                  <a:schemeClr val="bg2"/>
                </a:solidFill>
              </a:rPr>
              <a:t>6 ppm</a:t>
            </a:r>
          </a:p>
          <a:p>
            <a:endParaRPr lang="en-GB" b="1" dirty="0" smtClean="0">
              <a:solidFill>
                <a:schemeClr val="bg2"/>
              </a:solidFill>
            </a:endParaRPr>
          </a:p>
          <a:p>
            <a:r>
              <a:rPr lang="en-GB" b="1" dirty="0" smtClean="0">
                <a:solidFill>
                  <a:schemeClr val="bg2"/>
                </a:solidFill>
              </a:rPr>
              <a:t>Since 2012</a:t>
            </a:r>
            <a:r>
              <a:rPr lang="en-GB" dirty="0" smtClean="0">
                <a:solidFill>
                  <a:schemeClr val="bg2"/>
                </a:solidFill>
              </a:rPr>
              <a:t>, the rate of perforation has been even lower, in the order of </a:t>
            </a:r>
            <a:r>
              <a:rPr lang="en-GB" b="1" dirty="0" smtClean="0">
                <a:solidFill>
                  <a:schemeClr val="bg2"/>
                </a:solidFill>
              </a:rPr>
              <a:t>2 ppm </a:t>
            </a:r>
          </a:p>
          <a:p>
            <a:endParaRPr lang="en-GB" dirty="0">
              <a:solidFill>
                <a:schemeClr val="bg2"/>
              </a:solidFill>
            </a:endParaRPr>
          </a:p>
          <a:p>
            <a:r>
              <a:rPr lang="en-GB" dirty="0" smtClean="0">
                <a:solidFill>
                  <a:schemeClr val="bg2"/>
                </a:solidFill>
              </a:rPr>
              <a:t>Most cases (67%) happened during first 8 weeks, and </a:t>
            </a:r>
            <a:r>
              <a:rPr lang="en-GB" b="1" dirty="0" smtClean="0">
                <a:solidFill>
                  <a:schemeClr val="bg2"/>
                </a:solidFill>
              </a:rPr>
              <a:t>the risk is not cumulative over time,</a:t>
            </a:r>
            <a:r>
              <a:rPr lang="en-GB" dirty="0" smtClean="0">
                <a:solidFill>
                  <a:schemeClr val="bg2"/>
                </a:solidFill>
              </a:rPr>
              <a:t> which means that irrigation beyond 8 weeks bears an extremely low inherent risk.</a:t>
            </a:r>
          </a:p>
        </p:txBody>
      </p:sp>
      <p:sp>
        <p:nvSpPr>
          <p:cNvPr id="3" name="5-Point Star 2"/>
          <p:cNvSpPr/>
          <p:nvPr/>
        </p:nvSpPr>
        <p:spPr bwMode="auto">
          <a:xfrm>
            <a:off x="7668344" y="3620180"/>
            <a:ext cx="1155543" cy="776892"/>
          </a:xfrm>
          <a:prstGeom prst="star5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42311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323527" y="222571"/>
            <a:ext cx="8424937" cy="424559"/>
          </a:xfrm>
        </p:spPr>
        <p:txBody>
          <a:bodyPr>
            <a:noAutofit/>
          </a:bodyPr>
          <a:lstStyle/>
          <a:p>
            <a:r>
              <a:rPr lang="en-GB" sz="1800" dirty="0" smtClean="0"/>
              <a:t>Global audit on bowel perforations related to transanal irrigation exemplified by a balloon catheter system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Page </a:t>
            </a:r>
            <a:fld id="{2F4432FF-5EA5-4C7F-B1F8-4542D993CF2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06874" y="771550"/>
            <a:ext cx="8137117" cy="218521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Standard risk of perforation previously quoted (all irrigation devices) was in the range of 20 ppm. What does it mean?</a:t>
            </a:r>
          </a:p>
          <a:p>
            <a:endParaRPr lang="en-GB" sz="1600" b="1" u="sng" dirty="0">
              <a:solidFill>
                <a:schemeClr val="bg2"/>
              </a:solidFill>
            </a:endParaRPr>
          </a:p>
          <a:p>
            <a:pPr algn="ctr"/>
            <a:r>
              <a:rPr lang="en-GB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estimated risk of perforation with Peristeen is 10 times lower than that</a:t>
            </a:r>
            <a:endParaRPr lang="en-GB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2000" b="1" dirty="0" smtClean="0">
              <a:solidFill>
                <a:schemeClr val="bg2"/>
              </a:solidFill>
            </a:endParaRPr>
          </a:p>
          <a:p>
            <a:pPr algn="ctr"/>
            <a:r>
              <a:rPr lang="en-GB" sz="2000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Perforation is a rare complication to TAI with Peristeen, which</a:t>
            </a:r>
            <a:r>
              <a:rPr lang="en-GB" sz="2000" i="1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00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the benefit risk ratio in support of the further use of transanal irrigation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089087" y="3147814"/>
            <a:ext cx="4750019" cy="1107996"/>
          </a:xfrm>
          <a:prstGeom prst="rect">
            <a:avLst/>
          </a:prstGeom>
          <a:ln>
            <a:solidFill>
              <a:srgbClr val="40C3D7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6600" dirty="0" smtClean="0">
                <a:solidFill>
                  <a:schemeClr val="tx2"/>
                </a:solidFill>
              </a:rPr>
              <a:t>2 per million</a:t>
            </a:r>
            <a:endParaRPr lang="en-GB" sz="48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5-Point Star 13"/>
          <p:cNvSpPr/>
          <p:nvPr/>
        </p:nvSpPr>
        <p:spPr bwMode="auto">
          <a:xfrm>
            <a:off x="7668344" y="3620180"/>
            <a:ext cx="1155543" cy="776892"/>
          </a:xfrm>
          <a:prstGeom prst="star5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98535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729</Words>
  <Application>Microsoft Office PowerPoint</Application>
  <PresentationFormat>On-screen Show (16:9)</PresentationFormat>
  <Paragraphs>51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Corporate 16_9</vt:lpstr>
      <vt:lpstr>Global audit on bowel perforations related to transanal irrigation exemplified by a balloon catheter system Christensen et al,  Techniques in Coloproctology, 2015</vt:lpstr>
      <vt:lpstr>Global audit on bowel perforations related to transanal irrigation exemplified by a balloon catheter system </vt:lpstr>
      <vt:lpstr>Introducing the clinical evidence</vt:lpstr>
      <vt:lpstr>Global audit on bowel perforations related to transanal irrigation exemplified by a balloon catheter system</vt:lpstr>
      <vt:lpstr>Global audit on bowel perforations related to transanal irrigation exemplified by a balloon catheter system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2016-01-26T11:44:27Z</dcterms:created>
  <dcterms:modified xsi:type="dcterms:W3CDTF">2016-01-26T11:45:02Z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