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8.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9.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0.xml" ContentType="application/vnd.openxmlformats-officedocument.presentationml.notesSlide+xml"/>
  <Override PartName="/ppt/tags/tag33.xml" ContentType="application/vnd.openxmlformats-officedocument.presentationml.tags+xml"/>
  <Override PartName="/ppt/notesSlides/notesSlide11.xml" ContentType="application/vnd.openxmlformats-officedocument.presentationml.notesSlide+xml"/>
  <Override PartName="/ppt/tags/tag34.xml" ContentType="application/vnd.openxmlformats-officedocument.presentationml.tags+xml"/>
  <Override PartName="/ppt/notesSlides/notesSlide12.xml" ContentType="application/vnd.openxmlformats-officedocument.presentationml.notesSlide+xml"/>
  <Override PartName="/ppt/tags/tag35.xml" ContentType="application/vnd.openxmlformats-officedocument.presentationml.tags+xml"/>
  <Override PartName="/ppt/notesSlides/notesSlide13.xml" ContentType="application/vnd.openxmlformats-officedocument.presentationml.notesSlide+xml"/>
  <Override PartName="/ppt/tags/tag3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8.xml" ContentType="application/vnd.openxmlformats-officedocument.presentationml.tags+xml"/>
  <Override PartName="/ppt/notesSlides/notesSlide18.xml" ContentType="application/vnd.openxmlformats-officedocument.presentationml.notesSlide+xml"/>
  <Override PartName="/ppt/tags/tag39.xml" ContentType="application/vnd.openxmlformats-officedocument.presentationml.tags+xml"/>
  <Override PartName="/ppt/notesSlides/notesSlide19.xml" ContentType="application/vnd.openxmlformats-officedocument.presentationml.notesSlide+xml"/>
  <Override PartName="/ppt/tags/tag40.xml" ContentType="application/vnd.openxmlformats-officedocument.presentationml.tags+xml"/>
  <Override PartName="/ppt/notesSlides/notesSlide20.xml" ContentType="application/vnd.openxmlformats-officedocument.presentationml.notesSlide+xml"/>
  <Override PartName="/ppt/tags/tag41.xml" ContentType="application/vnd.openxmlformats-officedocument.presentationml.tags+xml"/>
  <Override PartName="/ppt/notesSlides/notesSlide21.xml" ContentType="application/vnd.openxmlformats-officedocument.presentationml.notesSlide+xml"/>
  <Override PartName="/ppt/tags/tag42.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43.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44.xml" ContentType="application/vnd.openxmlformats-officedocument.presentationml.tags+xml"/>
  <Override PartName="/ppt/notesSlides/notesSlide26.xml" ContentType="application/vnd.openxmlformats-officedocument.presentationml.notesSlide+xml"/>
  <Override PartName="/ppt/tags/tag45.xml" ContentType="application/vnd.openxmlformats-officedocument.presentationml.tags+xml"/>
  <Override PartName="/ppt/notesSlides/notesSlide27.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05613" cy="9939338"/>
  <p:custDataLst>
    <p:tags r:id="rId31"/>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39">
          <p15:clr>
            <a:srgbClr val="A4A3A4"/>
          </p15:clr>
        </p15:guide>
        <p15:guide id="2" orient="horz" pos="576">
          <p15:clr>
            <a:srgbClr val="A4A3A4"/>
          </p15:clr>
        </p15:guide>
        <p15:guide id="3" orient="horz" pos="640">
          <p15:clr>
            <a:srgbClr val="A4A3A4"/>
          </p15:clr>
        </p15:guide>
        <p15:guide id="4" orient="horz" pos="2819">
          <p15:clr>
            <a:srgbClr val="A4A3A4"/>
          </p15:clr>
        </p15:guide>
        <p15:guide id="5" orient="horz" pos="2798">
          <p15:clr>
            <a:srgbClr val="A4A3A4"/>
          </p15:clr>
        </p15:guide>
        <p15:guide id="6" orient="horz" pos="450">
          <p15:clr>
            <a:srgbClr val="A4A3A4"/>
          </p15:clr>
        </p15:guide>
        <p15:guide id="7" orient="horz" pos="2606">
          <p15:clr>
            <a:srgbClr val="A4A3A4"/>
          </p15:clr>
        </p15:guide>
        <p15:guide id="8" pos="3039">
          <p15:clr>
            <a:srgbClr val="A4A3A4"/>
          </p15:clr>
        </p15:guide>
        <p15:guide id="9" pos="5442">
          <p15:clr>
            <a:srgbClr val="A4A3A4"/>
          </p15:clr>
        </p15:guide>
        <p15:guide id="10" pos="2722">
          <p15:clr>
            <a:srgbClr val="A4A3A4"/>
          </p15:clr>
        </p15:guide>
        <p15:guide id="11" pos="317">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6F6F"/>
    <a:srgbClr val="25397D"/>
    <a:srgbClr val="40C3D7"/>
    <a:srgbClr val="C7B37F"/>
    <a:srgbClr val="AFADC3"/>
    <a:srgbClr val="B8CF95"/>
    <a:srgbClr val="E34D37"/>
    <a:srgbClr val="FCD900"/>
    <a:srgbClr val="7AB800"/>
    <a:srgbClr val="0065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700" autoAdjust="0"/>
  </p:normalViewPr>
  <p:slideViewPr>
    <p:cSldViewPr snapToObjects="1">
      <p:cViewPr varScale="1">
        <p:scale>
          <a:sx n="109" d="100"/>
          <a:sy n="109" d="100"/>
        </p:scale>
        <p:origin x="91" y="86"/>
      </p:cViewPr>
      <p:guideLst>
        <p:guide orient="horz" pos="239"/>
        <p:guide orient="horz" pos="576"/>
        <p:guide orient="horz" pos="640"/>
        <p:guide orient="horz" pos="2819"/>
        <p:guide orient="horz" pos="2798"/>
        <p:guide orient="horz" pos="450"/>
        <p:guide orient="horz" pos="2606"/>
        <p:guide pos="3039"/>
        <p:guide pos="5442"/>
        <p:guide pos="2722"/>
        <p:guide pos="317"/>
      </p:guideLst>
    </p:cSldViewPr>
  </p:slideViewPr>
  <p:outlineViewPr>
    <p:cViewPr>
      <p:scale>
        <a:sx n="33" d="100"/>
        <a:sy n="33" d="100"/>
      </p:scale>
      <p:origin x="0" y="0"/>
    </p:cViewPr>
  </p:outlineViewPr>
  <p:notesTextViewPr>
    <p:cViewPr>
      <p:scale>
        <a:sx n="100" d="100"/>
        <a:sy n="100" d="100"/>
      </p:scale>
      <p:origin x="0" y="0"/>
    </p:cViewPr>
  </p:notesTextViewPr>
  <p:notesViewPr>
    <p:cSldViewPr snapToObjects="1">
      <p:cViewPr varScale="1">
        <p:scale>
          <a:sx n="85" d="100"/>
          <a:sy n="85" d="100"/>
        </p:scale>
        <p:origin x="-3078" y="-84"/>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NULL"/></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image" Target="NULL"/></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NULL"/></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image" Target="NUL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dirty="0"/>
          </a:p>
        </p:txBody>
      </p:sp>
      <p:sp>
        <p:nvSpPr>
          <p:cNvPr id="6147" name="Rectangle 3"/>
          <p:cNvSpPr>
            <a:spLocks noGrp="1" noChangeArrowheads="1"/>
          </p:cNvSpPr>
          <p:nvPr>
            <p:ph type="dt"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endParaRPr lang="en-US" dirty="0"/>
          </a:p>
        </p:txBody>
      </p:sp>
      <p:sp>
        <p:nvSpPr>
          <p:cNvPr id="6148" name="Rectangle 4"/>
          <p:cNvSpPr>
            <a:spLocks noGrp="1" noRot="1" noChangeAspect="1" noChangeArrowheads="1" noTextEdit="1"/>
          </p:cNvSpPr>
          <p:nvPr>
            <p:ph type="sldImg" idx="2"/>
          </p:nvPr>
        </p:nvSpPr>
        <p:spPr bwMode="auto">
          <a:xfrm>
            <a:off x="92075" y="746125"/>
            <a:ext cx="6623050" cy="3725863"/>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0562" y="4721186"/>
            <a:ext cx="544449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000"/>
            </a:lvl1pPr>
          </a:lstStyle>
          <a:p>
            <a:endParaRPr lang="en-US" dirty="0"/>
          </a:p>
        </p:txBody>
      </p:sp>
      <p:sp>
        <p:nvSpPr>
          <p:cNvPr id="6151" name="Rectangle 7"/>
          <p:cNvSpPr>
            <a:spLocks noGrp="1" noChangeArrowheads="1"/>
          </p:cNvSpPr>
          <p:nvPr>
            <p:ph type="sldNum" sz="quarter" idx="5"/>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a:lvl1pPr>
          </a:lstStyle>
          <a:p>
            <a:fld id="{A6DCC2FD-5590-45B0-9304-F5328BE63FEC}" type="slidenum">
              <a:rPr lang="en-US" smtClean="0"/>
              <a:pPr/>
              <a:t>‹#›</a:t>
            </a:fld>
            <a:endParaRPr lang="en-US" dirty="0"/>
          </a:p>
        </p:txBody>
      </p:sp>
    </p:spTree>
    <p:extLst>
      <p:ext uri="{BB962C8B-B14F-4D97-AF65-F5344CB8AC3E}">
        <p14:creationId xmlns:p14="http://schemas.microsoft.com/office/powerpoint/2010/main" val="8421784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457200" algn="l" rtl="0" fontAlgn="base">
      <a:spcBef>
        <a:spcPct val="30000"/>
      </a:spcBef>
      <a:spcAft>
        <a:spcPct val="0"/>
      </a:spcAft>
      <a:defRPr sz="1000" kern="1200">
        <a:solidFill>
          <a:schemeClr val="tx1"/>
        </a:solidFill>
        <a:latin typeface="Arial" charset="0"/>
        <a:ea typeface="+mn-ea"/>
        <a:cs typeface="+mn-cs"/>
      </a:defRPr>
    </a:lvl2pPr>
    <a:lvl3pPr marL="914400" algn="l" rtl="0" fontAlgn="base">
      <a:spcBef>
        <a:spcPct val="30000"/>
      </a:spcBef>
      <a:spcAft>
        <a:spcPct val="0"/>
      </a:spcAft>
      <a:defRPr sz="1000" kern="1200">
        <a:solidFill>
          <a:schemeClr val="tx1"/>
        </a:solidFill>
        <a:latin typeface="Arial" charset="0"/>
        <a:ea typeface="+mn-ea"/>
        <a:cs typeface="+mn-cs"/>
      </a:defRPr>
    </a:lvl3pPr>
    <a:lvl4pPr marL="1371600" algn="l" rtl="0" fontAlgn="base">
      <a:spcBef>
        <a:spcPct val="30000"/>
      </a:spcBef>
      <a:spcAft>
        <a:spcPct val="0"/>
      </a:spcAft>
      <a:defRPr sz="1000" kern="1200">
        <a:solidFill>
          <a:schemeClr val="tx1"/>
        </a:solidFill>
        <a:latin typeface="Arial" charset="0"/>
        <a:ea typeface="+mn-ea"/>
        <a:cs typeface="+mn-cs"/>
      </a:defRPr>
    </a:lvl4pPr>
    <a:lvl5pPr marL="1828800" algn="l" rtl="0" fontAlgn="base">
      <a:spcBef>
        <a:spcPct val="3000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21488" cy="3836988"/>
          </a:xfrm>
        </p:spPr>
      </p:sp>
      <p:sp>
        <p:nvSpPr>
          <p:cNvPr id="3" name="Notes Placeholder 2"/>
          <p:cNvSpPr>
            <a:spLocks noGrp="1"/>
          </p:cNvSpPr>
          <p:nvPr>
            <p:ph type="body" idx="1"/>
          </p:nvPr>
        </p:nvSpPr>
        <p:spPr/>
        <p:txBody>
          <a:bodyPr>
            <a:normAutofit/>
          </a:bodyPr>
          <a:lstStyle/>
          <a:p>
            <a:r>
              <a:rPr lang="en-GB" i="1" dirty="0" smtClean="0"/>
              <a:t>Welcome the group…</a:t>
            </a:r>
            <a:endParaRPr lang="en-GB" i="1"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1</a:t>
            </a:fld>
            <a:endParaRPr lang="en-GB" dirty="0">
              <a:solidFill>
                <a:srgbClr val="000000"/>
              </a:solidFill>
            </a:endParaRPr>
          </a:p>
        </p:txBody>
      </p:sp>
    </p:spTree>
    <p:extLst>
      <p:ext uri="{BB962C8B-B14F-4D97-AF65-F5344CB8AC3E}">
        <p14:creationId xmlns:p14="http://schemas.microsoft.com/office/powerpoint/2010/main" val="2203500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[SPEAK]</a:t>
            </a:r>
          </a:p>
          <a:p>
            <a:r>
              <a:rPr lang="en-GB" dirty="0" smtClean="0"/>
              <a:t>Introduce</a:t>
            </a:r>
            <a:r>
              <a:rPr lang="en-GB" baseline="0" dirty="0" smtClean="0"/>
              <a:t> the Coloplast Portfolio and the different category of products. </a:t>
            </a:r>
          </a:p>
          <a:p>
            <a:r>
              <a:rPr lang="en-GB" baseline="0" dirty="0" smtClean="0"/>
              <a:t>ISC Compact products have the highest level of technology</a:t>
            </a:r>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2</a:t>
            </a:fld>
            <a:endParaRPr lang="en-GB" dirty="0">
              <a:solidFill>
                <a:srgbClr val="000000"/>
              </a:solidFill>
            </a:endParaRPr>
          </a:p>
        </p:txBody>
      </p:sp>
    </p:spTree>
    <p:extLst>
      <p:ext uri="{BB962C8B-B14F-4D97-AF65-F5344CB8AC3E}">
        <p14:creationId xmlns:p14="http://schemas.microsoft.com/office/powerpoint/2010/main" val="790964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spcAft>
                <a:spcPts val="0"/>
              </a:spcAft>
              <a:buClr>
                <a:schemeClr val="tx2"/>
              </a:buClr>
              <a:defRPr/>
            </a:pPr>
            <a:r>
              <a:rPr lang="en-GB" b="1" dirty="0" smtClean="0">
                <a:latin typeface="Arial"/>
                <a:cs typeface="Arial"/>
              </a:rPr>
              <a:t>[SPEAK]</a:t>
            </a:r>
          </a:p>
          <a:p>
            <a:pPr>
              <a:spcAft>
                <a:spcPts val="0"/>
              </a:spcAft>
              <a:buClr>
                <a:schemeClr val="tx2"/>
              </a:buClr>
            </a:pPr>
            <a:r>
              <a:rPr lang="en-GB" u="sng" dirty="0"/>
              <a:t>Additional product characteristics you can mention about </a:t>
            </a:r>
            <a:r>
              <a:rPr lang="en-GB" u="sng" dirty="0" err="1"/>
              <a:t>Easicath</a:t>
            </a:r>
            <a:r>
              <a:rPr lang="en-GB" u="sng" dirty="0"/>
              <a:t> products</a:t>
            </a:r>
            <a:endParaRPr lang="en-GB" dirty="0">
              <a:solidFill>
                <a:schemeClr val="bg2"/>
              </a:solidFill>
            </a:endParaRPr>
          </a:p>
          <a:p>
            <a:pPr marL="176674" indent="-176674">
              <a:spcAft>
                <a:spcPts val="0"/>
              </a:spcAft>
              <a:buClr>
                <a:schemeClr val="tx2"/>
              </a:buClr>
              <a:buFont typeface="Arial" panose="020B0604020202020204" pitchFamily="34" charset="0"/>
              <a:buChar char="•"/>
            </a:pPr>
            <a:r>
              <a:rPr lang="en-GB" dirty="0">
                <a:solidFill>
                  <a:schemeClr val="bg2"/>
                </a:solidFill>
              </a:rPr>
              <a:t>Can be rolled up for up to 3 hours</a:t>
            </a:r>
          </a:p>
          <a:p>
            <a:pPr marL="176674" indent="-176674">
              <a:spcAft>
                <a:spcPts val="0"/>
              </a:spcAft>
              <a:buClr>
                <a:schemeClr val="tx2"/>
              </a:buClr>
              <a:buFont typeface="Arial" panose="020B0604020202020204" pitchFamily="34" charset="0"/>
              <a:buChar char="•"/>
            </a:pPr>
            <a:r>
              <a:rPr lang="en-GB" dirty="0">
                <a:solidFill>
                  <a:schemeClr val="bg2"/>
                </a:solidFill>
              </a:rPr>
              <a:t>Shelf life 2 years</a:t>
            </a:r>
          </a:p>
          <a:p>
            <a:pPr marL="176674" indent="-176674" defTabSz="942264">
              <a:spcAft>
                <a:spcPts val="0"/>
              </a:spcAft>
              <a:buClr>
                <a:schemeClr val="tx2"/>
              </a:buClr>
              <a:buFont typeface="Arial" panose="020B0604020202020204" pitchFamily="34" charset="0"/>
              <a:buChar char="•"/>
              <a:defRPr/>
            </a:pPr>
            <a:r>
              <a:rPr lang="en-GB" dirty="0"/>
              <a:t>Can be connected to any bag</a:t>
            </a:r>
          </a:p>
          <a:p>
            <a:pPr>
              <a:spcAft>
                <a:spcPts val="0"/>
              </a:spcAft>
              <a:buClr>
                <a:schemeClr val="tx2"/>
              </a:buClr>
            </a:pPr>
            <a:endParaRPr lang="en-GB" dirty="0" smtClean="0">
              <a:solidFill>
                <a:schemeClr val="bg2"/>
              </a:solidFill>
            </a:endParaRPr>
          </a:p>
          <a:p>
            <a:pPr>
              <a:spcAft>
                <a:spcPts val="0"/>
              </a:spcAft>
              <a:buClr>
                <a:schemeClr val="tx2"/>
              </a:buClr>
            </a:pPr>
            <a:r>
              <a:rPr lang="en-GB" dirty="0" smtClean="0">
                <a:solidFill>
                  <a:schemeClr val="bg2"/>
                </a:solidFill>
              </a:rPr>
              <a:t>Pascoe study show preference of </a:t>
            </a:r>
            <a:r>
              <a:rPr lang="en-GB" dirty="0" err="1" smtClean="0">
                <a:solidFill>
                  <a:schemeClr val="bg2"/>
                </a:solidFill>
              </a:rPr>
              <a:t>SpeediCath</a:t>
            </a:r>
            <a:r>
              <a:rPr lang="en-GB" dirty="0" smtClean="0">
                <a:solidFill>
                  <a:schemeClr val="bg2"/>
                </a:solidFill>
              </a:rPr>
              <a:t> in terms</a:t>
            </a:r>
            <a:r>
              <a:rPr lang="en-GB" baseline="0" dirty="0" smtClean="0">
                <a:solidFill>
                  <a:schemeClr val="bg2"/>
                </a:solidFill>
              </a:rPr>
              <a:t> of Convenience, discretion and speed of use.</a:t>
            </a:r>
          </a:p>
          <a:p>
            <a:pPr>
              <a:spcAft>
                <a:spcPts val="0"/>
              </a:spcAft>
              <a:buClr>
                <a:schemeClr val="tx2"/>
              </a:buClr>
            </a:pPr>
            <a:r>
              <a:rPr lang="en-GB" baseline="0" dirty="0" smtClean="0">
                <a:solidFill>
                  <a:schemeClr val="bg2"/>
                </a:solidFill>
              </a:rPr>
              <a:t>Coloplast sales data (GERS, IMS, </a:t>
            </a:r>
            <a:r>
              <a:rPr lang="en-GB" baseline="0" dirty="0" err="1" smtClean="0">
                <a:solidFill>
                  <a:schemeClr val="bg2"/>
                </a:solidFill>
              </a:rPr>
              <a:t>Assobiomedica</a:t>
            </a:r>
            <a:r>
              <a:rPr lang="en-GB" baseline="0" dirty="0" smtClean="0">
                <a:solidFill>
                  <a:schemeClr val="bg2"/>
                </a:solidFill>
              </a:rPr>
              <a:t>, </a:t>
            </a:r>
            <a:r>
              <a:rPr lang="en-GB" baseline="0" dirty="0" err="1" smtClean="0">
                <a:solidFill>
                  <a:schemeClr val="bg2"/>
                </a:solidFill>
              </a:rPr>
              <a:t>nefemed</a:t>
            </a:r>
            <a:r>
              <a:rPr lang="en-GB" baseline="0" dirty="0" smtClean="0">
                <a:solidFill>
                  <a:schemeClr val="bg2"/>
                </a:solidFill>
              </a:rPr>
              <a:t>, PCA 2012/13), also show it is the most preferred catheter in Europe.</a:t>
            </a:r>
          </a:p>
          <a:p>
            <a:pPr>
              <a:spcAft>
                <a:spcPts val="0"/>
              </a:spcAft>
              <a:buClr>
                <a:schemeClr val="tx2"/>
              </a:buClr>
            </a:pPr>
            <a:endParaRPr lang="en-GB" baseline="0" dirty="0" smtClean="0">
              <a:solidFill>
                <a:schemeClr val="bg2"/>
              </a:solidFill>
            </a:endParaRPr>
          </a:p>
          <a:p>
            <a:pPr>
              <a:spcAft>
                <a:spcPts val="0"/>
              </a:spcAft>
              <a:buClr>
                <a:schemeClr val="tx2"/>
              </a:buClr>
            </a:pPr>
            <a:r>
              <a:rPr lang="en-GB" sz="1000" b="1" kern="1200" dirty="0" smtClean="0">
                <a:solidFill>
                  <a:schemeClr val="tx1"/>
                </a:solidFill>
                <a:effectLst/>
              </a:rPr>
              <a:t>Phthalates</a:t>
            </a:r>
            <a:r>
              <a:rPr lang="en-GB" sz="1000" b="0" kern="1200" dirty="0" smtClean="0">
                <a:solidFill>
                  <a:schemeClr val="tx1"/>
                </a:solidFill>
                <a:effectLst/>
              </a:rPr>
              <a:t> are a family of chemicals used in plastics and many other products. </a:t>
            </a:r>
            <a:r>
              <a:rPr lang="en-GB" sz="1000" b="1" kern="1200" dirty="0" smtClean="0">
                <a:solidFill>
                  <a:schemeClr val="tx1"/>
                </a:solidFill>
                <a:effectLst/>
              </a:rPr>
              <a:t>Phthalates</a:t>
            </a:r>
            <a:r>
              <a:rPr lang="en-GB" sz="1000" b="0" kern="1200" dirty="0" smtClean="0">
                <a:solidFill>
                  <a:schemeClr val="tx1"/>
                </a:solidFill>
                <a:effectLst/>
              </a:rPr>
              <a:t> are a group of chemicals used to soften and increase the flexibility of plastic and vinyl. Polyvinyl chloride is made softer and more flexible by the addition of </a:t>
            </a:r>
            <a:r>
              <a:rPr lang="en-GB" sz="1000" b="1" kern="1200" dirty="0" smtClean="0">
                <a:solidFill>
                  <a:schemeClr val="tx1"/>
                </a:solidFill>
                <a:effectLst/>
              </a:rPr>
              <a:t>phthalates</a:t>
            </a:r>
            <a:r>
              <a:rPr lang="en-GB" sz="1000" b="0" kern="1200" dirty="0" smtClean="0">
                <a:solidFill>
                  <a:schemeClr val="tx1"/>
                </a:solidFill>
                <a:effectLst/>
              </a:rPr>
              <a:t>. </a:t>
            </a:r>
            <a:r>
              <a:rPr lang="en-GB" sz="1000" b="1" kern="1200" dirty="0" smtClean="0">
                <a:solidFill>
                  <a:schemeClr val="tx1"/>
                </a:solidFill>
                <a:effectLst/>
              </a:rPr>
              <a:t>Phthalates</a:t>
            </a:r>
            <a:r>
              <a:rPr lang="en-GB" sz="1000" b="0" kern="1200" dirty="0" smtClean="0">
                <a:solidFill>
                  <a:schemeClr val="tx1"/>
                </a:solidFill>
                <a:effectLst/>
              </a:rPr>
              <a:t> are used in hundreds of consumer products</a:t>
            </a:r>
            <a:endParaRPr lang="en-GB" dirty="0">
              <a:solidFill>
                <a:schemeClr val="bg2"/>
              </a:solidFill>
            </a:endParaRPr>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3</a:t>
            </a:fld>
            <a:endParaRPr lang="en-GB" dirty="0">
              <a:solidFill>
                <a:srgbClr val="000000"/>
              </a:solidFill>
            </a:endParaRPr>
          </a:p>
        </p:txBody>
      </p:sp>
    </p:spTree>
    <p:extLst>
      <p:ext uri="{BB962C8B-B14F-4D97-AF65-F5344CB8AC3E}">
        <p14:creationId xmlns:p14="http://schemas.microsoft.com/office/powerpoint/2010/main" val="2471093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[SPEAK]</a:t>
            </a:r>
          </a:p>
          <a:p>
            <a:r>
              <a:rPr lang="en-GB" dirty="0" smtClean="0"/>
              <a:t>PVP= </a:t>
            </a:r>
            <a:r>
              <a:rPr lang="en-GB" dirty="0" err="1" smtClean="0"/>
              <a:t>Polyvinylpyrrolidone</a:t>
            </a:r>
            <a:endParaRPr lang="en-GB" dirty="0" smtClean="0"/>
          </a:p>
          <a:p>
            <a:pPr defTabSz="953902">
              <a:defRPr/>
            </a:pPr>
            <a:r>
              <a:rPr lang="en-GB" dirty="0" smtClean="0"/>
              <a:t>PVP is a water absorbent polymer which is able to absorb up to 10 times its own weight. When exposed to water the coating becomes wet and slippery, reducing friction between the catheter surface and the urethral mucosa during insertion.</a:t>
            </a:r>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4</a:t>
            </a:fld>
            <a:endParaRPr lang="en-GB" dirty="0">
              <a:solidFill>
                <a:srgbClr val="000000"/>
              </a:solidFill>
            </a:endParaRPr>
          </a:p>
        </p:txBody>
      </p:sp>
    </p:spTree>
    <p:extLst>
      <p:ext uri="{BB962C8B-B14F-4D97-AF65-F5344CB8AC3E}">
        <p14:creationId xmlns:p14="http://schemas.microsoft.com/office/powerpoint/2010/main" val="1649995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[SPEAK]</a:t>
            </a:r>
            <a:endParaRPr lang="en-GB" b="0" dirty="0"/>
          </a:p>
          <a:p>
            <a:pPr defTabSz="942264">
              <a:defRPr/>
            </a:pPr>
            <a:r>
              <a:rPr lang="en-GB" b="0" dirty="0" smtClean="0"/>
              <a:t>We</a:t>
            </a:r>
            <a:r>
              <a:rPr lang="en-GB" b="0" baseline="0" dirty="0" smtClean="0"/>
              <a:t> can see on this microscopic view how the </a:t>
            </a:r>
            <a:r>
              <a:rPr lang="en-GB" b="0" baseline="0" dirty="0" err="1" smtClean="0"/>
              <a:t>SpeediCath</a:t>
            </a:r>
            <a:r>
              <a:rPr lang="en-GB" b="0" baseline="0" dirty="0" smtClean="0"/>
              <a:t> Coating is uniform compare to other competitor hydrophilic coating.</a:t>
            </a:r>
            <a:endParaRPr lang="en-GB" b="1" dirty="0" smtClean="0">
              <a:latin typeface="Arial"/>
              <a:cs typeface="Arial"/>
            </a:endParaRPr>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5</a:t>
            </a:fld>
            <a:endParaRPr lang="en-GB" dirty="0">
              <a:solidFill>
                <a:srgbClr val="000000"/>
              </a:solidFill>
            </a:endParaRPr>
          </a:p>
        </p:txBody>
      </p:sp>
    </p:spTree>
    <p:extLst>
      <p:ext uri="{BB962C8B-B14F-4D97-AF65-F5344CB8AC3E}">
        <p14:creationId xmlns:p14="http://schemas.microsoft.com/office/powerpoint/2010/main" val="926187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[SPEAK]</a:t>
            </a:r>
            <a:endParaRPr lang="en-GB" b="0"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6</a:t>
            </a:fld>
            <a:endParaRPr lang="en-GB" dirty="0">
              <a:solidFill>
                <a:srgbClr val="000000"/>
              </a:solidFill>
            </a:endParaRPr>
          </a:p>
        </p:txBody>
      </p:sp>
    </p:spTree>
    <p:extLst>
      <p:ext uri="{BB962C8B-B14F-4D97-AF65-F5344CB8AC3E}">
        <p14:creationId xmlns:p14="http://schemas.microsoft.com/office/powerpoint/2010/main" val="693784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[SPEAK]</a:t>
            </a:r>
            <a:endParaRPr lang="en-GB" b="0" dirty="0" smtClean="0"/>
          </a:p>
          <a:p>
            <a:pPr>
              <a:spcBef>
                <a:spcPts val="0"/>
              </a:spcBef>
              <a:buSzPct val="85000"/>
              <a:defRPr/>
            </a:pPr>
            <a:r>
              <a:rPr lang="en-GB" dirty="0" smtClean="0">
                <a:solidFill>
                  <a:schemeClr val="bg2"/>
                </a:solidFill>
                <a:cs typeface="Arial" charset="0"/>
              </a:rPr>
              <a:t>Objective of the </a:t>
            </a:r>
            <a:r>
              <a:rPr lang="en-GB" dirty="0" err="1" smtClean="0">
                <a:solidFill>
                  <a:schemeClr val="bg2"/>
                </a:solidFill>
                <a:cs typeface="Arial" charset="0"/>
              </a:rPr>
              <a:t>Stensballe</a:t>
            </a:r>
            <a:r>
              <a:rPr lang="en-GB" dirty="0" smtClean="0">
                <a:solidFill>
                  <a:schemeClr val="bg2"/>
                </a:solidFill>
                <a:cs typeface="Arial" charset="0"/>
              </a:rPr>
              <a:t> Study was to evaluate withdraw friction forces and urethral trauma with </a:t>
            </a:r>
            <a:r>
              <a:rPr lang="en-GB" dirty="0" err="1" smtClean="0">
                <a:solidFill>
                  <a:schemeClr val="bg2"/>
                </a:solidFill>
                <a:cs typeface="Arial" charset="0"/>
              </a:rPr>
              <a:t>SpeediCath</a:t>
            </a:r>
            <a:r>
              <a:rPr lang="en-GB" dirty="0" smtClean="0">
                <a:solidFill>
                  <a:schemeClr val="bg2"/>
                </a:solidFill>
                <a:cs typeface="Arial" charset="0"/>
              </a:rPr>
              <a:t> vs 2 other competitors products (</a:t>
            </a:r>
            <a:r>
              <a:rPr lang="en-GB" dirty="0" err="1" smtClean="0">
                <a:solidFill>
                  <a:schemeClr val="bg2"/>
                </a:solidFill>
                <a:cs typeface="Arial" charset="0"/>
              </a:rPr>
              <a:t>Lofric</a:t>
            </a:r>
            <a:r>
              <a:rPr lang="en-GB" dirty="0" smtClean="0">
                <a:solidFill>
                  <a:schemeClr val="bg2"/>
                </a:solidFill>
                <a:cs typeface="Arial" charset="0"/>
              </a:rPr>
              <a:t> and </a:t>
            </a:r>
            <a:r>
              <a:rPr lang="en-GB" dirty="0" err="1" smtClean="0">
                <a:solidFill>
                  <a:schemeClr val="bg2"/>
                </a:solidFill>
                <a:cs typeface="Arial" charset="0"/>
              </a:rPr>
              <a:t>Incare</a:t>
            </a:r>
            <a:r>
              <a:rPr lang="en-GB" dirty="0" smtClean="0">
                <a:solidFill>
                  <a:schemeClr val="bg2"/>
                </a:solidFill>
                <a:cs typeface="Arial" charset="0"/>
              </a:rPr>
              <a:t> Advance</a:t>
            </a:r>
            <a:r>
              <a:rPr lang="en-GB" baseline="0" dirty="0" smtClean="0">
                <a:solidFill>
                  <a:schemeClr val="bg2"/>
                </a:solidFill>
                <a:cs typeface="Arial" charset="0"/>
              </a:rPr>
              <a:t> Plus)</a:t>
            </a:r>
            <a:endParaRPr lang="en-GB" dirty="0" smtClean="0">
              <a:solidFill>
                <a:schemeClr val="bg2"/>
              </a:solidFill>
              <a:cs typeface="Arial" charset="0"/>
            </a:endParaRPr>
          </a:p>
          <a:p>
            <a:pPr>
              <a:defRPr/>
            </a:pPr>
            <a:r>
              <a:rPr lang="en-GB" dirty="0" smtClean="0">
                <a:solidFill>
                  <a:schemeClr val="bg2"/>
                </a:solidFill>
                <a:cs typeface="Arial" charset="0"/>
              </a:rPr>
              <a:t>It was a Prospective, randomised, participant-blinded, cross over study made in 2006.</a:t>
            </a:r>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7</a:t>
            </a:fld>
            <a:endParaRPr lang="en-GB" dirty="0">
              <a:solidFill>
                <a:srgbClr val="000000"/>
              </a:solidFill>
            </a:endParaRPr>
          </a:p>
        </p:txBody>
      </p:sp>
    </p:spTree>
    <p:extLst>
      <p:ext uri="{BB962C8B-B14F-4D97-AF65-F5344CB8AC3E}">
        <p14:creationId xmlns:p14="http://schemas.microsoft.com/office/powerpoint/2010/main" val="2490879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[SPEAK]</a:t>
            </a:r>
            <a:endParaRPr lang="en-GB" b="0" dirty="0" smtClean="0"/>
          </a:p>
          <a:p>
            <a:pPr defTabSz="942264">
              <a:spcBef>
                <a:spcPts val="0"/>
              </a:spcBef>
              <a:buSzPct val="85000"/>
              <a:defRPr/>
            </a:pPr>
            <a:r>
              <a:rPr lang="en-GB" dirty="0" smtClean="0">
                <a:solidFill>
                  <a:schemeClr val="bg2"/>
                </a:solidFill>
                <a:cs typeface="Arial" charset="0"/>
              </a:rPr>
              <a:t>Objective of De Ridder Study was to evaluate the performance of </a:t>
            </a:r>
            <a:r>
              <a:rPr lang="en-GB" dirty="0" err="1" smtClean="0">
                <a:solidFill>
                  <a:schemeClr val="bg2"/>
                </a:solidFill>
                <a:cs typeface="Arial" charset="0"/>
              </a:rPr>
              <a:t>Speedicath</a:t>
            </a:r>
            <a:r>
              <a:rPr lang="en-GB" dirty="0" smtClean="0">
                <a:solidFill>
                  <a:schemeClr val="bg2"/>
                </a:solidFill>
                <a:cs typeface="Arial" charset="0"/>
              </a:rPr>
              <a:t> vs </a:t>
            </a:r>
            <a:r>
              <a:rPr lang="en-GB" dirty="0" err="1" smtClean="0">
                <a:solidFill>
                  <a:schemeClr val="bg2"/>
                </a:solidFill>
                <a:cs typeface="Arial" charset="0"/>
              </a:rPr>
              <a:t>Uncotaed</a:t>
            </a:r>
            <a:r>
              <a:rPr lang="en-GB" dirty="0" smtClean="0">
                <a:solidFill>
                  <a:schemeClr val="bg2"/>
                </a:solidFill>
                <a:cs typeface="Arial" charset="0"/>
              </a:rPr>
              <a:t> catheter for Male SCI</a:t>
            </a:r>
            <a:r>
              <a:rPr lang="en-GB" dirty="0" smtClean="0"/>
              <a:t>.</a:t>
            </a:r>
          </a:p>
          <a:p>
            <a:pPr>
              <a:defRPr/>
            </a:pPr>
            <a:r>
              <a:rPr lang="en-GB" dirty="0" smtClean="0">
                <a:solidFill>
                  <a:schemeClr val="bg2"/>
                </a:solidFill>
                <a:cs typeface="Arial" charset="0"/>
              </a:rPr>
              <a:t>It was a Prospective, randomised, parallel comparative trial made in 2005.</a:t>
            </a:r>
          </a:p>
          <a:p>
            <a:pPr>
              <a:defRPr/>
            </a:pPr>
            <a:r>
              <a:rPr lang="en-GB" dirty="0" smtClean="0">
                <a:solidFill>
                  <a:schemeClr val="bg2"/>
                </a:solidFill>
                <a:cs typeface="Arial" charset="0"/>
              </a:rPr>
              <a:t>122</a:t>
            </a:r>
            <a:r>
              <a:rPr lang="en-GB" baseline="0" dirty="0" smtClean="0">
                <a:solidFill>
                  <a:schemeClr val="bg2"/>
                </a:solidFill>
                <a:cs typeface="Arial" charset="0"/>
              </a:rPr>
              <a:t> patients included in the study.</a:t>
            </a:r>
            <a:endParaRPr lang="en-GB" dirty="0" smtClean="0">
              <a:solidFill>
                <a:schemeClr val="bg2"/>
              </a:solidFill>
              <a:cs typeface="Arial" charset="0"/>
            </a:endParaRPr>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8</a:t>
            </a:fld>
            <a:endParaRPr lang="en-GB" dirty="0">
              <a:solidFill>
                <a:srgbClr val="000000"/>
              </a:solidFill>
            </a:endParaRPr>
          </a:p>
        </p:txBody>
      </p:sp>
    </p:spTree>
    <p:extLst>
      <p:ext uri="{BB962C8B-B14F-4D97-AF65-F5344CB8AC3E}">
        <p14:creationId xmlns:p14="http://schemas.microsoft.com/office/powerpoint/2010/main" val="2991031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[SPEAK]</a:t>
            </a:r>
            <a:endParaRPr lang="en-GB" b="0" dirty="0" smtClean="0"/>
          </a:p>
          <a:p>
            <a:pPr defTabSz="942264">
              <a:spcBef>
                <a:spcPts val="0"/>
              </a:spcBef>
              <a:buSzPct val="85000"/>
              <a:defRPr/>
            </a:pPr>
            <a:r>
              <a:rPr lang="en-GB" dirty="0" smtClean="0">
                <a:solidFill>
                  <a:schemeClr val="bg2"/>
                </a:solidFill>
                <a:cs typeface="Arial" charset="0"/>
              </a:rPr>
              <a:t>Objective of De Ridder Study was to evaluate the performance of </a:t>
            </a:r>
            <a:r>
              <a:rPr lang="en-GB" dirty="0" err="1" smtClean="0">
                <a:solidFill>
                  <a:schemeClr val="bg2"/>
                </a:solidFill>
                <a:cs typeface="Arial" charset="0"/>
              </a:rPr>
              <a:t>Speedicath</a:t>
            </a:r>
            <a:r>
              <a:rPr lang="en-GB" dirty="0" smtClean="0">
                <a:solidFill>
                  <a:schemeClr val="bg2"/>
                </a:solidFill>
                <a:cs typeface="Arial" charset="0"/>
              </a:rPr>
              <a:t> vs </a:t>
            </a:r>
            <a:r>
              <a:rPr lang="en-GB" dirty="0" err="1" smtClean="0">
                <a:solidFill>
                  <a:schemeClr val="bg2"/>
                </a:solidFill>
                <a:cs typeface="Arial" charset="0"/>
              </a:rPr>
              <a:t>Uncotaed</a:t>
            </a:r>
            <a:r>
              <a:rPr lang="en-GB" dirty="0" smtClean="0">
                <a:solidFill>
                  <a:schemeClr val="bg2"/>
                </a:solidFill>
                <a:cs typeface="Arial" charset="0"/>
              </a:rPr>
              <a:t> catheter for Male SCI</a:t>
            </a:r>
            <a:r>
              <a:rPr lang="en-GB" dirty="0" smtClean="0"/>
              <a:t>.</a:t>
            </a:r>
          </a:p>
          <a:p>
            <a:pPr>
              <a:defRPr/>
            </a:pPr>
            <a:r>
              <a:rPr lang="en-GB" dirty="0" smtClean="0">
                <a:solidFill>
                  <a:schemeClr val="bg2"/>
                </a:solidFill>
                <a:cs typeface="Arial" charset="0"/>
              </a:rPr>
              <a:t>It was a Prospective, randomised, parallel comparative trial made in 2005.</a:t>
            </a:r>
          </a:p>
          <a:p>
            <a:pPr>
              <a:defRPr/>
            </a:pPr>
            <a:r>
              <a:rPr lang="en-GB" dirty="0" smtClean="0">
                <a:solidFill>
                  <a:schemeClr val="bg2"/>
                </a:solidFill>
                <a:cs typeface="Arial" charset="0"/>
              </a:rPr>
              <a:t>122</a:t>
            </a:r>
            <a:r>
              <a:rPr lang="en-GB" baseline="0" dirty="0" smtClean="0">
                <a:solidFill>
                  <a:schemeClr val="bg2"/>
                </a:solidFill>
                <a:cs typeface="Arial" charset="0"/>
              </a:rPr>
              <a:t> patients included in the study.</a:t>
            </a:r>
            <a:endParaRPr lang="en-GB" dirty="0" smtClean="0">
              <a:solidFill>
                <a:schemeClr val="bg2"/>
              </a:solidFill>
              <a:cs typeface="Arial" charset="0"/>
            </a:endParaRPr>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9</a:t>
            </a:fld>
            <a:endParaRPr lang="en-GB" dirty="0">
              <a:solidFill>
                <a:srgbClr val="000000"/>
              </a:solidFill>
            </a:endParaRPr>
          </a:p>
        </p:txBody>
      </p:sp>
    </p:spTree>
    <p:extLst>
      <p:ext uri="{BB962C8B-B14F-4D97-AF65-F5344CB8AC3E}">
        <p14:creationId xmlns:p14="http://schemas.microsoft.com/office/powerpoint/2010/main" val="2652329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[SPEAK]</a:t>
            </a:r>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10</a:t>
            </a:fld>
            <a:endParaRPr lang="en-GB" dirty="0">
              <a:solidFill>
                <a:srgbClr val="000000"/>
              </a:solidFill>
            </a:endParaRPr>
          </a:p>
        </p:txBody>
      </p:sp>
    </p:spTree>
    <p:extLst>
      <p:ext uri="{BB962C8B-B14F-4D97-AF65-F5344CB8AC3E}">
        <p14:creationId xmlns:p14="http://schemas.microsoft.com/office/powerpoint/2010/main" val="1422061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0" dirty="0" smtClean="0">
                <a:latin typeface="Arial" charset="0"/>
                <a:cs typeface="+mn-cs"/>
              </a:rPr>
              <a:t>Make</a:t>
            </a:r>
            <a:r>
              <a:rPr lang="en-GB" b="0" baseline="0" dirty="0" smtClean="0">
                <a:latin typeface="Arial" charset="0"/>
                <a:cs typeface="+mn-cs"/>
              </a:rPr>
              <a:t> sure you have all the products with you to show the differences and you also bring Boris for the demo</a:t>
            </a:r>
            <a:endParaRPr lang="en-GB" b="0" dirty="0" smtClean="0">
              <a:latin typeface="Arial" charset="0"/>
              <a:cs typeface="+mn-cs"/>
            </a:endParaRPr>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11</a:t>
            </a:fld>
            <a:endParaRPr lang="en-GB" dirty="0">
              <a:solidFill>
                <a:srgbClr val="000000"/>
              </a:solidFill>
            </a:endParaRPr>
          </a:p>
        </p:txBody>
      </p:sp>
    </p:spTree>
    <p:extLst>
      <p:ext uri="{BB962C8B-B14F-4D97-AF65-F5344CB8AC3E}">
        <p14:creationId xmlns:p14="http://schemas.microsoft.com/office/powerpoint/2010/main" val="469893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[SPEAK]</a:t>
            </a:r>
            <a:endParaRPr lang="en-GB" b="0" dirty="0" smtClean="0"/>
          </a:p>
          <a:p>
            <a:r>
              <a:rPr lang="en-GB" dirty="0" err="1" smtClean="0"/>
              <a:t>SpeediCath</a:t>
            </a:r>
            <a:r>
              <a:rPr lang="en-GB" baseline="0" dirty="0" smtClean="0"/>
              <a:t> comes in Green or White packaging depending on the country</a:t>
            </a:r>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12</a:t>
            </a:fld>
            <a:endParaRPr lang="en-GB" dirty="0">
              <a:solidFill>
                <a:srgbClr val="000000"/>
              </a:solidFill>
            </a:endParaRPr>
          </a:p>
        </p:txBody>
      </p:sp>
    </p:spTree>
    <p:extLst>
      <p:ext uri="{BB962C8B-B14F-4D97-AF65-F5344CB8AC3E}">
        <p14:creationId xmlns:p14="http://schemas.microsoft.com/office/powerpoint/2010/main" val="1732976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spcAft>
                <a:spcPts val="0"/>
              </a:spcAft>
              <a:buClr>
                <a:schemeClr val="tx2"/>
              </a:buClr>
              <a:defRPr/>
            </a:pPr>
            <a:r>
              <a:rPr lang="en-GB" b="1" dirty="0" smtClean="0">
                <a:latin typeface="Arial"/>
                <a:cs typeface="Arial"/>
              </a:rPr>
              <a:t>[SPEAK]</a:t>
            </a:r>
          </a:p>
          <a:p>
            <a:r>
              <a:rPr lang="en-GB" dirty="0" err="1" smtClean="0"/>
              <a:t>SpeediCath</a:t>
            </a:r>
            <a:r>
              <a:rPr lang="en-GB" dirty="0" smtClean="0"/>
              <a:t> Control is a variant of </a:t>
            </a:r>
            <a:r>
              <a:rPr lang="en-GB" dirty="0" err="1" smtClean="0"/>
              <a:t>SpeediCath</a:t>
            </a:r>
            <a:r>
              <a:rPr lang="en-GB" dirty="0" smtClean="0"/>
              <a:t>. The device is a male catheter in size CH 12 and differs from the existing </a:t>
            </a:r>
            <a:r>
              <a:rPr lang="en-GB" dirty="0" err="1" smtClean="0"/>
              <a:t>SpeediCath</a:t>
            </a:r>
            <a:r>
              <a:rPr lang="en-GB" dirty="0" smtClean="0"/>
              <a:t> by having an 8 cm rigid outer catheter in CH 16, which is fastened just below the connector. The outer catheter is of the same type of material compared to </a:t>
            </a:r>
            <a:r>
              <a:rPr lang="en-GB" dirty="0" err="1" smtClean="0"/>
              <a:t>SpeediCath</a:t>
            </a:r>
            <a:r>
              <a:rPr lang="en-GB" dirty="0" smtClean="0"/>
              <a:t>. The transition between the two tubes is coated and designed, to avoid damage to the urethra.</a:t>
            </a:r>
            <a:endParaRPr lang="en-GB" u="sng" dirty="0" smtClean="0"/>
          </a:p>
          <a:p>
            <a:pPr>
              <a:spcAft>
                <a:spcPts val="0"/>
              </a:spcAft>
              <a:buClr>
                <a:schemeClr val="tx2"/>
              </a:buClr>
            </a:pPr>
            <a:r>
              <a:rPr lang="en-GB" u="sng" dirty="0" smtClean="0"/>
              <a:t>Additional product characteristic you can mention about </a:t>
            </a:r>
            <a:r>
              <a:rPr lang="en-GB" u="sng" dirty="0" err="1" smtClean="0"/>
              <a:t>SpeediCath</a:t>
            </a:r>
            <a:r>
              <a:rPr lang="en-GB" u="sng" dirty="0" smtClean="0"/>
              <a:t> Control</a:t>
            </a:r>
            <a:endParaRPr lang="en-GB" dirty="0" smtClean="0">
              <a:solidFill>
                <a:schemeClr val="bg2"/>
              </a:solidFill>
            </a:endParaRPr>
          </a:p>
          <a:p>
            <a:pPr marL="176674" indent="-176674">
              <a:buFontTx/>
              <a:buChar char="-"/>
            </a:pPr>
            <a:r>
              <a:rPr lang="en-GB" dirty="0" smtClean="0"/>
              <a:t>Maximise speed at insertion (and show it with Boris)</a:t>
            </a:r>
          </a:p>
          <a:p>
            <a:pPr marL="176674" indent="-176674" defTabSz="942264">
              <a:buFontTx/>
              <a:buChar char="-"/>
              <a:defRPr/>
            </a:pPr>
            <a:r>
              <a:rPr lang="en-GB" dirty="0" smtClean="0"/>
              <a:t>Can be connected to any bag</a:t>
            </a:r>
          </a:p>
          <a:p>
            <a:pPr defTabSz="942264">
              <a:defRPr/>
            </a:pPr>
            <a:r>
              <a:rPr lang="en-GB" dirty="0" err="1" smtClean="0"/>
              <a:t>SpeediCath</a:t>
            </a:r>
            <a:r>
              <a:rPr lang="en-GB" baseline="0" dirty="0" smtClean="0"/>
              <a:t> Control comes in Green or White packaging depending on the country</a:t>
            </a:r>
            <a:endParaRPr lang="en-GB" dirty="0" smtClean="0"/>
          </a:p>
          <a:p>
            <a:pPr marL="176674" indent="-176674" defTabSz="942264">
              <a:buFontTx/>
              <a:buChar char="-"/>
              <a:defRPr/>
            </a:pPr>
            <a:endParaRPr lang="en-GB" dirty="0" smtClean="0"/>
          </a:p>
          <a:p>
            <a:pPr marL="176674" indent="-176674">
              <a:buFontTx/>
              <a:buChar char="-"/>
            </a:pPr>
            <a:endParaRPr lang="en-GB" dirty="0" smtClean="0"/>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13</a:t>
            </a:fld>
            <a:endParaRPr lang="en-GB" dirty="0">
              <a:solidFill>
                <a:srgbClr val="000000"/>
              </a:solidFill>
            </a:endParaRPr>
          </a:p>
        </p:txBody>
      </p:sp>
    </p:spTree>
    <p:extLst>
      <p:ext uri="{BB962C8B-B14F-4D97-AF65-F5344CB8AC3E}">
        <p14:creationId xmlns:p14="http://schemas.microsoft.com/office/powerpoint/2010/main" val="1777531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spcAft>
                <a:spcPts val="0"/>
              </a:spcAft>
              <a:buClr>
                <a:schemeClr val="tx2"/>
              </a:buClr>
              <a:defRPr/>
            </a:pPr>
            <a:r>
              <a:rPr lang="en-GB" b="1" dirty="0" smtClean="0">
                <a:latin typeface="Arial"/>
                <a:cs typeface="Arial"/>
              </a:rPr>
              <a:t>[SPEAK]</a:t>
            </a:r>
          </a:p>
          <a:p>
            <a:pPr>
              <a:spcAft>
                <a:spcPts val="0"/>
              </a:spcAft>
              <a:buClr>
                <a:schemeClr val="tx2"/>
              </a:buClr>
            </a:pPr>
            <a:r>
              <a:rPr lang="en-GB" dirty="0"/>
              <a:t>The male urethra is found to be 22.3cm and Compact male is 30cm long. It is sufficient to empty the bladder.</a:t>
            </a:r>
          </a:p>
          <a:p>
            <a:pPr>
              <a:spcAft>
                <a:spcPts val="0"/>
              </a:spcAft>
              <a:buClr>
                <a:schemeClr val="tx2"/>
              </a:buClr>
            </a:pPr>
            <a:r>
              <a:rPr lang="en-GB" u="sng" dirty="0"/>
              <a:t>Additional product characteristic you can mention about </a:t>
            </a:r>
            <a:r>
              <a:rPr lang="en-GB" u="sng" dirty="0" err="1"/>
              <a:t>SpeediCath</a:t>
            </a:r>
            <a:r>
              <a:rPr lang="en-GB" u="sng" dirty="0"/>
              <a:t> Control</a:t>
            </a:r>
            <a:endParaRPr lang="en-GB" dirty="0">
              <a:solidFill>
                <a:schemeClr val="bg2"/>
              </a:solidFill>
            </a:endParaRPr>
          </a:p>
          <a:p>
            <a:pPr marL="176674" indent="-176674" defTabSz="942264">
              <a:buFontTx/>
              <a:buChar char="-"/>
              <a:defRPr/>
            </a:pPr>
            <a:r>
              <a:rPr lang="en-GB" dirty="0"/>
              <a:t>Can be connected to any bag</a:t>
            </a:r>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14</a:t>
            </a:fld>
            <a:endParaRPr lang="en-GB" dirty="0">
              <a:solidFill>
                <a:srgbClr val="000000"/>
              </a:solidFill>
            </a:endParaRPr>
          </a:p>
        </p:txBody>
      </p:sp>
    </p:spTree>
    <p:extLst>
      <p:ext uri="{BB962C8B-B14F-4D97-AF65-F5344CB8AC3E}">
        <p14:creationId xmlns:p14="http://schemas.microsoft.com/office/powerpoint/2010/main" val="500847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[READ</a:t>
            </a:r>
            <a:r>
              <a:rPr lang="en-GB" b="1" baseline="0" dirty="0" smtClean="0">
                <a:latin typeface="Arial"/>
                <a:cs typeface="Arial"/>
              </a:rPr>
              <a:t> THE TESTIMONIALS</a:t>
            </a:r>
            <a:r>
              <a:rPr lang="en-GB" b="1" dirty="0" smtClean="0">
                <a:latin typeface="Arial"/>
                <a:cs typeface="Arial"/>
              </a:rPr>
              <a:t>]</a:t>
            </a:r>
            <a:endParaRPr lang="en-GB" b="0" dirty="0" smtClean="0"/>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15</a:t>
            </a:fld>
            <a:endParaRPr lang="en-GB" dirty="0">
              <a:solidFill>
                <a:srgbClr val="000000"/>
              </a:solidFill>
            </a:endParaRPr>
          </a:p>
        </p:txBody>
      </p:sp>
    </p:spTree>
    <p:extLst>
      <p:ext uri="{BB962C8B-B14F-4D97-AF65-F5344CB8AC3E}">
        <p14:creationId xmlns:p14="http://schemas.microsoft.com/office/powerpoint/2010/main" val="263387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[SPEAK]</a:t>
            </a:r>
            <a:endParaRPr lang="en-GB" b="0" dirty="0" smtClean="0"/>
          </a:p>
          <a:p>
            <a:pPr>
              <a:spcAft>
                <a:spcPts val="0"/>
              </a:spcAft>
              <a:buClr>
                <a:schemeClr val="tx2"/>
              </a:buClr>
            </a:pPr>
            <a:r>
              <a:rPr lang="en-GB" u="sng" dirty="0" smtClean="0"/>
              <a:t>Additional product characteristic you can mention about </a:t>
            </a:r>
            <a:r>
              <a:rPr lang="en-GB" u="sng" dirty="0" err="1" smtClean="0"/>
              <a:t>SpeediCath</a:t>
            </a:r>
            <a:r>
              <a:rPr lang="en-GB" u="sng" dirty="0" smtClean="0"/>
              <a:t> Control</a:t>
            </a:r>
            <a:endParaRPr lang="en-GB" dirty="0" smtClean="0">
              <a:solidFill>
                <a:schemeClr val="bg2"/>
              </a:solidFill>
            </a:endParaRPr>
          </a:p>
          <a:p>
            <a:pPr lvl="1">
              <a:spcBef>
                <a:spcPts val="0"/>
              </a:spcBef>
            </a:pPr>
            <a:r>
              <a:rPr lang="en-GB" sz="1100" dirty="0" smtClean="0"/>
              <a:t>Urine bag holds 750 ml</a:t>
            </a:r>
          </a:p>
          <a:p>
            <a:pPr lvl="1">
              <a:spcBef>
                <a:spcPts val="0"/>
              </a:spcBef>
            </a:pPr>
            <a:r>
              <a:rPr lang="en-GB" sz="1100" dirty="0" smtClean="0"/>
              <a:t>Retail box contains 20 products</a:t>
            </a:r>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16</a:t>
            </a:fld>
            <a:endParaRPr lang="en-GB" dirty="0">
              <a:solidFill>
                <a:srgbClr val="000000"/>
              </a:solidFill>
            </a:endParaRPr>
          </a:p>
        </p:txBody>
      </p:sp>
    </p:spTree>
    <p:extLst>
      <p:ext uri="{BB962C8B-B14F-4D97-AF65-F5344CB8AC3E}">
        <p14:creationId xmlns:p14="http://schemas.microsoft.com/office/powerpoint/2010/main" val="1361528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[READ</a:t>
            </a:r>
            <a:r>
              <a:rPr lang="en-GB" b="1" baseline="0" dirty="0" smtClean="0">
                <a:latin typeface="Arial"/>
                <a:cs typeface="Arial"/>
              </a:rPr>
              <a:t> THE TESTIMONIALS</a:t>
            </a:r>
            <a:r>
              <a:rPr lang="en-GB" b="1" dirty="0" smtClean="0">
                <a:latin typeface="Arial"/>
                <a:cs typeface="Arial"/>
              </a:rPr>
              <a:t>]</a:t>
            </a:r>
          </a:p>
          <a:p>
            <a:pPr defTabSz="942264">
              <a:defRPr/>
            </a:pPr>
            <a:endParaRPr lang="en-GB" b="1" dirty="0" smtClean="0">
              <a:latin typeface="Arial"/>
              <a:cs typeface="Arial"/>
            </a:endParaRPr>
          </a:p>
          <a:p>
            <a:pPr defTabSz="942264">
              <a:defRPr/>
            </a:pPr>
            <a:r>
              <a:rPr lang="en-GB" b="1" dirty="0" smtClean="0">
                <a:latin typeface="Arial"/>
                <a:cs typeface="Arial"/>
              </a:rPr>
              <a:t>Refer</a:t>
            </a:r>
            <a:r>
              <a:rPr lang="en-GB" b="1" baseline="0" dirty="0" smtClean="0">
                <a:latin typeface="Arial"/>
                <a:cs typeface="Arial"/>
              </a:rPr>
              <a:t> to Ian Cook Bladder solution A4 – real example of QoL</a:t>
            </a:r>
          </a:p>
          <a:p>
            <a:pPr defTabSz="942264">
              <a:defRPr/>
            </a:pPr>
            <a:r>
              <a:rPr lang="en-GB" b="1" baseline="0" dirty="0" smtClean="0">
                <a:latin typeface="Arial"/>
                <a:cs typeface="Arial"/>
              </a:rPr>
              <a:t>DJ – Brad- compact male set</a:t>
            </a:r>
            <a:endParaRPr lang="en-GB" b="0" dirty="0" smtClean="0"/>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17</a:t>
            </a:fld>
            <a:endParaRPr lang="en-GB" dirty="0">
              <a:solidFill>
                <a:srgbClr val="000000"/>
              </a:solidFill>
            </a:endParaRPr>
          </a:p>
        </p:txBody>
      </p:sp>
    </p:spTree>
    <p:extLst>
      <p:ext uri="{BB962C8B-B14F-4D97-AF65-F5344CB8AC3E}">
        <p14:creationId xmlns:p14="http://schemas.microsoft.com/office/powerpoint/2010/main" val="33455228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2264">
              <a:defRPr/>
            </a:pPr>
            <a:r>
              <a:rPr lang="en-GB" i="1" dirty="0" smtClean="0">
                <a:latin typeface="Arial"/>
                <a:cs typeface="Arial"/>
              </a:rPr>
              <a:t>Localize based on your local strategy and portfolio</a:t>
            </a:r>
          </a:p>
          <a:p>
            <a:pPr defTabSz="942264">
              <a:defRPr/>
            </a:pPr>
            <a:r>
              <a:rPr lang="en-GB" b="1" dirty="0" smtClean="0">
                <a:latin typeface="Arial"/>
                <a:cs typeface="Arial"/>
              </a:rPr>
              <a:t>[SPEAK]</a:t>
            </a:r>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18</a:t>
            </a:fld>
            <a:endParaRPr lang="en-GB" dirty="0">
              <a:solidFill>
                <a:srgbClr val="000000"/>
              </a:solidFill>
            </a:endParaRPr>
          </a:p>
        </p:txBody>
      </p:sp>
    </p:spTree>
    <p:extLst>
      <p:ext uri="{BB962C8B-B14F-4D97-AF65-F5344CB8AC3E}">
        <p14:creationId xmlns:p14="http://schemas.microsoft.com/office/powerpoint/2010/main" val="18002720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0" dirty="0" smtClean="0"/>
              <a:t>Make</a:t>
            </a:r>
            <a:r>
              <a:rPr lang="en-GB" b="0" baseline="0" dirty="0" smtClean="0"/>
              <a:t> sure you have all the products with you to show the differences</a:t>
            </a:r>
            <a:endParaRPr lang="en-GB" b="0" dirty="0" smtClean="0"/>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19</a:t>
            </a:fld>
            <a:endParaRPr lang="en-GB" dirty="0">
              <a:solidFill>
                <a:srgbClr val="000000"/>
              </a:solidFill>
            </a:endParaRPr>
          </a:p>
        </p:txBody>
      </p:sp>
    </p:spTree>
    <p:extLst>
      <p:ext uri="{BB962C8B-B14F-4D97-AF65-F5344CB8AC3E}">
        <p14:creationId xmlns:p14="http://schemas.microsoft.com/office/powerpoint/2010/main" val="2647995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[SPEAK]</a:t>
            </a:r>
            <a:endParaRPr lang="en-GB" b="0" dirty="0" smtClean="0"/>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20</a:t>
            </a:fld>
            <a:endParaRPr lang="en-GB" dirty="0">
              <a:solidFill>
                <a:srgbClr val="000000"/>
              </a:solidFill>
            </a:endParaRPr>
          </a:p>
        </p:txBody>
      </p:sp>
    </p:spTree>
    <p:extLst>
      <p:ext uri="{BB962C8B-B14F-4D97-AF65-F5344CB8AC3E}">
        <p14:creationId xmlns:p14="http://schemas.microsoft.com/office/powerpoint/2010/main" val="24657851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[SPEAK]</a:t>
            </a:r>
            <a:endParaRPr lang="en-GB" b="0" dirty="0" smtClean="0"/>
          </a:p>
          <a:p>
            <a:pPr defTabSz="942264">
              <a:defRPr/>
            </a:pPr>
            <a:r>
              <a:rPr lang="en-GB" dirty="0"/>
              <a:t>The female urethra is at average 3-5cm, and there is no need for a standard 20cm female catheter </a:t>
            </a:r>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21</a:t>
            </a:fld>
            <a:endParaRPr lang="en-GB" dirty="0">
              <a:solidFill>
                <a:srgbClr val="000000"/>
              </a:solidFill>
            </a:endParaRPr>
          </a:p>
        </p:txBody>
      </p:sp>
    </p:spTree>
    <p:extLst>
      <p:ext uri="{BB962C8B-B14F-4D97-AF65-F5344CB8AC3E}">
        <p14:creationId xmlns:p14="http://schemas.microsoft.com/office/powerpoint/2010/main" val="836725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spcAft>
                <a:spcPts val="0"/>
              </a:spcAft>
              <a:buClr>
                <a:schemeClr val="tx2"/>
              </a:buClr>
              <a:defRPr/>
            </a:pPr>
            <a:r>
              <a:rPr lang="en-GB" b="1" dirty="0" smtClean="0">
                <a:latin typeface="Arial"/>
                <a:cs typeface="Arial"/>
              </a:rPr>
              <a:t>[SPEAK]</a:t>
            </a:r>
            <a:endParaRPr lang="en-GB" b="0" dirty="0" smtClean="0"/>
          </a:p>
          <a:p>
            <a:pPr>
              <a:spcAft>
                <a:spcPts val="0"/>
              </a:spcAft>
              <a:buClr>
                <a:schemeClr val="tx2"/>
              </a:buClr>
            </a:pPr>
            <a:r>
              <a:rPr lang="en-GB" u="sng" dirty="0" smtClean="0"/>
              <a:t>Additional product characteristic you can mention about </a:t>
            </a:r>
            <a:r>
              <a:rPr lang="en-GB" u="sng" dirty="0" err="1" smtClean="0"/>
              <a:t>SpeediCath</a:t>
            </a:r>
            <a:r>
              <a:rPr lang="en-GB" u="sng" dirty="0" smtClean="0"/>
              <a:t> Control</a:t>
            </a:r>
            <a:endParaRPr lang="en-GB" dirty="0" smtClean="0">
              <a:solidFill>
                <a:schemeClr val="bg2"/>
              </a:solidFill>
            </a:endParaRPr>
          </a:p>
          <a:p>
            <a:pPr lvl="1">
              <a:spcBef>
                <a:spcPts val="0"/>
              </a:spcBef>
            </a:pPr>
            <a:r>
              <a:rPr lang="en-GB" sz="1100" dirty="0" smtClean="0"/>
              <a:t>Urine bag holds 750 ml</a:t>
            </a:r>
          </a:p>
          <a:p>
            <a:pPr lvl="1">
              <a:spcBef>
                <a:spcPts val="0"/>
              </a:spcBef>
            </a:pPr>
            <a:r>
              <a:rPr lang="en-GB" sz="1100" dirty="0" smtClean="0"/>
              <a:t>Retail box contains 20 products</a:t>
            </a:r>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22</a:t>
            </a:fld>
            <a:endParaRPr lang="en-GB" dirty="0">
              <a:solidFill>
                <a:srgbClr val="000000"/>
              </a:solidFill>
            </a:endParaRPr>
          </a:p>
        </p:txBody>
      </p:sp>
    </p:spTree>
    <p:extLst>
      <p:ext uri="{BB962C8B-B14F-4D97-AF65-F5344CB8AC3E}">
        <p14:creationId xmlns:p14="http://schemas.microsoft.com/office/powerpoint/2010/main" val="1650798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[READ</a:t>
            </a:r>
            <a:r>
              <a:rPr lang="en-GB" b="1" baseline="0" dirty="0" smtClean="0">
                <a:latin typeface="Arial"/>
                <a:cs typeface="Arial"/>
              </a:rPr>
              <a:t> THE TESTIMONIALS</a:t>
            </a:r>
            <a:r>
              <a:rPr lang="en-GB" b="1" dirty="0" smtClean="0">
                <a:latin typeface="Arial"/>
                <a:cs typeface="Arial"/>
              </a:rPr>
              <a:t>]</a:t>
            </a:r>
            <a:endParaRPr lang="en-GB" b="0" dirty="0" smtClean="0"/>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23</a:t>
            </a:fld>
            <a:endParaRPr lang="en-GB" dirty="0">
              <a:solidFill>
                <a:srgbClr val="000000"/>
              </a:solidFill>
            </a:endParaRPr>
          </a:p>
        </p:txBody>
      </p:sp>
    </p:spTree>
    <p:extLst>
      <p:ext uri="{BB962C8B-B14F-4D97-AF65-F5344CB8AC3E}">
        <p14:creationId xmlns:p14="http://schemas.microsoft.com/office/powerpoint/2010/main" val="3349034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SPEAK]</a:t>
            </a:r>
          </a:p>
          <a:p>
            <a:pPr>
              <a:spcAft>
                <a:spcPts val="0"/>
              </a:spcAft>
              <a:buClr>
                <a:schemeClr val="tx2"/>
              </a:buClr>
            </a:pPr>
            <a:r>
              <a:rPr lang="en-GB" u="sng" dirty="0" smtClean="0"/>
              <a:t>Additional product characteristic you can mention about </a:t>
            </a:r>
            <a:r>
              <a:rPr lang="en-GB" u="sng" dirty="0" err="1" smtClean="0"/>
              <a:t>SpeediCath</a:t>
            </a:r>
            <a:r>
              <a:rPr lang="en-GB" u="sng" dirty="0" smtClean="0"/>
              <a:t> Control</a:t>
            </a:r>
            <a:endParaRPr lang="en-GB" dirty="0" smtClean="0">
              <a:solidFill>
                <a:schemeClr val="bg2"/>
              </a:solidFill>
            </a:endParaRPr>
          </a:p>
          <a:p>
            <a:pPr lvl="1">
              <a:spcBef>
                <a:spcPts val="0"/>
              </a:spcBef>
            </a:pPr>
            <a:r>
              <a:rPr lang="en-GB" sz="1100" dirty="0" err="1" smtClean="0"/>
              <a:t>Lenght</a:t>
            </a:r>
            <a:r>
              <a:rPr lang="en-GB" sz="1100" dirty="0" smtClean="0"/>
              <a:t> of the catheter is equivalent to SCCF Plus</a:t>
            </a:r>
            <a:endParaRPr lang="en-GB" sz="1100"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24</a:t>
            </a:fld>
            <a:endParaRPr lang="en-GB" dirty="0">
              <a:solidFill>
                <a:srgbClr val="000000"/>
              </a:solidFill>
            </a:endParaRPr>
          </a:p>
        </p:txBody>
      </p:sp>
    </p:spTree>
    <p:extLst>
      <p:ext uri="{BB962C8B-B14F-4D97-AF65-F5344CB8AC3E}">
        <p14:creationId xmlns:p14="http://schemas.microsoft.com/office/powerpoint/2010/main" val="14459702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[READ</a:t>
            </a:r>
            <a:r>
              <a:rPr lang="en-GB" b="1" baseline="0" dirty="0" smtClean="0">
                <a:latin typeface="Arial"/>
                <a:cs typeface="Arial"/>
              </a:rPr>
              <a:t> THE TESTIMONIALS</a:t>
            </a:r>
            <a:r>
              <a:rPr lang="en-GB" b="1" dirty="0" smtClean="0">
                <a:latin typeface="Arial"/>
                <a:cs typeface="Arial"/>
              </a:rPr>
              <a:t>]</a:t>
            </a:r>
            <a:endParaRPr lang="en-GB" b="0" dirty="0" smtClean="0"/>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25</a:t>
            </a:fld>
            <a:endParaRPr lang="en-GB" dirty="0">
              <a:solidFill>
                <a:srgbClr val="000000"/>
              </a:solidFill>
            </a:endParaRPr>
          </a:p>
        </p:txBody>
      </p:sp>
    </p:spTree>
    <p:extLst>
      <p:ext uri="{BB962C8B-B14F-4D97-AF65-F5344CB8AC3E}">
        <p14:creationId xmlns:p14="http://schemas.microsoft.com/office/powerpoint/2010/main" val="29421456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2264">
              <a:defRPr/>
            </a:pPr>
            <a:r>
              <a:rPr lang="en-GB" i="1" dirty="0" smtClean="0">
                <a:latin typeface="Arial"/>
                <a:cs typeface="Arial"/>
              </a:rPr>
              <a:t>Localize based on your local strategy and portfolio</a:t>
            </a:r>
          </a:p>
          <a:p>
            <a:pPr defTabSz="942264">
              <a:defRPr/>
            </a:pPr>
            <a:r>
              <a:rPr lang="en-GB" b="1" dirty="0" smtClean="0">
                <a:latin typeface="Arial"/>
                <a:cs typeface="Arial"/>
              </a:rPr>
              <a:t>[SPEAK]</a:t>
            </a:r>
          </a:p>
          <a:p>
            <a:pPr defTabSz="942264">
              <a:defRPr/>
            </a:pPr>
            <a:r>
              <a:rPr lang="en-GB" sz="2900" dirty="0" smtClean="0">
                <a:solidFill>
                  <a:schemeClr val="bg2"/>
                </a:solidFill>
              </a:rPr>
              <a:t>T</a:t>
            </a:r>
            <a:r>
              <a:rPr lang="en-GB" dirty="0" smtClean="0">
                <a:solidFill>
                  <a:schemeClr val="bg2"/>
                </a:solidFill>
              </a:rPr>
              <a:t>he strategic focus for SCCE will be to gain NPDs and to convert competitor users in community. We will keep </a:t>
            </a:r>
            <a:r>
              <a:rPr lang="en-GB" dirty="0" err="1" smtClean="0">
                <a:solidFill>
                  <a:schemeClr val="bg2"/>
                </a:solidFill>
              </a:rPr>
              <a:t>SpeediCath</a:t>
            </a:r>
            <a:r>
              <a:rPr lang="en-GB" dirty="0" smtClean="0">
                <a:solidFill>
                  <a:schemeClr val="bg2"/>
                </a:solidFill>
              </a:rPr>
              <a:t> Compact Female and </a:t>
            </a:r>
            <a:r>
              <a:rPr lang="en-GB" dirty="0" err="1" smtClean="0">
                <a:solidFill>
                  <a:schemeClr val="bg2"/>
                </a:solidFill>
              </a:rPr>
              <a:t>SpeediCath</a:t>
            </a:r>
            <a:r>
              <a:rPr lang="en-GB" dirty="0" smtClean="0">
                <a:solidFill>
                  <a:schemeClr val="bg2"/>
                </a:solidFill>
              </a:rPr>
              <a:t> Compact Plus in the portfolio and the intention is not to actively convert these to SCCE. </a:t>
            </a:r>
            <a:r>
              <a:rPr lang="en-GB" i="1" dirty="0" smtClean="0">
                <a:solidFill>
                  <a:srgbClr val="C51994"/>
                </a:solidFill>
              </a:rPr>
              <a:t>(Localize)</a:t>
            </a:r>
            <a:endParaRPr lang="en-GB" i="1" dirty="0" smtClean="0">
              <a:solidFill>
                <a:schemeClr val="bg2"/>
              </a:solidFill>
            </a:endParaRPr>
          </a:p>
          <a:p>
            <a:pPr>
              <a:spcBef>
                <a:spcPts val="0"/>
              </a:spcBef>
              <a:spcAft>
                <a:spcPts val="619"/>
              </a:spcAft>
            </a:pPr>
            <a:r>
              <a:rPr lang="en-GB" sz="2900" dirty="0" smtClean="0">
                <a:solidFill>
                  <a:schemeClr val="bg2"/>
                </a:solidFill>
              </a:rPr>
              <a:t>F</a:t>
            </a:r>
            <a:r>
              <a:rPr lang="en-GB" dirty="0" smtClean="0">
                <a:solidFill>
                  <a:schemeClr val="bg2"/>
                </a:solidFill>
              </a:rPr>
              <a:t>or the health care professionals, we want to ensure that the only catheter they introduce to their female patients (who will not have to use a bag daily), is </a:t>
            </a:r>
            <a:r>
              <a:rPr lang="en-GB" dirty="0" err="1" smtClean="0">
                <a:solidFill>
                  <a:schemeClr val="bg2"/>
                </a:solidFill>
              </a:rPr>
              <a:t>SpeediCath</a:t>
            </a:r>
            <a:r>
              <a:rPr lang="en-GB" dirty="0" smtClean="0">
                <a:solidFill>
                  <a:schemeClr val="bg2"/>
                </a:solidFill>
              </a:rPr>
              <a:t> Compact Eve. We are offering their patients a high performing product that does not have a medical look and feel, but looks like any other consumer product. </a:t>
            </a:r>
          </a:p>
          <a:p>
            <a:pPr>
              <a:spcBef>
                <a:spcPts val="0"/>
              </a:spcBef>
              <a:spcAft>
                <a:spcPts val="619"/>
              </a:spcAft>
            </a:pPr>
            <a:r>
              <a:rPr lang="en-GB" dirty="0" smtClean="0">
                <a:solidFill>
                  <a:schemeClr val="bg2"/>
                </a:solidFill>
              </a:rPr>
              <a:t>Furthermore, it is a product, which is hygienic and easy to use due to the one-step-opening, the triangular shape of the packaging and last but not least the easy connection to a bag.</a:t>
            </a:r>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26</a:t>
            </a:fld>
            <a:endParaRPr lang="en-GB" dirty="0">
              <a:solidFill>
                <a:srgbClr val="000000"/>
              </a:solidFill>
            </a:endParaRPr>
          </a:p>
        </p:txBody>
      </p:sp>
    </p:spTree>
    <p:extLst>
      <p:ext uri="{BB962C8B-B14F-4D97-AF65-F5344CB8AC3E}">
        <p14:creationId xmlns:p14="http://schemas.microsoft.com/office/powerpoint/2010/main" val="2529535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27</a:t>
            </a:fld>
            <a:endParaRPr lang="en-GB" dirty="0">
              <a:solidFill>
                <a:srgbClr val="000000"/>
              </a:solidFill>
            </a:endParaRPr>
          </a:p>
        </p:txBody>
      </p:sp>
    </p:spTree>
    <p:extLst>
      <p:ext uri="{BB962C8B-B14F-4D97-AF65-F5344CB8AC3E}">
        <p14:creationId xmlns:p14="http://schemas.microsoft.com/office/powerpoint/2010/main" val="28174034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64">
              <a:defRPr/>
            </a:pPr>
            <a:r>
              <a:rPr lang="en-GB" b="1" dirty="0" smtClean="0">
                <a:latin typeface="Arial"/>
                <a:cs typeface="Arial"/>
              </a:rPr>
              <a:t>[SPEAK]</a:t>
            </a:r>
            <a:endParaRPr lang="en-GB" b="0" dirty="0" smtClean="0"/>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28</a:t>
            </a:fld>
            <a:endParaRPr lang="en-GB" dirty="0">
              <a:solidFill>
                <a:srgbClr val="000000"/>
              </a:solidFill>
            </a:endParaRPr>
          </a:p>
        </p:txBody>
      </p:sp>
    </p:spTree>
    <p:extLst>
      <p:ext uri="{BB962C8B-B14F-4D97-AF65-F5344CB8AC3E}">
        <p14:creationId xmlns:p14="http://schemas.microsoft.com/office/powerpoint/2010/main" val="1668325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Corporate">
    <p:spTree>
      <p:nvGrpSpPr>
        <p:cNvPr id="1" name=""/>
        <p:cNvGrpSpPr/>
        <p:nvPr/>
      </p:nvGrpSpPr>
      <p:grpSpPr>
        <a:xfrm>
          <a:off x="0" y="0"/>
          <a:ext cx="0" cy="0"/>
          <a:chOff x="0" y="0"/>
          <a:chExt cx="0" cy="0"/>
        </a:xfrm>
      </p:grpSpPr>
      <p:pic>
        <p:nvPicPr>
          <p:cNvPr id="28" name="Picture 2" descr="U:\Coloplast\Jobs\4002_PowerPoint skabelon tilpasninger\Received\Work\business area.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U:\Coloplast\Jobs\4002_PowerPoint skabelon tilpasninger\Received\Work\CPlogo_Small_Blue_RGB_300.emf"/>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16" name="bmkFPPicture" descr="Coloplast_Nature_Abstracts_02.jpg"/>
          <p:cNvPicPr>
            <a:picLocks/>
          </p:cNvPicPr>
          <p:nvPr userDrawn="1"/>
        </p:nvPicPr>
        <p:blipFill rotWithShape="1">
          <a:blip r:embed="rId4"/>
          <a:srcRect r="-23" b="24389"/>
          <a:stretch/>
        </p:blipFill>
        <p:spPr>
          <a:xfrm>
            <a:off x="0" y="0"/>
            <a:ext cx="8639999" cy="4475561"/>
          </a:xfrm>
          <a:prstGeom prst="rect">
            <a:avLst/>
          </a:prstGeom>
        </p:spPr>
      </p:pic>
      <p:sp>
        <p:nvSpPr>
          <p:cNvPr id="14" name="Rectangle 13"/>
          <p:cNvSpPr/>
          <p:nvPr userDrawn="1"/>
        </p:nvSpPr>
        <p:spPr bwMode="auto">
          <a:xfrm>
            <a:off x="0" y="3318319"/>
            <a:ext cx="8640000" cy="1155600"/>
          </a:xfrm>
          <a:prstGeom prst="rect">
            <a:avLst/>
          </a:prstGeom>
          <a:solidFill>
            <a:srgbClr val="00B0CA">
              <a:alpha val="85000"/>
            </a:srgb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15" name="bmkFldName"/>
          <p:cNvSpPr txBox="1"/>
          <p:nvPr userDrawn="1"/>
        </p:nvSpPr>
        <p:spPr>
          <a:xfrm>
            <a:off x="504000" y="4149919"/>
            <a:ext cx="7632000" cy="246221"/>
          </a:xfrm>
          <a:prstGeom prst="rect">
            <a:avLst/>
          </a:prstGeom>
          <a:noFill/>
        </p:spPr>
        <p:txBody>
          <a:bodyPr wrap="square" lIns="0" tIns="0" rIns="0" bIns="0" rtlCol="0">
            <a:spAutoFit/>
          </a:bodyPr>
          <a:lstStyle/>
          <a:p>
            <a:endParaRPr lang="en-GB" sz="1600" noProof="0" smtClean="0">
              <a:solidFill>
                <a:schemeClr val="bg1"/>
              </a:solidFill>
            </a:endParaRPr>
          </a:p>
        </p:txBody>
      </p:sp>
      <p:sp>
        <p:nvSpPr>
          <p:cNvPr id="4098" name="Title 4097"/>
          <p:cNvSpPr>
            <a:spLocks noGrp="1" noChangeArrowheads="1"/>
          </p:cNvSpPr>
          <p:nvPr>
            <p:ph type="ctrTitle" hasCustomPrompt="1"/>
          </p:nvPr>
        </p:nvSpPr>
        <p:spPr>
          <a:xfrm>
            <a:off x="504000" y="3453319"/>
            <a:ext cx="7632000" cy="270000"/>
          </a:xfrm>
        </p:spPr>
        <p:txBody>
          <a:bodyPr anchor="b" anchorCtr="0"/>
          <a:lstStyle>
            <a:lvl1pPr>
              <a:lnSpc>
                <a:spcPts val="2900"/>
              </a:lnSpc>
              <a:defRPr sz="2400">
                <a:solidFill>
                  <a:schemeClr val="bg1"/>
                </a:solidFill>
              </a:defRPr>
            </a:lvl1pPr>
          </a:lstStyle>
          <a:p>
            <a:r>
              <a:rPr lang="en-GB" noProof="0" dirty="0" smtClean="0"/>
              <a:t>Presentation title</a:t>
            </a:r>
            <a:endParaRPr lang="en-GB" noProof="0" dirty="0"/>
          </a:p>
        </p:txBody>
      </p:sp>
      <p:sp>
        <p:nvSpPr>
          <p:cNvPr id="4099" name="Subtitle 4098"/>
          <p:cNvSpPr>
            <a:spLocks noGrp="1" noChangeArrowheads="1"/>
          </p:cNvSpPr>
          <p:nvPr>
            <p:ph type="subTitle" idx="1" hasCustomPrompt="1"/>
          </p:nvPr>
        </p:nvSpPr>
        <p:spPr>
          <a:xfrm>
            <a:off x="504000" y="3736819"/>
            <a:ext cx="7632000" cy="270000"/>
          </a:xfrm>
        </p:spPr>
        <p:txBody>
          <a:bodyPr/>
          <a:lstStyle>
            <a:lvl1pPr marL="0" indent="0">
              <a:lnSpc>
                <a:spcPts val="1900"/>
              </a:lnSpc>
              <a:spcBef>
                <a:spcPct val="0"/>
              </a:spcBef>
              <a:buFontTx/>
              <a:buNone/>
              <a:defRPr sz="1600" baseline="0">
                <a:solidFill>
                  <a:schemeClr val="bg1"/>
                </a:solidFill>
              </a:defRPr>
            </a:lvl1pPr>
          </a:lstStyle>
          <a:p>
            <a:r>
              <a:rPr lang="en-GB" noProof="0" dirty="0" smtClean="0"/>
              <a:t>Presentation subtitle</a:t>
            </a:r>
            <a:endParaRPr lang="en-GB" noProof="0" dirty="0"/>
          </a:p>
        </p:txBody>
      </p:sp>
      <p:sp>
        <p:nvSpPr>
          <p:cNvPr id="4127" name="Rectangle 31"/>
          <p:cNvSpPr>
            <a:spLocks noGrp="1" noChangeArrowheads="1"/>
          </p:cNvSpPr>
          <p:nvPr>
            <p:ph type="sldNum" sz="quarter" idx="4"/>
          </p:nvPr>
        </p:nvSpPr>
        <p:spPr>
          <a:xfrm>
            <a:off x="2304000" y="4806000"/>
            <a:ext cx="1152000" cy="76200"/>
          </a:xfrm>
        </p:spPr>
        <p:txBody>
          <a:bodyPr/>
          <a:lstStyle>
            <a:lvl1pPr>
              <a:defRPr/>
            </a:lvl1pPr>
          </a:lstStyle>
          <a:p>
            <a:r>
              <a:rPr lang="en-GB" noProof="0" dirty="0" smtClean="0"/>
              <a:t>Page </a:t>
            </a:r>
            <a:fld id="{887756B2-0F5F-488B-B360-E5187770A516}" type="slidenum">
              <a:rPr lang="en-GB" noProof="0" smtClean="0"/>
              <a:pPr/>
              <a:t>‹#›</a:t>
            </a:fld>
            <a:endParaRPr lang="en-GB" noProof="0" dirty="0"/>
          </a:p>
        </p:txBody>
      </p:sp>
      <p:sp>
        <p:nvSpPr>
          <p:cNvPr id="34" name="bmkFld10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sp>
        <p:nvSpPr>
          <p:cNvPr id="35" name="bmkFld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p:txBody>
          <a:bodyPr/>
          <a:lstStyle>
            <a:lvl1pPr>
              <a:defRPr/>
            </a:lvl1pPr>
            <a:lvl2pPr>
              <a:spcBef>
                <a:spcPts val="300"/>
              </a:spcBef>
              <a:defRPr/>
            </a:lvl2pPr>
            <a:lvl3pPr>
              <a:spcBef>
                <a:spcPts val="300"/>
              </a:spcBef>
              <a:defRPr/>
            </a:lvl3pPr>
            <a:lvl4pPr>
              <a:spcBef>
                <a:spcPts val="300"/>
              </a:spcBef>
              <a:defRPr/>
            </a:lvl4pPr>
            <a:lvl5pPr>
              <a:spcBef>
                <a:spcPts val="300"/>
              </a:spcBef>
              <a:defRPr/>
            </a:lvl5pPr>
            <a:lvl6pPr>
              <a:spcBef>
                <a:spcPts val="300"/>
              </a:spcBef>
              <a:defRPr baseline="0"/>
            </a:lvl6pPr>
            <a:lvl7pPr>
              <a:spcBef>
                <a:spcPts val="300"/>
              </a:spcBef>
              <a:buFont typeface="Arial" pitchFamily="34" charset="0"/>
              <a:buChar char="•"/>
              <a:defRPr baseline="0"/>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3" name="bmkFld2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cxnSp>
        <p:nvCxnSpPr>
          <p:cNvPr id="11" name="Straight Connector 10"/>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4" name="bmkFld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a:xfrm>
            <a:off x="503999" y="1015604"/>
            <a:ext cx="8136000" cy="3426619"/>
          </a:xfrm>
        </p:spPr>
        <p:txBody>
          <a:bodyPr/>
          <a:lstStyle>
            <a:lvl1pPr marL="0" indent="0">
              <a:lnSpc>
                <a:spcPct val="97000"/>
              </a:lnSpc>
              <a:spcBef>
                <a:spcPts val="0"/>
              </a:spcBef>
              <a:buNone/>
              <a:tabLst/>
              <a:defRPr sz="1800" baseline="0"/>
            </a:lvl1pPr>
            <a:lvl2pPr marL="0" indent="0">
              <a:lnSpc>
                <a:spcPts val="1920"/>
              </a:lnSpc>
              <a:spcBef>
                <a:spcPts val="0"/>
              </a:spcBef>
              <a:buNone/>
              <a:defRPr sz="1600" baseline="0"/>
            </a:lvl2pPr>
            <a:lvl3pPr marL="0" indent="0">
              <a:lnSpc>
                <a:spcPts val="1920"/>
              </a:lnSpc>
              <a:spcBef>
                <a:spcPts val="0"/>
              </a:spcBef>
              <a:buNone/>
              <a:tabLst/>
              <a:defRPr sz="1600" baseline="0"/>
            </a:lvl3pPr>
            <a:lvl4pPr marL="0" indent="0">
              <a:lnSpc>
                <a:spcPts val="1920"/>
              </a:lnSpc>
              <a:spcBef>
                <a:spcPts val="0"/>
              </a:spcBef>
              <a:buNone/>
              <a:defRPr sz="1600" baseline="0"/>
            </a:lvl4pPr>
            <a:lvl5pPr marL="0" indent="0">
              <a:lnSpc>
                <a:spcPts val="1920"/>
              </a:lnSpc>
              <a:spcBef>
                <a:spcPts val="0"/>
              </a:spcBef>
              <a:buNone/>
              <a:defRPr sz="1600" baseline="0"/>
            </a:lvl5pPr>
          </a:lstStyle>
          <a:p>
            <a:pPr lvl="0"/>
            <a:r>
              <a:rPr lang="en-US" noProof="0" smtClean="0"/>
              <a:t>Click to edit Master text styles</a:t>
            </a:r>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0" name="bmkFld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sz="half" idx="1"/>
          </p:nvPr>
        </p:nvSpPr>
        <p:spPr>
          <a:xfrm>
            <a:off x="503999" y="1015604"/>
            <a:ext cx="3463200" cy="3109997"/>
          </a:xfrm>
        </p:spPr>
        <p:txBody>
          <a:bodyPr/>
          <a:lstStyle>
            <a:lvl1pPr marL="162000" indent="-162000">
              <a:tabLst/>
              <a:defRPr sz="1800"/>
            </a:lvl1pPr>
            <a:lvl2pPr marL="324000">
              <a:spcBef>
                <a:spcPts val="300"/>
              </a:spcBef>
              <a:tabLst/>
              <a:defRPr sz="1600"/>
            </a:lvl2pPr>
            <a:lvl3pPr marL="486000" indent="-162000">
              <a:spcBef>
                <a:spcPts val="300"/>
              </a:spcBef>
              <a:tabLst/>
              <a:defRPr sz="1600"/>
            </a:lvl3pPr>
            <a:lvl4pPr marL="648000">
              <a:spcBef>
                <a:spcPts val="300"/>
              </a:spcBef>
              <a:tabLst/>
              <a:defRPr sz="1600"/>
            </a:lvl4pPr>
            <a:lvl5pPr marL="810000" indent="-162000">
              <a:spcBef>
                <a:spcPts val="300"/>
              </a:spcBef>
              <a:tabLst/>
              <a:defRPr sz="1600" baseline="0"/>
            </a:lvl5pPr>
            <a:lvl6pPr marL="162000">
              <a:defRPr sz="1600"/>
            </a:lvl6pPr>
            <a:lvl7pPr marL="972000" indent="-162000">
              <a:spcBef>
                <a:spcPts val="300"/>
              </a:spcBef>
              <a:buSzPct val="85000"/>
              <a:tabLst/>
              <a:defRPr lang="en-US" sz="1600" baseline="0">
                <a:solidFill>
                  <a:schemeClr val="bg2"/>
                </a:solidFill>
                <a:latin typeface="+mn-lt"/>
              </a:defRPr>
            </a:lvl7pPr>
            <a:lvl8pPr marL="1134000" indent="-162000">
              <a:spcBef>
                <a:spcPts val="300"/>
              </a:spcBef>
              <a:buSzPct val="85000"/>
              <a:tabLst/>
              <a:defRPr lang="en-US" sz="1600" baseline="0">
                <a:solidFill>
                  <a:schemeClr val="bg2"/>
                </a:solidFill>
                <a:latin typeface="+mn-lt"/>
              </a:defRPr>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Content Placeholder 3"/>
          <p:cNvSpPr>
            <a:spLocks noGrp="1"/>
          </p:cNvSpPr>
          <p:nvPr>
            <p:ph sz="half" idx="2"/>
          </p:nvPr>
        </p:nvSpPr>
        <p:spPr>
          <a:xfrm>
            <a:off x="4471200" y="1015604"/>
            <a:ext cx="4168800" cy="3109997"/>
          </a:xfrm>
        </p:spPr>
        <p:txBody>
          <a:bodyPr/>
          <a:lstStyle>
            <a:lvl1pPr marL="162000">
              <a:defRPr sz="1800"/>
            </a:lvl1pPr>
            <a:lvl2pPr marL="324000">
              <a:spcBef>
                <a:spcPts val="300"/>
              </a:spcBef>
              <a:defRPr sz="1600"/>
            </a:lvl2pPr>
            <a:lvl3pPr marL="486000">
              <a:spcBef>
                <a:spcPts val="300"/>
              </a:spcBef>
              <a:defRPr sz="1600"/>
            </a:lvl3pPr>
            <a:lvl4pPr marL="648000">
              <a:spcBef>
                <a:spcPts val="300"/>
              </a:spcBef>
              <a:defRPr sz="1600"/>
            </a:lvl4pPr>
            <a:lvl5pPr marL="810000" indent="-162000">
              <a:spcBef>
                <a:spcPts val="300"/>
              </a:spcBef>
              <a:defRPr sz="1600"/>
            </a:lvl5pPr>
            <a:lvl6pPr marL="972000">
              <a:spcBef>
                <a:spcPts val="300"/>
              </a:spcBef>
              <a:defRPr sz="1600"/>
            </a:lvl6pPr>
            <a:lvl7pPr>
              <a:spcBef>
                <a:spcPts val="300"/>
              </a:spcBef>
              <a:buFont typeface="Arial" pitchFamily="34" charset="0"/>
              <a:buChar char="•"/>
              <a:defRPr lang="en-US" sz="1600" smtClean="0">
                <a:solidFill>
                  <a:schemeClr val="bg2"/>
                </a:solidFill>
                <a:latin typeface="+mn-lt"/>
              </a:defRPr>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5" name="Slide Number Placeholder 4"/>
          <p:cNvSpPr>
            <a:spLocks noGrp="1"/>
          </p:cNvSpPr>
          <p:nvPr>
            <p:ph type="sldNum" sz="quarter" idx="10"/>
          </p:nvPr>
        </p:nvSpPr>
        <p:spPr/>
        <p:txBody>
          <a:bodyPr/>
          <a:lstStyle>
            <a:lvl1pPr>
              <a:defRPr/>
            </a:lvl1pPr>
          </a:lstStyle>
          <a:p>
            <a:r>
              <a:rPr lang="en-GB" noProof="0" smtClean="0"/>
              <a:t>Page </a:t>
            </a:r>
            <a:fld id="{9E1F64D6-41D1-4C6E-9A0C-391134CF5866}" type="slidenum">
              <a:rPr lang="en-GB" noProof="0" smtClean="0"/>
              <a:pPr/>
              <a:t>‹#›</a:t>
            </a:fld>
            <a:endParaRPr lang="en-GB" noProof="0"/>
          </a:p>
        </p:txBody>
      </p:sp>
      <p:sp>
        <p:nvSpPr>
          <p:cNvPr id="11" name="bmkFld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3" name="bmkFld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5" name="Straight Connector 14"/>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7" name="Picture Placeholder 6"/>
          <p:cNvSpPr>
            <a:spLocks noGrp="1"/>
          </p:cNvSpPr>
          <p:nvPr>
            <p:ph type="pic" sz="quarter" idx="13"/>
          </p:nvPr>
        </p:nvSpPr>
        <p:spPr>
          <a:xfrm>
            <a:off x="504000" y="1015604"/>
            <a:ext cx="8136000" cy="3425897"/>
          </a:xfrm>
        </p:spPr>
        <p:txBody>
          <a:bodyPr/>
          <a:lstStyle/>
          <a:p>
            <a:r>
              <a:rPr lang="en-US" noProof="0" smtClean="0"/>
              <a:t>Click icon to add picture</a:t>
            </a:r>
            <a:endParaRPr lang="en-GB" noProof="0"/>
          </a:p>
        </p:txBody>
      </p:sp>
      <p:sp>
        <p:nvSpPr>
          <p:cNvPr id="10" name="bmkFld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only ">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6" name="Picture Placeholder 5"/>
          <p:cNvSpPr>
            <a:spLocks noGrp="1"/>
          </p:cNvSpPr>
          <p:nvPr>
            <p:ph type="pic" sz="quarter" idx="13"/>
          </p:nvPr>
        </p:nvSpPr>
        <p:spPr>
          <a:xfrm>
            <a:off x="504000" y="378618"/>
            <a:ext cx="8136000" cy="4098006"/>
          </a:xfrm>
        </p:spPr>
        <p:txBody>
          <a:bodyPr/>
          <a:lstStyle/>
          <a:p>
            <a:r>
              <a:rPr lang="en-US" noProof="0" smtClean="0"/>
              <a:t>Click icon to add picture</a:t>
            </a:r>
            <a:endParaRPr lang="en-GB" noProof="0"/>
          </a:p>
        </p:txBody>
      </p:sp>
      <p:sp>
        <p:nvSpPr>
          <p:cNvPr id="9" name="bmkFld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7" name="bmkFld7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chorCtr="0"/>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9" name="bmkFld8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1" name="bmkFld8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3" name="Straight Connector 12"/>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7" name="bmkFld9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0" name="bmkFld9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eakslide corporate">
    <p:spTree>
      <p:nvGrpSpPr>
        <p:cNvPr id="1" name=""/>
        <p:cNvGrpSpPr/>
        <p:nvPr/>
      </p:nvGrpSpPr>
      <p:grpSpPr>
        <a:xfrm>
          <a:off x="0" y="0"/>
          <a:ext cx="0" cy="0"/>
          <a:chOff x="0" y="0"/>
          <a:chExt cx="0" cy="0"/>
        </a:xfrm>
      </p:grpSpPr>
      <p:sp>
        <p:nvSpPr>
          <p:cNvPr id="12" name="Picture Placeholder 11"/>
          <p:cNvSpPr>
            <a:spLocks noGrp="1"/>
          </p:cNvSpPr>
          <p:nvPr>
            <p:ph type="pic" sz="quarter" idx="11" hasCustomPrompt="1"/>
          </p:nvPr>
        </p:nvSpPr>
        <p:spPr>
          <a:xfrm>
            <a:off x="0" y="0"/>
            <a:ext cx="8639175" cy="4470075"/>
          </a:xfrm>
        </p:spPr>
        <p:txBody>
          <a:bodyPr/>
          <a:lstStyle>
            <a:lvl1pPr marL="0" indent="0" algn="ctr">
              <a:buNone/>
              <a:defRPr baseline="0"/>
            </a:lvl1pPr>
          </a:lstStyle>
          <a:p>
            <a:r>
              <a:rPr lang="en-GB" dirty="0" smtClean="0"/>
              <a:t>Insert picture: Select placeholder and insert picture via </a:t>
            </a:r>
            <a:r>
              <a:rPr lang="en-GB" dirty="0" err="1" smtClean="0"/>
              <a:t>ImageShopper</a:t>
            </a:r>
            <a:r>
              <a:rPr lang="en-GB" dirty="0" smtClean="0"/>
              <a:t> or Browse</a:t>
            </a:r>
            <a:endParaRPr lang="en-GB" dirty="0"/>
          </a:p>
        </p:txBody>
      </p:sp>
      <p:sp>
        <p:nvSpPr>
          <p:cNvPr id="2" name="Title 1"/>
          <p:cNvSpPr>
            <a:spLocks noGrp="1"/>
          </p:cNvSpPr>
          <p:nvPr>
            <p:ph type="title"/>
          </p:nvPr>
        </p:nvSpPr>
        <p:spPr>
          <a:xfrm>
            <a:off x="0" y="3680100"/>
            <a:ext cx="8640000" cy="791100"/>
          </a:xfrm>
          <a:solidFill>
            <a:srgbClr val="00B0CA">
              <a:alpha val="85000"/>
            </a:srgbClr>
          </a:solidFill>
        </p:spPr>
        <p:txBody>
          <a:bodyPr lIns="504000" tIns="172800" rIns="216000" anchor="t" anchorCtr="0"/>
          <a:lstStyle>
            <a:lvl1pPr>
              <a:defRPr>
                <a:solidFill>
                  <a:schemeClr val="bg1"/>
                </a:solidFill>
              </a:defRPr>
            </a:lvl1pPr>
          </a:lstStyle>
          <a:p>
            <a:r>
              <a:rPr lang="en-US" noProof="0" smtClean="0"/>
              <a:t>Click to edit Master title style</a:t>
            </a:r>
            <a:endParaRPr lang="en-GB" noProof="0" dirty="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10" name="bmkFld11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6" name="bmkFld10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extLst>
      <p:ext uri="{BB962C8B-B14F-4D97-AF65-F5344CB8AC3E}">
        <p14:creationId xmlns:p14="http://schemas.microsoft.com/office/powerpoint/2010/main" val="12822431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with bullets for colored background">
    <p:spTree>
      <p:nvGrpSpPr>
        <p:cNvPr id="1" name=""/>
        <p:cNvGrpSpPr/>
        <p:nvPr/>
      </p:nvGrpSpPr>
      <p:grpSpPr>
        <a:xfrm>
          <a:off x="0" y="0"/>
          <a:ext cx="0" cy="0"/>
          <a:chOff x="0" y="0"/>
          <a:chExt cx="0" cy="0"/>
        </a:xfrm>
      </p:grpSpPr>
      <p:sp>
        <p:nvSpPr>
          <p:cNvPr id="10" name="Rectangle 9"/>
          <p:cNvSpPr/>
          <p:nvPr userDrawn="1"/>
        </p:nvSpPr>
        <p:spPr bwMode="auto">
          <a:xfrm>
            <a:off x="0" y="0"/>
            <a:ext cx="8640000" cy="4475560"/>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for colored background">
    <p:spTree>
      <p:nvGrpSpPr>
        <p:cNvPr id="1" name=""/>
        <p:cNvGrpSpPr/>
        <p:nvPr/>
      </p:nvGrpSpPr>
      <p:grpSpPr>
        <a:xfrm>
          <a:off x="0" y="0"/>
          <a:ext cx="0" cy="0"/>
          <a:chOff x="0" y="0"/>
          <a:chExt cx="0" cy="0"/>
        </a:xfrm>
      </p:grpSpPr>
      <p:sp>
        <p:nvSpPr>
          <p:cNvPr id="10" name="Rectangle 9"/>
          <p:cNvSpPr/>
          <p:nvPr userDrawn="1"/>
        </p:nvSpPr>
        <p:spPr bwMode="auto">
          <a:xfrm>
            <a:off x="0" y="-1"/>
            <a:ext cx="8640000" cy="4475561"/>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marL="0" indent="0">
              <a:buFontTx/>
              <a:buNone/>
              <a:defRPr>
                <a:solidFill>
                  <a:schemeClr val="bg1"/>
                </a:solidFill>
              </a:defRPr>
            </a:lvl1pPr>
            <a:lvl2pPr marL="0" indent="0">
              <a:buFontTx/>
              <a:buNone/>
              <a:defRPr>
                <a:solidFill>
                  <a:schemeClr val="bg1"/>
                </a:solidFill>
              </a:defRPr>
            </a:lvl2pPr>
            <a:lvl3pPr marL="0" indent="0">
              <a:buFontTx/>
              <a:buNone/>
              <a:defRPr>
                <a:solidFill>
                  <a:schemeClr val="bg1"/>
                </a:solidFill>
              </a:defRPr>
            </a:lvl3pPr>
            <a:lvl4pPr marL="0" indent="0">
              <a:buFontTx/>
              <a:buNone/>
              <a:defRPr>
                <a:solidFill>
                  <a:schemeClr val="bg1"/>
                </a:solidFill>
              </a:defRPr>
            </a:lvl4pPr>
            <a:lvl5pPr marL="0" indent="0">
              <a:buFontTx/>
              <a:buNone/>
              <a:defRPr baseline="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sion-Health-Histor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dirty="0" smtClean="0"/>
              <a:t>Page </a:t>
            </a:r>
            <a:fld id="{A9648339-1880-4CA1-A1F8-F52B65A13388}" type="slidenum">
              <a:rPr lang="en-GB" noProof="0" smtClean="0"/>
              <a:pPr/>
              <a:t>‹#›</a:t>
            </a:fld>
            <a:endParaRPr lang="en-GB" noProof="0" dirty="0"/>
          </a:p>
        </p:txBody>
      </p:sp>
      <p:sp>
        <p:nvSpPr>
          <p:cNvPr id="11" name="bmkFld1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5" name="bmkFld1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Title two content with tit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0" smtClean="0"/>
              <a:t>Click to edit Master title style</a:t>
            </a:r>
            <a:endParaRPr lang="en-GB" noProof="0"/>
          </a:p>
        </p:txBody>
      </p:sp>
      <p:sp>
        <p:nvSpPr>
          <p:cNvPr id="3" name="Text Placeholder 2"/>
          <p:cNvSpPr>
            <a:spLocks noGrp="1"/>
          </p:cNvSpPr>
          <p:nvPr>
            <p:ph type="body" idx="1"/>
          </p:nvPr>
        </p:nvSpPr>
        <p:spPr>
          <a:xfrm>
            <a:off x="504000" y="914369"/>
            <a:ext cx="3817175" cy="503659"/>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4" name="Content Placeholder 3"/>
          <p:cNvSpPr>
            <a:spLocks noGrp="1"/>
          </p:cNvSpPr>
          <p:nvPr>
            <p:ph sz="half" idx="2"/>
          </p:nvPr>
        </p:nvSpPr>
        <p:spPr>
          <a:xfrm>
            <a:off x="503999" y="1495425"/>
            <a:ext cx="3817176" cy="2642775"/>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5" name="Text Placeholder 4"/>
          <p:cNvSpPr>
            <a:spLocks noGrp="1"/>
          </p:cNvSpPr>
          <p:nvPr>
            <p:ph type="body" sz="quarter" idx="3"/>
          </p:nvPr>
        </p:nvSpPr>
        <p:spPr>
          <a:xfrm>
            <a:off x="4824412" y="914400"/>
            <a:ext cx="3815588" cy="503504"/>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6" name="Content Placeholder 5"/>
          <p:cNvSpPr>
            <a:spLocks noGrp="1"/>
          </p:cNvSpPr>
          <p:nvPr>
            <p:ph sz="quarter" idx="4"/>
          </p:nvPr>
        </p:nvSpPr>
        <p:spPr>
          <a:xfrm>
            <a:off x="4824412" y="1495425"/>
            <a:ext cx="3815588" cy="2641997"/>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Slide Number Placeholder 8"/>
          <p:cNvSpPr>
            <a:spLocks noGrp="1"/>
          </p:cNvSpPr>
          <p:nvPr>
            <p:ph type="sldNum" sz="quarter" idx="12"/>
          </p:nvPr>
        </p:nvSpPr>
        <p:spPr/>
        <p:txBody>
          <a:bodyPr/>
          <a:lstStyle/>
          <a:p>
            <a:r>
              <a:rPr lang="en-GB" noProof="0" smtClean="0"/>
              <a:t>Page </a:t>
            </a:r>
            <a:fld id="{B087C561-5A31-4087-8FFE-8379F507CA49}" type="slidenum">
              <a:rPr lang="en-GB" noProof="0" smtClean="0"/>
              <a:pPr/>
              <a:t>‹#›</a:t>
            </a:fld>
            <a:endParaRPr lang="en-GB" noProof="0"/>
          </a:p>
        </p:txBody>
      </p:sp>
      <p:cxnSp>
        <p:nvCxnSpPr>
          <p:cNvPr id="18" name="Straight Connector 17"/>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3" name="bmkFld16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5" name="bmkFld1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equal 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dirty="0"/>
          </a:p>
        </p:txBody>
      </p:sp>
      <p:sp>
        <p:nvSpPr>
          <p:cNvPr id="6" name="Content Placeholder 2"/>
          <p:cNvSpPr>
            <a:spLocks noGrp="1"/>
          </p:cNvSpPr>
          <p:nvPr>
            <p:ph sz="quarter" idx="11"/>
          </p:nvPr>
        </p:nvSpPr>
        <p:spPr>
          <a:xfrm>
            <a:off x="504000" y="1015603"/>
            <a:ext cx="3815589"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0" name="Content Placeholder 3"/>
          <p:cNvSpPr>
            <a:spLocks noGrp="1"/>
          </p:cNvSpPr>
          <p:nvPr>
            <p:ph sz="quarter" idx="12"/>
          </p:nvPr>
        </p:nvSpPr>
        <p:spPr>
          <a:xfrm>
            <a:off x="4824002" y="1015604"/>
            <a:ext cx="3815174"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3" name="Slide Number Placeholder 2"/>
          <p:cNvSpPr>
            <a:spLocks noGrp="1"/>
          </p:cNvSpPr>
          <p:nvPr>
            <p:ph type="sldNum" sz="quarter" idx="10"/>
          </p:nvPr>
        </p:nvSpPr>
        <p:spPr/>
        <p:txBody>
          <a:bodyPr/>
          <a:lstStyle/>
          <a:p>
            <a:r>
              <a:rPr lang="en-GB" noProof="0" dirty="0" smtClean="0"/>
              <a:t>Page </a:t>
            </a:r>
            <a:fld id="{9E8C26A4-B458-44EA-95C6-042A46251F83}" type="slidenum">
              <a:rPr lang="en-GB" noProof="0" smtClean="0"/>
              <a:pPr/>
              <a:t>‹#›</a:t>
            </a:fld>
            <a:endParaRPr lang="en-GB" noProof="0" dirty="0"/>
          </a:p>
        </p:txBody>
      </p:sp>
      <p:cxnSp>
        <p:nvCxnSpPr>
          <p:cNvPr id="7" name="Straight Connector 6"/>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1" name="bmkFld1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16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extLst>
      <p:ext uri="{BB962C8B-B14F-4D97-AF65-F5344CB8AC3E}">
        <p14:creationId xmlns:p14="http://schemas.microsoft.com/office/powerpoint/2010/main" val="2974695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2"/>
            <a:ext cx="7772400" cy="1102519"/>
          </a:xfrm>
        </p:spPr>
        <p:txBody>
          <a:bodyPr/>
          <a:lstStyle/>
          <a:p>
            <a:r>
              <a:rPr lang="da-DK" smtClean="0"/>
              <a:t>Click to edit Master title style</a:t>
            </a:r>
            <a:endParaRPr lang="da-DK"/>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Click to edit Master subtitle style</a:t>
            </a:r>
            <a:endParaRPr lang="da-DK"/>
          </a:p>
        </p:txBody>
      </p:sp>
      <p:sp>
        <p:nvSpPr>
          <p:cNvPr id="4" name="Date Placeholder 3"/>
          <p:cNvSpPr>
            <a:spLocks noGrp="1"/>
          </p:cNvSpPr>
          <p:nvPr>
            <p:ph type="dt" sz="half" idx="10"/>
          </p:nvPr>
        </p:nvSpPr>
        <p:spPr>
          <a:xfrm>
            <a:off x="457200" y="4767264"/>
            <a:ext cx="2133600" cy="273844"/>
          </a:xfrm>
          <a:prstGeom prst="rect">
            <a:avLst/>
          </a:prstGeom>
        </p:spPr>
        <p:txBody>
          <a:bodyPr/>
          <a:lstStyle>
            <a:lvl1pPr>
              <a:defRPr>
                <a:latin typeface="Arial" pitchFamily="34" charset="0"/>
              </a:defRPr>
            </a:lvl1pPr>
          </a:lstStyle>
          <a:p>
            <a:endParaRPr lang="da-DK" dirty="0">
              <a:solidFill>
                <a:srgbClr val="000000"/>
              </a:solidFill>
            </a:endParaRPr>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lvl1pPr>
              <a:defRPr>
                <a:latin typeface="Arial" pitchFamily="34" charset="0"/>
              </a:defRPr>
            </a:lvl1pPr>
          </a:lstStyle>
          <a:p>
            <a:endParaRPr lang="da-DK" dirty="0">
              <a:solidFill>
                <a:srgbClr val="000000"/>
              </a:solidFill>
            </a:endParaRPr>
          </a:p>
        </p:txBody>
      </p:sp>
      <p:sp>
        <p:nvSpPr>
          <p:cNvPr id="6" name="Slide Number Placeholder 5"/>
          <p:cNvSpPr>
            <a:spLocks noGrp="1"/>
          </p:cNvSpPr>
          <p:nvPr>
            <p:ph type="sldNum" sz="quarter" idx="12"/>
          </p:nvPr>
        </p:nvSpPr>
        <p:spPr>
          <a:xfrm>
            <a:off x="2305162" y="4805874"/>
            <a:ext cx="1080000" cy="76200"/>
          </a:xfrm>
          <a:prstGeom prst="rect">
            <a:avLst/>
          </a:prstGeom>
        </p:spPr>
        <p:txBody>
          <a:bodyPr/>
          <a:lstStyle>
            <a:lvl1pPr>
              <a:defRPr>
                <a:latin typeface="Arial" pitchFamily="34" charset="0"/>
              </a:defRPr>
            </a:lvl1pPr>
          </a:lstStyle>
          <a:p>
            <a:fld id="{59663596-7875-0A48-A1F9-29C3C898E11C}" type="slidenum">
              <a:rPr lang="da-DK" smtClean="0">
                <a:solidFill>
                  <a:srgbClr val="000000"/>
                </a:solidFill>
              </a:rPr>
              <a:pPr/>
              <a:t>‹#›</a:t>
            </a:fld>
            <a:endParaRPr lang="da-DK" dirty="0">
              <a:solidFill>
                <a:srgbClr val="000000"/>
              </a:solidFill>
            </a:endParaRPr>
          </a:p>
        </p:txBody>
      </p:sp>
    </p:spTree>
    <p:extLst>
      <p:ext uri="{BB962C8B-B14F-4D97-AF65-F5344CB8AC3E}">
        <p14:creationId xmlns:p14="http://schemas.microsoft.com/office/powerpoint/2010/main" val="3982407584"/>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2882" y="378619"/>
            <a:ext cx="8137117" cy="53667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lvl="0"/>
            <a:r>
              <a:rPr lang="en-US" noProof="0" smtClean="0"/>
              <a:t>Click to edit Master title style</a:t>
            </a:r>
            <a:endParaRPr lang="en-GB" noProof="0" dirty="0" smtClean="0"/>
          </a:p>
        </p:txBody>
      </p:sp>
      <p:sp>
        <p:nvSpPr>
          <p:cNvPr id="1027" name="Rectangle 3"/>
          <p:cNvSpPr>
            <a:spLocks noGrp="1" noChangeArrowheads="1"/>
          </p:cNvSpPr>
          <p:nvPr>
            <p:ph type="body" idx="1"/>
          </p:nvPr>
        </p:nvSpPr>
        <p:spPr bwMode="auto">
          <a:xfrm>
            <a:off x="502882" y="1015604"/>
            <a:ext cx="8137117" cy="342661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1070" name="Rectangle 46"/>
          <p:cNvSpPr>
            <a:spLocks noGrp="1" noChangeArrowheads="1"/>
          </p:cNvSpPr>
          <p:nvPr>
            <p:ph type="sldNum" sz="quarter" idx="4"/>
          </p:nvPr>
        </p:nvSpPr>
        <p:spPr bwMode="auto">
          <a:xfrm>
            <a:off x="2305162" y="4805874"/>
            <a:ext cx="1080000" cy="76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650">
                <a:solidFill>
                  <a:schemeClr val="bg2"/>
                </a:solidFill>
              </a:defRPr>
            </a:lvl1pPr>
          </a:lstStyle>
          <a:p>
            <a:r>
              <a:rPr lang="en-GB" noProof="0" dirty="0" smtClean="0"/>
              <a:t>Page </a:t>
            </a:r>
            <a:fld id="{9E8C26A4-B458-44EA-95C6-042A46251F83}" type="slidenum">
              <a:rPr lang="en-GB" noProof="0" smtClean="0"/>
              <a:pPr/>
              <a:t>‹#›</a:t>
            </a:fld>
            <a:endParaRPr lang="en-GB" noProof="0" dirty="0"/>
          </a:p>
        </p:txBody>
      </p:sp>
      <p:pic>
        <p:nvPicPr>
          <p:cNvPr id="13" name="Picture 12"/>
          <p:cNvPicPr>
            <a:picLocks/>
          </p:cNvPicPr>
          <p:nvPr/>
        </p:nvPicPr>
        <p:blipFill rotWithShape="1">
          <a:blip r:embed="rId17" cstate="print">
            <a:extLst>
              <a:ext uri="{28A0092B-C50C-407E-A947-70E740481C1C}">
                <a14:useLocalDpi xmlns:a14="http://schemas.microsoft.com/office/drawing/2010/main" val="0"/>
              </a:ext>
            </a:extLst>
          </a:blip>
          <a:srcRect l="-16667" t="1" r="-16667" b="1"/>
          <a:stretch/>
        </p:blipFill>
        <p:spPr>
          <a:xfrm>
            <a:off x="503999" y="4672626"/>
            <a:ext cx="953878" cy="198188"/>
          </a:xfrm>
          <a:prstGeom prst="rect">
            <a:avLst/>
          </a:prstGeom>
        </p:spPr>
      </p:pic>
      <p:pic>
        <p:nvPicPr>
          <p:cNvPr id="1028" name="Picture 4"/>
          <p:cNvPicPr>
            <a:picLocks noChangeArrowheads="1"/>
          </p:cNvPicPr>
          <p:nvPr/>
        </p:nvPicPr>
        <p:blipFill rotWithShape="1">
          <a:blip r:embed="rId18" cstate="print">
            <a:extLst>
              <a:ext uri="{28A0092B-C50C-407E-A947-70E740481C1C}">
                <a14:useLocalDpi xmlns:a14="http://schemas.microsoft.com/office/drawing/2010/main" val="0"/>
              </a:ext>
            </a:extLst>
          </a:blip>
          <a:srcRect l="-16667" r="-16667"/>
          <a:stretch/>
        </p:blipFill>
        <p:spPr bwMode="auto">
          <a:xfrm>
            <a:off x="505416" y="4672627"/>
            <a:ext cx="951147" cy="19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U:\Coloplast\Jobs\4002_PowerPoint skabelon tilpasninger\Received\Work\CPlogo_Small_Blue_RGB_300.emf"/>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U:\Coloplast\Jobs\4002_PowerPoint skabelon tilpasninger\Received\Work\business area.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65" r:id="rId5"/>
    <p:sldLayoutId id="2147483667" r:id="rId6"/>
    <p:sldLayoutId id="2147483654" r:id="rId7"/>
    <p:sldLayoutId id="2147483655" r:id="rId8"/>
    <p:sldLayoutId id="2147483678" r:id="rId9"/>
    <p:sldLayoutId id="2147483676" r:id="rId10"/>
    <p:sldLayoutId id="2147483677" r:id="rId11"/>
    <p:sldLayoutId id="2147483675" r:id="rId12"/>
    <p:sldLayoutId id="2147483672" r:id="rId13"/>
    <p:sldLayoutId id="2147483679" r:id="rId14"/>
    <p:sldLayoutId id="2147483680" r:id="rId15"/>
  </p:sldLayoutIdLst>
  <p:timing>
    <p:tnLst>
      <p:par>
        <p:cTn id="1" dur="indefinite" restart="never" nodeType="tmRoot"/>
      </p:par>
    </p:tnLst>
  </p:timing>
  <p:hf hdr="0" ftr="0" dt="0"/>
  <p:txStyles>
    <p:titleStyle>
      <a:lvl1pPr algn="l" rtl="0" eaLnBrk="1" fontAlgn="base" hangingPunct="1">
        <a:lnSpc>
          <a:spcPct val="85000"/>
        </a:lnSpc>
        <a:spcBef>
          <a:spcPct val="0"/>
        </a:spcBef>
        <a:spcAft>
          <a:spcPct val="0"/>
        </a:spcAft>
        <a:defRPr sz="2400">
          <a:solidFill>
            <a:schemeClr val="tx2"/>
          </a:solidFill>
          <a:latin typeface="+mj-lt"/>
          <a:ea typeface="+mj-ea"/>
          <a:cs typeface="+mj-cs"/>
        </a:defRPr>
      </a:lvl1pPr>
      <a:lvl2pPr algn="l" rtl="0" eaLnBrk="1" fontAlgn="base" hangingPunct="1">
        <a:lnSpc>
          <a:spcPct val="85000"/>
        </a:lnSpc>
        <a:spcBef>
          <a:spcPct val="0"/>
        </a:spcBef>
        <a:spcAft>
          <a:spcPct val="0"/>
        </a:spcAft>
        <a:defRPr sz="2600">
          <a:solidFill>
            <a:schemeClr val="tx1"/>
          </a:solidFill>
          <a:latin typeface="Arial" charset="0"/>
        </a:defRPr>
      </a:lvl2pPr>
      <a:lvl3pPr algn="l" rtl="0" eaLnBrk="1" fontAlgn="base" hangingPunct="1">
        <a:lnSpc>
          <a:spcPct val="85000"/>
        </a:lnSpc>
        <a:spcBef>
          <a:spcPct val="0"/>
        </a:spcBef>
        <a:spcAft>
          <a:spcPct val="0"/>
        </a:spcAft>
        <a:defRPr sz="2600">
          <a:solidFill>
            <a:schemeClr val="tx1"/>
          </a:solidFill>
          <a:latin typeface="Arial" charset="0"/>
        </a:defRPr>
      </a:lvl3pPr>
      <a:lvl4pPr algn="l" rtl="0" eaLnBrk="1" fontAlgn="base" hangingPunct="1">
        <a:lnSpc>
          <a:spcPct val="85000"/>
        </a:lnSpc>
        <a:spcBef>
          <a:spcPct val="0"/>
        </a:spcBef>
        <a:spcAft>
          <a:spcPct val="0"/>
        </a:spcAft>
        <a:defRPr sz="2600">
          <a:solidFill>
            <a:schemeClr val="tx1"/>
          </a:solidFill>
          <a:latin typeface="Arial" charset="0"/>
        </a:defRPr>
      </a:lvl4pPr>
      <a:lvl5pPr algn="l" rtl="0" eaLnBrk="1" fontAlgn="base" hangingPunct="1">
        <a:lnSpc>
          <a:spcPct val="85000"/>
        </a:lnSpc>
        <a:spcBef>
          <a:spcPct val="0"/>
        </a:spcBef>
        <a:spcAft>
          <a:spcPct val="0"/>
        </a:spcAft>
        <a:defRPr sz="2600">
          <a:solidFill>
            <a:schemeClr val="tx1"/>
          </a:solidFill>
          <a:latin typeface="Arial" charset="0"/>
        </a:defRPr>
      </a:lvl5pPr>
      <a:lvl6pPr marL="457200" algn="l" rtl="0" eaLnBrk="1" fontAlgn="base" hangingPunct="1">
        <a:lnSpc>
          <a:spcPct val="85000"/>
        </a:lnSpc>
        <a:spcBef>
          <a:spcPct val="0"/>
        </a:spcBef>
        <a:spcAft>
          <a:spcPct val="0"/>
        </a:spcAft>
        <a:defRPr sz="2600">
          <a:solidFill>
            <a:schemeClr val="tx1"/>
          </a:solidFill>
          <a:latin typeface="Arial" charset="0"/>
        </a:defRPr>
      </a:lvl6pPr>
      <a:lvl7pPr marL="914400" algn="l" rtl="0" eaLnBrk="1" fontAlgn="base" hangingPunct="1">
        <a:lnSpc>
          <a:spcPct val="85000"/>
        </a:lnSpc>
        <a:spcBef>
          <a:spcPct val="0"/>
        </a:spcBef>
        <a:spcAft>
          <a:spcPct val="0"/>
        </a:spcAft>
        <a:defRPr sz="2600">
          <a:solidFill>
            <a:schemeClr val="tx1"/>
          </a:solidFill>
          <a:latin typeface="Arial" charset="0"/>
        </a:defRPr>
      </a:lvl7pPr>
      <a:lvl8pPr marL="1371600" algn="l" rtl="0" eaLnBrk="1" fontAlgn="base" hangingPunct="1">
        <a:lnSpc>
          <a:spcPct val="85000"/>
        </a:lnSpc>
        <a:spcBef>
          <a:spcPct val="0"/>
        </a:spcBef>
        <a:spcAft>
          <a:spcPct val="0"/>
        </a:spcAft>
        <a:defRPr sz="2600">
          <a:solidFill>
            <a:schemeClr val="tx1"/>
          </a:solidFill>
          <a:latin typeface="Arial" charset="0"/>
        </a:defRPr>
      </a:lvl8pPr>
      <a:lvl9pPr marL="1828800" algn="l" rtl="0" eaLnBrk="1" fontAlgn="base" hangingPunct="1">
        <a:lnSpc>
          <a:spcPct val="85000"/>
        </a:lnSpc>
        <a:spcBef>
          <a:spcPct val="0"/>
        </a:spcBef>
        <a:spcAft>
          <a:spcPct val="0"/>
        </a:spcAft>
        <a:defRPr sz="2600">
          <a:solidFill>
            <a:schemeClr val="tx1"/>
          </a:solidFill>
          <a:latin typeface="Arial" charset="0"/>
        </a:defRPr>
      </a:lvl9pPr>
    </p:titleStyle>
    <p:body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6pPr>
      <a:lvl7pPr marL="1134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tiff"/><Relationship Id="rId2" Type="http://schemas.openxmlformats.org/officeDocument/2006/relationships/tags" Target="../tags/tag3.xml"/><Relationship Id="rId1" Type="http://schemas.openxmlformats.org/officeDocument/2006/relationships/vmlDrawing" Target="../drawings/vmlDrawing1.vml"/><Relationship Id="rId6" Type="http://schemas.openxmlformats.org/officeDocument/2006/relationships/image" Target="../media/image7.emf"/><Relationship Id="rId5" Type="http://schemas.openxmlformats.org/officeDocument/2006/relationships/oleObject" Target="../embeddings/oleObject1.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jpe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7.emf"/><Relationship Id="rId5" Type="http://schemas.openxmlformats.org/officeDocument/2006/relationships/oleObject" Target="../embeddings/oleObject2.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slideLayout" Target="../slideLayouts/slideLayout2.xml"/><Relationship Id="rId7" Type="http://schemas.openxmlformats.org/officeDocument/2006/relationships/image" Target="../media/image10.jpeg"/><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7.emf"/><Relationship Id="rId5" Type="http://schemas.openxmlformats.org/officeDocument/2006/relationships/oleObject" Target="../embeddings/oleObject3.bin"/><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slideLayout" Target="../slideLayouts/slideLayout2.xml"/><Relationship Id="rId7" Type="http://schemas.openxmlformats.org/officeDocument/2006/relationships/image" Target="../media/image12.jpeg"/><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image" Target="../media/image7.emf"/><Relationship Id="rId5" Type="http://schemas.openxmlformats.org/officeDocument/2006/relationships/oleObject" Target="../embeddings/oleObject4.bin"/><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image" Target="../media/image14.emf"/><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oleObject" Target="../embeddings/oleObject6.bin"/><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tags" Target="../tags/tag11.xml"/><Relationship Id="rId11" Type="http://schemas.openxmlformats.org/officeDocument/2006/relationships/oleObject" Target="../embeddings/oleObject5.bin"/><Relationship Id="rId5" Type="http://schemas.openxmlformats.org/officeDocument/2006/relationships/tags" Target="../tags/tag10.xml"/><Relationship Id="rId10" Type="http://schemas.openxmlformats.org/officeDocument/2006/relationships/notesSlide" Target="../notesSlides/notesSlide7.xml"/><Relationship Id="rId4" Type="http://schemas.openxmlformats.org/officeDocument/2006/relationships/tags" Target="../tags/tag9.xml"/><Relationship Id="rId9"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image" Target="../media/image15.emf"/><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oleObject" Target="../embeddings/oleObject8.bin"/><Relationship Id="rId2" Type="http://schemas.openxmlformats.org/officeDocument/2006/relationships/tags" Target="../tags/tag14.xml"/><Relationship Id="rId1" Type="http://schemas.openxmlformats.org/officeDocument/2006/relationships/vmlDrawing" Target="../drawings/vmlDrawing6.vml"/><Relationship Id="rId6" Type="http://schemas.openxmlformats.org/officeDocument/2006/relationships/tags" Target="../tags/tag18.xml"/><Relationship Id="rId11" Type="http://schemas.openxmlformats.org/officeDocument/2006/relationships/oleObject" Target="../embeddings/oleObject7.bin"/><Relationship Id="rId5" Type="http://schemas.openxmlformats.org/officeDocument/2006/relationships/tags" Target="../tags/tag17.xml"/><Relationship Id="rId10" Type="http://schemas.openxmlformats.org/officeDocument/2006/relationships/notesSlide" Target="../notesSlides/notesSlide8.xml"/><Relationship Id="rId4" Type="http://schemas.openxmlformats.org/officeDocument/2006/relationships/tags" Target="../tags/tag16.xml"/><Relationship Id="rId9"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22.xml"/><Relationship Id="rId7" Type="http://schemas.openxmlformats.org/officeDocument/2006/relationships/slideLayout" Target="../slideLayouts/slideLayout7.xml"/><Relationship Id="rId2" Type="http://schemas.openxmlformats.org/officeDocument/2006/relationships/tags" Target="../tags/tag21.xml"/><Relationship Id="rId1" Type="http://schemas.openxmlformats.org/officeDocument/2006/relationships/vmlDrawing" Target="../drawings/vmlDrawing7.vml"/><Relationship Id="rId6" Type="http://schemas.openxmlformats.org/officeDocument/2006/relationships/tags" Target="../tags/tag25.xml"/><Relationship Id="rId11" Type="http://schemas.openxmlformats.org/officeDocument/2006/relationships/image" Target="../media/image16.emf"/><Relationship Id="rId5" Type="http://schemas.openxmlformats.org/officeDocument/2006/relationships/tags" Target="../tags/tag24.xml"/><Relationship Id="rId10" Type="http://schemas.openxmlformats.org/officeDocument/2006/relationships/oleObject" Target="../embeddings/oleObject10.bin"/><Relationship Id="rId4" Type="http://schemas.openxmlformats.org/officeDocument/2006/relationships/tags" Target="../tags/tag23.xml"/><Relationship Id="rId9"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oleObject" Target="../embeddings/oleObject12.bin"/><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image" Target="../media/image7.emf"/><Relationship Id="rId2" Type="http://schemas.openxmlformats.org/officeDocument/2006/relationships/tags" Target="../tags/tag26.xml"/><Relationship Id="rId1" Type="http://schemas.openxmlformats.org/officeDocument/2006/relationships/vmlDrawing" Target="../drawings/vmlDrawing8.vml"/><Relationship Id="rId6" Type="http://schemas.openxmlformats.org/officeDocument/2006/relationships/tags" Target="../tags/tag30.xml"/><Relationship Id="rId11" Type="http://schemas.openxmlformats.org/officeDocument/2006/relationships/oleObject" Target="../embeddings/oleObject11.bin"/><Relationship Id="rId5" Type="http://schemas.openxmlformats.org/officeDocument/2006/relationships/tags" Target="../tags/tag29.xml"/><Relationship Id="rId10" Type="http://schemas.openxmlformats.org/officeDocument/2006/relationships/notesSlide" Target="../notesSlides/notesSlide10.xml"/><Relationship Id="rId4" Type="http://schemas.openxmlformats.org/officeDocument/2006/relationships/tags" Target="../tags/tag28.xml"/><Relationship Id="rId9" Type="http://schemas.openxmlformats.org/officeDocument/2006/relationships/slideLayout" Target="../slideLayouts/slideLayout2.xml"/><Relationship Id="rId14" Type="http://schemas.openxmlformats.org/officeDocument/2006/relationships/image" Target="../media/image17.emf"/></Relationships>
</file>

<file path=ppt/slides/_rels/slide1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tags" Target="../tags/tag33.xml"/><Relationship Id="rId1" Type="http://schemas.openxmlformats.org/officeDocument/2006/relationships/vmlDrawing" Target="../drawings/vmlDrawing9.vml"/><Relationship Id="rId6" Type="http://schemas.openxmlformats.org/officeDocument/2006/relationships/image" Target="../media/image7.emf"/><Relationship Id="rId5" Type="http://schemas.openxmlformats.org/officeDocument/2006/relationships/oleObject" Target="../embeddings/oleObject13.bin"/><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2.xml"/><Relationship Id="rId7" Type="http://schemas.openxmlformats.org/officeDocument/2006/relationships/image" Target="../media/image19.png"/><Relationship Id="rId2" Type="http://schemas.openxmlformats.org/officeDocument/2006/relationships/tags" Target="../tags/tag34.xml"/><Relationship Id="rId1" Type="http://schemas.openxmlformats.org/officeDocument/2006/relationships/vmlDrawing" Target="../drawings/vmlDrawing10.vml"/><Relationship Id="rId6" Type="http://schemas.openxmlformats.org/officeDocument/2006/relationships/image" Target="../media/image7.emf"/><Relationship Id="rId5" Type="http://schemas.openxmlformats.org/officeDocument/2006/relationships/oleObject" Target="../embeddings/oleObject14.bin"/><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2.xml"/><Relationship Id="rId7" Type="http://schemas.openxmlformats.org/officeDocument/2006/relationships/image" Target="../media/image21.jpeg"/><Relationship Id="rId2" Type="http://schemas.openxmlformats.org/officeDocument/2006/relationships/tags" Target="../tags/tag35.xml"/><Relationship Id="rId1" Type="http://schemas.openxmlformats.org/officeDocument/2006/relationships/vmlDrawing" Target="../drawings/vmlDrawing11.vml"/><Relationship Id="rId6" Type="http://schemas.openxmlformats.org/officeDocument/2006/relationships/image" Target="../media/image7.emf"/><Relationship Id="rId5" Type="http://schemas.openxmlformats.org/officeDocument/2006/relationships/oleObject" Target="../embeddings/oleObject15.bin"/><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slideLayout" Target="../slideLayouts/slideLayout2.xml"/><Relationship Id="rId7" Type="http://schemas.openxmlformats.org/officeDocument/2006/relationships/image" Target="../media/image22.jpeg"/><Relationship Id="rId2" Type="http://schemas.openxmlformats.org/officeDocument/2006/relationships/tags" Target="../tags/tag36.xml"/><Relationship Id="rId1" Type="http://schemas.openxmlformats.org/officeDocument/2006/relationships/vmlDrawing" Target="../drawings/vmlDrawing12.vml"/><Relationship Id="rId6" Type="http://schemas.openxmlformats.org/officeDocument/2006/relationships/image" Target="../media/image7.emf"/><Relationship Id="rId5" Type="http://schemas.openxmlformats.org/officeDocument/2006/relationships/oleObject" Target="../embeddings/oleObject16.bin"/><Relationship Id="rId4" Type="http://schemas.openxmlformats.org/officeDocument/2006/relationships/notesSlide" Target="../notesSlides/notesSlide14.xml"/><Relationship Id="rId9"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9.jpeg"/><Relationship Id="rId2" Type="http://schemas.openxmlformats.org/officeDocument/2006/relationships/tags" Target="../tags/tag37.xml"/><Relationship Id="rId1" Type="http://schemas.openxmlformats.org/officeDocument/2006/relationships/vmlDrawing" Target="../drawings/vmlDrawing13.vml"/><Relationship Id="rId6" Type="http://schemas.openxmlformats.org/officeDocument/2006/relationships/image" Target="../media/image7.emf"/><Relationship Id="rId5" Type="http://schemas.openxmlformats.org/officeDocument/2006/relationships/oleObject" Target="../embeddings/oleObject17.bin"/><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slideLayout" Target="../slideLayouts/slideLayout15.xml"/><Relationship Id="rId7" Type="http://schemas.openxmlformats.org/officeDocument/2006/relationships/image" Target="../media/image33.jpeg"/><Relationship Id="rId2" Type="http://schemas.openxmlformats.org/officeDocument/2006/relationships/tags" Target="../tags/tag38.xml"/><Relationship Id="rId1" Type="http://schemas.openxmlformats.org/officeDocument/2006/relationships/vmlDrawing" Target="../drawings/vmlDrawing14.vml"/><Relationship Id="rId6" Type="http://schemas.openxmlformats.org/officeDocument/2006/relationships/image" Target="../media/image7.emf"/><Relationship Id="rId5" Type="http://schemas.openxmlformats.org/officeDocument/2006/relationships/oleObject" Target="../embeddings/oleObject18.bin"/><Relationship Id="rId4" Type="http://schemas.openxmlformats.org/officeDocument/2006/relationships/notesSlide" Target="../notesSlides/notesSlide18.xml"/><Relationship Id="rId9" Type="http://schemas.openxmlformats.org/officeDocument/2006/relationships/image" Target="../media/image35.jpeg"/></Relationships>
</file>

<file path=ppt/slides/_rels/slide1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36.png"/><Relationship Id="rId2" Type="http://schemas.openxmlformats.org/officeDocument/2006/relationships/tags" Target="../tags/tag39.xml"/><Relationship Id="rId1" Type="http://schemas.openxmlformats.org/officeDocument/2006/relationships/vmlDrawing" Target="../drawings/vmlDrawing15.vml"/><Relationship Id="rId6" Type="http://schemas.openxmlformats.org/officeDocument/2006/relationships/image" Target="../media/image7.emf"/><Relationship Id="rId5" Type="http://schemas.openxmlformats.org/officeDocument/2006/relationships/oleObject" Target="../embeddings/oleObject19.bin"/><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slideLayout" Target="../slideLayouts/slideLayout2.xml"/><Relationship Id="rId7" Type="http://schemas.openxmlformats.org/officeDocument/2006/relationships/image" Target="../media/image37.png"/><Relationship Id="rId2" Type="http://schemas.openxmlformats.org/officeDocument/2006/relationships/tags" Target="../tags/tag40.xml"/><Relationship Id="rId1" Type="http://schemas.openxmlformats.org/officeDocument/2006/relationships/vmlDrawing" Target="../drawings/vmlDrawing16.vml"/><Relationship Id="rId6" Type="http://schemas.openxmlformats.org/officeDocument/2006/relationships/image" Target="../media/image7.emf"/><Relationship Id="rId5" Type="http://schemas.openxmlformats.org/officeDocument/2006/relationships/oleObject" Target="../embeddings/oleObject20.bin"/><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slideLayout" Target="../slideLayouts/slideLayout2.xml"/><Relationship Id="rId7" Type="http://schemas.openxmlformats.org/officeDocument/2006/relationships/image" Target="../media/image39.jpeg"/><Relationship Id="rId2" Type="http://schemas.openxmlformats.org/officeDocument/2006/relationships/tags" Target="../tags/tag41.xml"/><Relationship Id="rId1" Type="http://schemas.openxmlformats.org/officeDocument/2006/relationships/vmlDrawing" Target="../drawings/vmlDrawing17.vml"/><Relationship Id="rId6" Type="http://schemas.openxmlformats.org/officeDocument/2006/relationships/image" Target="../media/image7.emf"/><Relationship Id="rId5" Type="http://schemas.openxmlformats.org/officeDocument/2006/relationships/oleObject" Target="../embeddings/oleObject21.bin"/><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1.jpeg"/><Relationship Id="rId2" Type="http://schemas.openxmlformats.org/officeDocument/2006/relationships/tags" Target="../tags/tag42.xml"/><Relationship Id="rId1" Type="http://schemas.openxmlformats.org/officeDocument/2006/relationships/vmlDrawing" Target="../drawings/vmlDrawing18.vml"/><Relationship Id="rId6" Type="http://schemas.openxmlformats.org/officeDocument/2006/relationships/image" Target="../media/image7.emf"/><Relationship Id="rId5" Type="http://schemas.openxmlformats.org/officeDocument/2006/relationships/oleObject" Target="../embeddings/oleObject22.bin"/><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7" Type="http://schemas.microsoft.com/office/2007/relationships/hdphoto" Target="../media/hdphoto3.wdp"/><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slideLayout" Target="../slideLayouts/slideLayout2.xml"/><Relationship Id="rId7" Type="http://schemas.openxmlformats.org/officeDocument/2006/relationships/image" Target="../media/image46.jpeg"/><Relationship Id="rId2" Type="http://schemas.openxmlformats.org/officeDocument/2006/relationships/tags" Target="../tags/tag43.xml"/><Relationship Id="rId1" Type="http://schemas.openxmlformats.org/officeDocument/2006/relationships/vmlDrawing" Target="../drawings/vmlDrawing19.vml"/><Relationship Id="rId6" Type="http://schemas.openxmlformats.org/officeDocument/2006/relationships/image" Target="../media/image7.emf"/><Relationship Id="rId5" Type="http://schemas.openxmlformats.org/officeDocument/2006/relationships/oleObject" Target="../embeddings/oleObject23.bin"/><Relationship Id="rId4" Type="http://schemas.openxmlformats.org/officeDocument/2006/relationships/notesSlide" Target="../notesSlides/notesSlide24.xml"/><Relationship Id="rId9" Type="http://schemas.openxmlformats.org/officeDocument/2006/relationships/image" Target="../media/image48.jpe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6.xml.rels><?xml version="1.0" encoding="UTF-8" standalone="yes"?>
<Relationships xmlns="http://schemas.openxmlformats.org/package/2006/relationships"><Relationship Id="rId8" Type="http://schemas.openxmlformats.org/officeDocument/2006/relationships/image" Target="../media/image54.tiff"/><Relationship Id="rId3" Type="http://schemas.openxmlformats.org/officeDocument/2006/relationships/slideLayout" Target="../slideLayouts/slideLayout15.xml"/><Relationship Id="rId7" Type="http://schemas.openxmlformats.org/officeDocument/2006/relationships/image" Target="../media/image53.tiff"/><Relationship Id="rId2" Type="http://schemas.openxmlformats.org/officeDocument/2006/relationships/tags" Target="../tags/tag44.xml"/><Relationship Id="rId1" Type="http://schemas.openxmlformats.org/officeDocument/2006/relationships/vmlDrawing" Target="../drawings/vmlDrawing20.vml"/><Relationship Id="rId6" Type="http://schemas.openxmlformats.org/officeDocument/2006/relationships/image" Target="../media/image7.emf"/><Relationship Id="rId5" Type="http://schemas.openxmlformats.org/officeDocument/2006/relationships/oleObject" Target="../embeddings/oleObject24.bin"/><Relationship Id="rId4" Type="http://schemas.openxmlformats.org/officeDocument/2006/relationships/notesSlide" Target="../notesSlides/notesSlide26.xml"/><Relationship Id="rId9" Type="http://schemas.openxmlformats.org/officeDocument/2006/relationships/image" Target="../media/image55.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56.jpeg"/><Relationship Id="rId2" Type="http://schemas.openxmlformats.org/officeDocument/2006/relationships/tags" Target="../tags/tag45.xml"/><Relationship Id="rId1" Type="http://schemas.openxmlformats.org/officeDocument/2006/relationships/vmlDrawing" Target="../drawings/vmlDrawing21.vml"/><Relationship Id="rId6" Type="http://schemas.openxmlformats.org/officeDocument/2006/relationships/image" Target="../media/image7.emf"/><Relationship Id="rId5" Type="http://schemas.openxmlformats.org/officeDocument/2006/relationships/oleObject" Target="../embeddings/oleObject25.bin"/><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tags" Target="../tags/tag57.xml"/><Relationship Id="rId18" Type="http://schemas.openxmlformats.org/officeDocument/2006/relationships/oleObject" Target="../embeddings/oleObject27.bin"/><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tags" Target="../tags/tag56.xml"/><Relationship Id="rId17" Type="http://schemas.openxmlformats.org/officeDocument/2006/relationships/oleObject" Target="../embeddings/oleObject26.bin"/><Relationship Id="rId2" Type="http://schemas.openxmlformats.org/officeDocument/2006/relationships/tags" Target="../tags/tag46.xml"/><Relationship Id="rId16" Type="http://schemas.openxmlformats.org/officeDocument/2006/relationships/notesSlide" Target="../notesSlides/notesSlide28.xml"/><Relationship Id="rId1" Type="http://schemas.openxmlformats.org/officeDocument/2006/relationships/vmlDrawing" Target="../drawings/vmlDrawing22.vml"/><Relationship Id="rId6" Type="http://schemas.openxmlformats.org/officeDocument/2006/relationships/tags" Target="../tags/tag50.xml"/><Relationship Id="rId11" Type="http://schemas.openxmlformats.org/officeDocument/2006/relationships/tags" Target="../tags/tag55.xml"/><Relationship Id="rId5" Type="http://schemas.openxmlformats.org/officeDocument/2006/relationships/tags" Target="../tags/tag49.xml"/><Relationship Id="rId15" Type="http://schemas.openxmlformats.org/officeDocument/2006/relationships/slideLayout" Target="../slideLayouts/slideLayout7.xml"/><Relationship Id="rId10" Type="http://schemas.openxmlformats.org/officeDocument/2006/relationships/tags" Target="../tags/tag54.xml"/><Relationship Id="rId19" Type="http://schemas.openxmlformats.org/officeDocument/2006/relationships/image" Target="../media/image57.emf"/><Relationship Id="rId4" Type="http://schemas.openxmlformats.org/officeDocument/2006/relationships/tags" Target="../tags/tag48.xml"/><Relationship Id="rId9" Type="http://schemas.openxmlformats.org/officeDocument/2006/relationships/tags" Target="../tags/tag53.xml"/><Relationship Id="rId14" Type="http://schemas.openxmlformats.org/officeDocument/2006/relationships/tags" Target="../tags/tag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mkFldPresentationTitle"/>
          <p:cNvSpPr>
            <a:spLocks noGrp="1"/>
          </p:cNvSpPr>
          <p:nvPr>
            <p:ph type="ctrTitle"/>
          </p:nvPr>
        </p:nvSpPr>
        <p:spPr>
          <a:xfrm>
            <a:off x="504000" y="3957934"/>
            <a:ext cx="7632000" cy="270000"/>
          </a:xfrm>
        </p:spPr>
        <p:txBody>
          <a:bodyPr>
            <a:normAutofit fontScale="90000"/>
          </a:bodyPr>
          <a:lstStyle/>
          <a:p>
            <a:r>
              <a:rPr lang="en-GB" dirty="0" smtClean="0"/>
              <a:t>ISC </a:t>
            </a:r>
            <a:r>
              <a:rPr lang="en-GB" dirty="0" err="1"/>
              <a:t>O</a:t>
            </a:r>
            <a:r>
              <a:rPr lang="en-GB" dirty="0" err="1" smtClean="0"/>
              <a:t>nboarding</a:t>
            </a:r>
            <a:r>
              <a:rPr lang="en-GB" dirty="0" smtClean="0"/>
              <a:t>: Coloplast products and technology</a:t>
            </a:r>
            <a:br>
              <a:rPr lang="en-GB" dirty="0" smtClean="0"/>
            </a:br>
            <a:r>
              <a:rPr lang="en-GB" sz="1800" i="1" dirty="0" smtClean="0"/>
              <a:t>Internal presentation</a:t>
            </a:r>
            <a:endParaRPr lang="en-GB" sz="2000" i="1" dirty="0"/>
          </a:p>
        </p:txBody>
      </p:sp>
    </p:spTree>
    <p:custDataLst>
      <p:tags r:id="rId1"/>
    </p:custDataLst>
    <p:extLst>
      <p:ext uri="{BB962C8B-B14F-4D97-AF65-F5344CB8AC3E}">
        <p14:creationId xmlns:p14="http://schemas.microsoft.com/office/powerpoint/2010/main" val="42942846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Coloplast Portfolio</a:t>
            </a:r>
            <a:endParaRPr lang="en-GB" dirty="0"/>
          </a:p>
        </p:txBody>
      </p:sp>
      <p:sp>
        <p:nvSpPr>
          <p:cNvPr id="5" name="TextBox 4"/>
          <p:cNvSpPr txBox="1"/>
          <p:nvPr/>
        </p:nvSpPr>
        <p:spPr>
          <a:xfrm>
            <a:off x="505146" y="1810972"/>
            <a:ext cx="1797735" cy="184666"/>
          </a:xfrm>
          <a:prstGeom prst="rect">
            <a:avLst/>
          </a:prstGeom>
          <a:noFill/>
        </p:spPr>
        <p:txBody>
          <a:bodyPr wrap="square" lIns="0" tIns="0" rIns="0" bIns="0" rtlCol="0">
            <a:spAutoFit/>
          </a:bodyPr>
          <a:lstStyle/>
          <a:p>
            <a:pPr algn="ctr"/>
            <a:r>
              <a:rPr lang="en-GB" sz="1200" dirty="0" smtClean="0">
                <a:solidFill>
                  <a:srgbClr val="FFFFFF"/>
                </a:solidFill>
              </a:rPr>
              <a:t>IC Uncoated</a:t>
            </a:r>
          </a:p>
        </p:txBody>
      </p:sp>
      <p:sp>
        <p:nvSpPr>
          <p:cNvPr id="7" name="TextBox 6"/>
          <p:cNvSpPr txBox="1"/>
          <p:nvPr/>
        </p:nvSpPr>
        <p:spPr>
          <a:xfrm>
            <a:off x="1404013" y="1766791"/>
            <a:ext cx="1797735" cy="184666"/>
          </a:xfrm>
          <a:prstGeom prst="rect">
            <a:avLst/>
          </a:prstGeom>
          <a:noFill/>
        </p:spPr>
        <p:txBody>
          <a:bodyPr wrap="square" lIns="0" tIns="0" rIns="0" bIns="0" rtlCol="0">
            <a:spAutoFit/>
          </a:bodyPr>
          <a:lstStyle/>
          <a:p>
            <a:pPr algn="ctr"/>
            <a:r>
              <a:rPr lang="en-GB" sz="1200" dirty="0" smtClean="0">
                <a:solidFill>
                  <a:srgbClr val="FFFFFF"/>
                </a:solidFill>
              </a:rPr>
              <a:t>IC Coated</a:t>
            </a:r>
          </a:p>
        </p:txBody>
      </p:sp>
      <p:sp>
        <p:nvSpPr>
          <p:cNvPr id="24" name="TextBox 23"/>
          <p:cNvSpPr txBox="1"/>
          <p:nvPr/>
        </p:nvSpPr>
        <p:spPr>
          <a:xfrm>
            <a:off x="534366" y="1088570"/>
            <a:ext cx="8134853" cy="430887"/>
          </a:xfrm>
          <a:prstGeom prst="rect">
            <a:avLst/>
          </a:prstGeom>
          <a:noFill/>
        </p:spPr>
        <p:txBody>
          <a:bodyPr wrap="square" lIns="0" tIns="0" rIns="0" bIns="0" rtlCol="0">
            <a:spAutoFit/>
          </a:bodyPr>
          <a:lstStyle/>
          <a:p>
            <a:r>
              <a:rPr lang="en-GB" sz="1400" dirty="0" smtClean="0">
                <a:solidFill>
                  <a:srgbClr val="40C4D7"/>
                </a:solidFill>
              </a:rPr>
              <a:t>The Coloplast portfolio within intermittent catheters help making life easier for people with intimate healthcare needs. We have a full assortment – there is something for all needs (types, sizes, tips)</a:t>
            </a:r>
            <a:endParaRPr lang="en-GB" sz="1050" b="1" dirty="0">
              <a:solidFill>
                <a:srgbClr val="00B0CA"/>
              </a:solidFill>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35854"/>
          <a:stretch/>
        </p:blipFill>
        <p:spPr>
          <a:xfrm>
            <a:off x="2302880" y="1643671"/>
            <a:ext cx="4427768" cy="27282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089995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6"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smtClean="0"/>
              <a:t>The </a:t>
            </a:r>
            <a:r>
              <a:rPr lang="en-GB" dirty="0" err="1" smtClean="0"/>
              <a:t>SpeediCath</a:t>
            </a:r>
            <a:r>
              <a:rPr lang="en-GB" baseline="30000" dirty="0" smtClean="0"/>
              <a:t>® </a:t>
            </a:r>
            <a:r>
              <a:rPr lang="en-GB" dirty="0" smtClean="0"/>
              <a:t>range – Setting the standard</a:t>
            </a:r>
            <a:endParaRPr lang="en-GB" dirty="0"/>
          </a:p>
        </p:txBody>
      </p:sp>
      <p:sp>
        <p:nvSpPr>
          <p:cNvPr id="6" name="TextBox 5"/>
          <p:cNvSpPr txBox="1"/>
          <p:nvPr/>
        </p:nvSpPr>
        <p:spPr>
          <a:xfrm>
            <a:off x="4932040" y="2002403"/>
            <a:ext cx="3816424" cy="1785104"/>
          </a:xfrm>
          <a:prstGeom prst="rect">
            <a:avLst/>
          </a:prstGeom>
          <a:noFill/>
        </p:spPr>
        <p:txBody>
          <a:bodyPr wrap="square" lIns="0" tIns="0" rIns="0" bIns="0" rtlCol="0">
            <a:spAutoFit/>
          </a:bodyPr>
          <a:lstStyle/>
          <a:p>
            <a:pPr marL="171450" indent="-171450">
              <a:spcAft>
                <a:spcPts val="0"/>
              </a:spcAft>
              <a:buClr>
                <a:srgbClr val="00B0CA"/>
              </a:buClr>
              <a:buFont typeface="Arial" panose="020B0604020202020204" pitchFamily="34" charset="0"/>
              <a:buChar char="•"/>
            </a:pPr>
            <a:r>
              <a:rPr lang="en-GB" sz="1200" dirty="0" smtClean="0">
                <a:solidFill>
                  <a:srgbClr val="535353"/>
                </a:solidFill>
              </a:rPr>
              <a:t>Instantly ready to use hydrophilic coated catheters</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Polished and hydrophilic coated eyelets</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a:solidFill>
                  <a:srgbClr val="535353"/>
                </a:solidFill>
              </a:rPr>
              <a:t>Superiority of </a:t>
            </a:r>
            <a:r>
              <a:rPr lang="en-GB" sz="1200" dirty="0" err="1">
                <a:solidFill>
                  <a:srgbClr val="535353"/>
                </a:solidFill>
              </a:rPr>
              <a:t>SpeediCath</a:t>
            </a:r>
            <a:r>
              <a:rPr lang="en-GB" sz="1200" dirty="0">
                <a:solidFill>
                  <a:srgbClr val="535353"/>
                </a:solidFill>
              </a:rPr>
              <a:t> </a:t>
            </a:r>
            <a:r>
              <a:rPr lang="en-GB" sz="1200" dirty="0" smtClean="0">
                <a:solidFill>
                  <a:srgbClr val="535353"/>
                </a:solidFill>
              </a:rPr>
              <a:t>is clinically proven</a:t>
            </a:r>
            <a:endParaRPr lang="en-GB" sz="1200" dirty="0">
              <a:solidFill>
                <a:srgbClr val="535353"/>
              </a:solidFill>
            </a:endParaRP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Preferred  </a:t>
            </a:r>
            <a:r>
              <a:rPr lang="en-GB" sz="1200" dirty="0">
                <a:solidFill>
                  <a:srgbClr val="535353"/>
                </a:solidFill>
              </a:rPr>
              <a:t>by </a:t>
            </a:r>
            <a:r>
              <a:rPr lang="en-GB" sz="1200" dirty="0" smtClean="0">
                <a:solidFill>
                  <a:srgbClr val="535353"/>
                </a:solidFill>
              </a:rPr>
              <a:t>users </a:t>
            </a:r>
            <a:r>
              <a:rPr lang="en-GB" sz="1200" baseline="30000" dirty="0" smtClean="0">
                <a:solidFill>
                  <a:srgbClr val="535353"/>
                </a:solidFill>
              </a:rPr>
              <a:t>(1)</a:t>
            </a:r>
          </a:p>
          <a:p>
            <a:pPr marL="171450" indent="-171450">
              <a:spcAft>
                <a:spcPts val="0"/>
              </a:spcAft>
              <a:buClr>
                <a:srgbClr val="00B0CA"/>
              </a:buClr>
              <a:buFont typeface="Arial" panose="020B0604020202020204" pitchFamily="34" charset="0"/>
              <a:buChar char="•"/>
            </a:pPr>
            <a:endParaRPr lang="en-GB" sz="1200" baseline="300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6F6F6F"/>
                </a:solidFill>
              </a:rPr>
              <a:t>Made with </a:t>
            </a:r>
            <a:r>
              <a:rPr lang="en-GB" sz="1200" dirty="0" smtClean="0">
                <a:solidFill>
                  <a:srgbClr val="535353"/>
                </a:solidFill>
              </a:rPr>
              <a:t>PU </a:t>
            </a:r>
            <a:r>
              <a:rPr lang="en-GB" sz="1200" dirty="0" smtClean="0">
                <a:solidFill>
                  <a:srgbClr val="6F6F6F"/>
                </a:solidFill>
              </a:rPr>
              <a:t>(Polyurethane) without PVC (</a:t>
            </a:r>
            <a:r>
              <a:rPr lang="en-GB" sz="1200" dirty="0">
                <a:solidFill>
                  <a:srgbClr val="6F6F6F"/>
                </a:solidFill>
              </a:rPr>
              <a:t>Polyvinyl </a:t>
            </a:r>
            <a:r>
              <a:rPr lang="en-GB" sz="1200" dirty="0" smtClean="0">
                <a:solidFill>
                  <a:srgbClr val="6F6F6F"/>
                </a:solidFill>
              </a:rPr>
              <a:t>chloride) </a:t>
            </a:r>
            <a:r>
              <a:rPr lang="en-GB" sz="1200" dirty="0" smtClean="0">
                <a:solidFill>
                  <a:srgbClr val="535353"/>
                </a:solidFill>
              </a:rPr>
              <a:t>and Phthalates</a:t>
            </a:r>
            <a:endParaRPr lang="en-GB" sz="1200" baseline="30000" dirty="0">
              <a:solidFill>
                <a:srgbClr val="535353"/>
              </a:solidFill>
            </a:endParaRPr>
          </a:p>
        </p:txBody>
      </p:sp>
      <p:sp>
        <p:nvSpPr>
          <p:cNvPr id="3" name="Rectangle 2"/>
          <p:cNvSpPr/>
          <p:nvPr/>
        </p:nvSpPr>
        <p:spPr>
          <a:xfrm>
            <a:off x="3324176" y="4630365"/>
            <a:ext cx="4572000" cy="338554"/>
          </a:xfrm>
          <a:prstGeom prst="rect">
            <a:avLst/>
          </a:prstGeom>
        </p:spPr>
        <p:txBody>
          <a:bodyPr>
            <a:spAutoFit/>
          </a:bodyPr>
          <a:lstStyle/>
          <a:p>
            <a:pPr marL="228600" indent="-228600">
              <a:buFontTx/>
              <a:buAutoNum type="arabicParenBoth"/>
            </a:pPr>
            <a:r>
              <a:rPr lang="en-GB" sz="800" dirty="0" smtClean="0">
                <a:solidFill>
                  <a:srgbClr val="535353"/>
                </a:solidFill>
              </a:rPr>
              <a:t>Pascoe G et al. Br J. Nus 2001;10:325-329</a:t>
            </a:r>
          </a:p>
          <a:p>
            <a:pPr marL="228600" indent="-228600">
              <a:buFontTx/>
              <a:buAutoNum type="arabicParenBoth"/>
            </a:pPr>
            <a:endParaRPr lang="en-GB" sz="800" dirty="0">
              <a:solidFill>
                <a:srgbClr val="535353"/>
              </a:solidFill>
            </a:endParaRPr>
          </a:p>
        </p:txBody>
      </p:sp>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l="2499" t="26600" r="-2499" b="1001"/>
          <a:stretch/>
        </p:blipFill>
        <p:spPr>
          <a:xfrm>
            <a:off x="527166" y="1724980"/>
            <a:ext cx="4240523" cy="23025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667857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50"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err="1" smtClean="0"/>
              <a:t>SpeediCath</a:t>
            </a:r>
            <a:r>
              <a:rPr lang="en-GB" baseline="30000" dirty="0" smtClean="0"/>
              <a:t>® </a:t>
            </a:r>
            <a:r>
              <a:rPr lang="en-GB" dirty="0" smtClean="0"/>
              <a:t>-</a:t>
            </a:r>
            <a:r>
              <a:rPr lang="en-GB" baseline="30000" dirty="0" smtClean="0"/>
              <a:t> </a:t>
            </a:r>
            <a:r>
              <a:rPr lang="en-GB" dirty="0"/>
              <a:t>Unique </a:t>
            </a:r>
            <a:r>
              <a:rPr lang="en-GB" dirty="0" smtClean="0"/>
              <a:t>Hydrophilic </a:t>
            </a:r>
            <a:r>
              <a:rPr lang="en-GB" dirty="0"/>
              <a:t>coating</a:t>
            </a:r>
          </a:p>
        </p:txBody>
      </p:sp>
      <p:sp>
        <p:nvSpPr>
          <p:cNvPr id="6" name="TextBox 5"/>
          <p:cNvSpPr txBox="1"/>
          <p:nvPr/>
        </p:nvSpPr>
        <p:spPr>
          <a:xfrm>
            <a:off x="6084168" y="1635646"/>
            <a:ext cx="2808525" cy="2215991"/>
          </a:xfrm>
          <a:prstGeom prst="rect">
            <a:avLst/>
          </a:prstGeom>
          <a:noFill/>
        </p:spPr>
        <p:txBody>
          <a:bodyPr wrap="square" lIns="0" tIns="0" rIns="0" bIns="0" rtlCol="0">
            <a:spAutoFit/>
          </a:bodyPr>
          <a:lstStyle/>
          <a:p>
            <a:pPr marL="171450" indent="-171450">
              <a:buClr>
                <a:srgbClr val="40C4D7"/>
              </a:buClr>
              <a:buFont typeface="Arial" panose="020B0604020202020204" pitchFamily="34" charset="0"/>
              <a:buChar char="•"/>
            </a:pPr>
            <a:r>
              <a:rPr lang="en-GB" sz="1200" dirty="0" smtClean="0">
                <a:solidFill>
                  <a:srgbClr val="535353"/>
                </a:solidFill>
              </a:rPr>
              <a:t>High quality hydrophilic </a:t>
            </a:r>
            <a:r>
              <a:rPr lang="en-GB" sz="1200" dirty="0">
                <a:solidFill>
                  <a:srgbClr val="535353"/>
                </a:solidFill>
              </a:rPr>
              <a:t>coating with </a:t>
            </a:r>
            <a:r>
              <a:rPr lang="en-GB" sz="1200" dirty="0" smtClean="0">
                <a:solidFill>
                  <a:srgbClr val="535353"/>
                </a:solidFill>
              </a:rPr>
              <a:t>PVP</a:t>
            </a:r>
            <a:r>
              <a:rPr lang="en-GB" sz="1200" baseline="30000" dirty="0">
                <a:solidFill>
                  <a:srgbClr val="535353"/>
                </a:solidFill>
              </a:rPr>
              <a:t>*</a:t>
            </a:r>
            <a:endParaRPr lang="en-GB" sz="1200" baseline="30000" dirty="0" smtClean="0">
              <a:solidFill>
                <a:srgbClr val="535353"/>
              </a:solidFill>
            </a:endParaRPr>
          </a:p>
          <a:p>
            <a:pPr marL="171450" indent="-171450">
              <a:buClr>
                <a:srgbClr val="40C4D7"/>
              </a:buClr>
              <a:buFont typeface="Arial" panose="020B0604020202020204" pitchFamily="34" charset="0"/>
              <a:buChar char="•"/>
            </a:pPr>
            <a:endParaRPr lang="en-GB" sz="1200" dirty="0">
              <a:solidFill>
                <a:srgbClr val="535353"/>
              </a:solidFill>
            </a:endParaRPr>
          </a:p>
          <a:p>
            <a:pPr marL="171450" indent="-171450">
              <a:buClr>
                <a:srgbClr val="40C4D7"/>
              </a:buClr>
              <a:buFont typeface="Arial" panose="020B0604020202020204" pitchFamily="34" charset="0"/>
              <a:buChar char="•"/>
            </a:pPr>
            <a:r>
              <a:rPr lang="en-GB" sz="1200" dirty="0">
                <a:solidFill>
                  <a:srgbClr val="535353"/>
                </a:solidFill>
              </a:rPr>
              <a:t>Immersed in a sterile saline solution (0,9% </a:t>
            </a:r>
            <a:r>
              <a:rPr lang="en-GB" sz="1200" dirty="0" err="1">
                <a:solidFill>
                  <a:srgbClr val="535353"/>
                </a:solidFill>
              </a:rPr>
              <a:t>NaCl</a:t>
            </a:r>
            <a:r>
              <a:rPr lang="en-GB" sz="1200" dirty="0">
                <a:solidFill>
                  <a:srgbClr val="535353"/>
                </a:solidFill>
              </a:rPr>
              <a:t> + PVP</a:t>
            </a:r>
            <a:r>
              <a:rPr lang="en-GB" sz="1200" dirty="0" smtClean="0">
                <a:solidFill>
                  <a:srgbClr val="535353"/>
                </a:solidFill>
              </a:rPr>
              <a:t>)</a:t>
            </a:r>
          </a:p>
          <a:p>
            <a:pPr marL="171450" indent="-171450">
              <a:buClr>
                <a:srgbClr val="40C4D7"/>
              </a:buClr>
              <a:buFont typeface="Arial" panose="020B0604020202020204" pitchFamily="34" charset="0"/>
              <a:buChar char="•"/>
            </a:pPr>
            <a:endParaRPr lang="en-GB" sz="1200" dirty="0">
              <a:solidFill>
                <a:srgbClr val="535353"/>
              </a:solidFill>
            </a:endParaRPr>
          </a:p>
          <a:p>
            <a:pPr marL="171450" indent="-171450">
              <a:buClr>
                <a:srgbClr val="40C4D7"/>
              </a:buClr>
              <a:buFont typeface="Arial" panose="020B0604020202020204" pitchFamily="34" charset="0"/>
              <a:buChar char="•"/>
            </a:pPr>
            <a:r>
              <a:rPr lang="en-GB" sz="1200" dirty="0" smtClean="0">
                <a:solidFill>
                  <a:srgbClr val="535353"/>
                </a:solidFill>
              </a:rPr>
              <a:t>Sterilised  by irradiation</a:t>
            </a:r>
          </a:p>
          <a:p>
            <a:pPr marL="171450" indent="-171450">
              <a:buClr>
                <a:srgbClr val="40C4D7"/>
              </a:buClr>
              <a:buFont typeface="Arial" panose="020B0604020202020204" pitchFamily="34" charset="0"/>
              <a:buChar char="•"/>
            </a:pPr>
            <a:endParaRPr lang="en-GB" sz="1200" dirty="0">
              <a:solidFill>
                <a:srgbClr val="535353"/>
              </a:solidFill>
            </a:endParaRPr>
          </a:p>
          <a:p>
            <a:pPr marL="171450" indent="-171450">
              <a:buClr>
                <a:srgbClr val="40C4D7"/>
              </a:buClr>
              <a:buFont typeface="Arial" panose="020B0604020202020204" pitchFamily="34" charset="0"/>
              <a:buChar char="•"/>
            </a:pPr>
            <a:r>
              <a:rPr lang="en-GB" sz="1200" dirty="0" smtClean="0">
                <a:solidFill>
                  <a:srgbClr val="535353"/>
                </a:solidFill>
              </a:rPr>
              <a:t>Smooth and uniform coating for minimal friction during insertion and withdrawal</a:t>
            </a:r>
            <a:r>
              <a:rPr lang="en-GB" sz="1200" baseline="30000" dirty="0">
                <a:solidFill>
                  <a:srgbClr val="535353"/>
                </a:solidFill>
              </a:rPr>
              <a:t>*</a:t>
            </a: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p:txBody>
      </p:sp>
      <p:sp>
        <p:nvSpPr>
          <p:cNvPr id="3" name="Rectangle 2"/>
          <p:cNvSpPr/>
          <p:nvPr/>
        </p:nvSpPr>
        <p:spPr>
          <a:xfrm>
            <a:off x="2555776" y="4598412"/>
            <a:ext cx="4572000" cy="215444"/>
          </a:xfrm>
          <a:prstGeom prst="rect">
            <a:avLst/>
          </a:prstGeom>
        </p:spPr>
        <p:txBody>
          <a:bodyPr>
            <a:spAutoFit/>
          </a:bodyPr>
          <a:lstStyle/>
          <a:p>
            <a:r>
              <a:rPr lang="en-GB" sz="800" dirty="0">
                <a:solidFill>
                  <a:srgbClr val="535353"/>
                </a:solidFill>
              </a:rPr>
              <a:t>*</a:t>
            </a:r>
            <a:r>
              <a:rPr lang="en-GB" sz="800" dirty="0" err="1" smtClean="0">
                <a:solidFill>
                  <a:srgbClr val="535353"/>
                </a:solidFill>
              </a:rPr>
              <a:t>Stensballe</a:t>
            </a:r>
            <a:r>
              <a:rPr lang="en-GB" sz="800" dirty="0" smtClean="0">
                <a:solidFill>
                  <a:srgbClr val="535353"/>
                </a:solidFill>
              </a:rPr>
              <a:t> J. et al. European Urology 2005;48:978-983</a:t>
            </a:r>
            <a:endParaRPr lang="en-GB" sz="800" dirty="0">
              <a:solidFill>
                <a:srgbClr val="535353"/>
              </a:solidFill>
            </a:endParaRPr>
          </a:p>
        </p:txBody>
      </p:sp>
      <p:pic>
        <p:nvPicPr>
          <p:cNvPr id="24610" name="Picture 34" descr="C:\Users\frmbt\AppData\Local\Temp\bpo4jxgl.3ei.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560" y="1325692"/>
            <a:ext cx="5256584" cy="2879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8744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74"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err="1" smtClean="0"/>
              <a:t>SpeediCath</a:t>
            </a:r>
            <a:r>
              <a:rPr lang="en-GB" baseline="30000" dirty="0" smtClean="0"/>
              <a:t>® - </a:t>
            </a:r>
            <a:r>
              <a:rPr lang="en-GB" dirty="0"/>
              <a:t>Unique </a:t>
            </a:r>
            <a:r>
              <a:rPr lang="en-GB" dirty="0" smtClean="0"/>
              <a:t>Hydrophilic coating</a:t>
            </a:r>
            <a:endParaRPr lang="en-GB" dirty="0"/>
          </a:p>
        </p:txBody>
      </p:sp>
      <p:sp>
        <p:nvSpPr>
          <p:cNvPr id="3" name="Rectangle 2"/>
          <p:cNvSpPr/>
          <p:nvPr/>
        </p:nvSpPr>
        <p:spPr>
          <a:xfrm>
            <a:off x="2555776" y="4598412"/>
            <a:ext cx="4572000" cy="215444"/>
          </a:xfrm>
          <a:prstGeom prst="rect">
            <a:avLst/>
          </a:prstGeom>
        </p:spPr>
        <p:txBody>
          <a:bodyPr>
            <a:spAutoFit/>
          </a:bodyPr>
          <a:lstStyle/>
          <a:p>
            <a:r>
              <a:rPr lang="en-GB" sz="800" dirty="0" smtClean="0">
                <a:solidFill>
                  <a:srgbClr val="535353"/>
                </a:solidFill>
              </a:rPr>
              <a:t>Microscopic view</a:t>
            </a:r>
            <a:endParaRPr lang="en-GB" sz="800" dirty="0">
              <a:solidFill>
                <a:srgbClr val="535353"/>
              </a:solidFill>
            </a:endParaRPr>
          </a:p>
        </p:txBody>
      </p:sp>
      <p:sp>
        <p:nvSpPr>
          <p:cNvPr id="11" name="TextBox 10"/>
          <p:cNvSpPr txBox="1"/>
          <p:nvPr/>
        </p:nvSpPr>
        <p:spPr>
          <a:xfrm>
            <a:off x="1475656" y="3801403"/>
            <a:ext cx="1822922" cy="138499"/>
          </a:xfrm>
          <a:prstGeom prst="rect">
            <a:avLst/>
          </a:prstGeom>
          <a:noFill/>
        </p:spPr>
        <p:txBody>
          <a:bodyPr wrap="square" lIns="0" tIns="0" rIns="0" bIns="0" rtlCol="0">
            <a:spAutoFit/>
          </a:bodyPr>
          <a:lstStyle/>
          <a:p>
            <a:pPr algn="ctr"/>
            <a:r>
              <a:rPr lang="en-GB" sz="900" b="1" dirty="0" err="1" smtClean="0">
                <a:solidFill>
                  <a:srgbClr val="535353"/>
                </a:solidFill>
              </a:rPr>
              <a:t>Speedicath</a:t>
            </a:r>
            <a:r>
              <a:rPr lang="en-GB" sz="900" b="1" dirty="0" smtClean="0">
                <a:solidFill>
                  <a:srgbClr val="535353"/>
                </a:solidFill>
              </a:rPr>
              <a:t> hydrophilic coating</a:t>
            </a:r>
            <a:endParaRPr lang="en-GB" sz="900" b="1" dirty="0">
              <a:solidFill>
                <a:srgbClr val="535353"/>
              </a:solidFill>
            </a:endParaRPr>
          </a:p>
        </p:txBody>
      </p:sp>
      <p:sp>
        <p:nvSpPr>
          <p:cNvPr id="12" name="TextBox 11"/>
          <p:cNvSpPr txBox="1"/>
          <p:nvPr/>
        </p:nvSpPr>
        <p:spPr>
          <a:xfrm>
            <a:off x="5917430" y="3795886"/>
            <a:ext cx="2254970" cy="138499"/>
          </a:xfrm>
          <a:prstGeom prst="rect">
            <a:avLst/>
          </a:prstGeom>
          <a:noFill/>
        </p:spPr>
        <p:txBody>
          <a:bodyPr wrap="square" lIns="0" tIns="0" rIns="0" bIns="0" rtlCol="0">
            <a:spAutoFit/>
          </a:bodyPr>
          <a:lstStyle/>
          <a:p>
            <a:r>
              <a:rPr lang="en-GB" sz="900" b="1" dirty="0" smtClean="0">
                <a:solidFill>
                  <a:srgbClr val="535353"/>
                </a:solidFill>
              </a:rPr>
              <a:t>Competitor hydrophilic coating</a:t>
            </a:r>
            <a:endParaRPr lang="en-GB" sz="900" b="1" dirty="0">
              <a:solidFill>
                <a:srgbClr val="535353"/>
              </a:solidFill>
            </a:endParaRPr>
          </a:p>
        </p:txBody>
      </p:sp>
      <p:pic>
        <p:nvPicPr>
          <p:cNvPr id="28699" name="Picture 27" descr="C:\Users\frmbt\AppData\Local\Temp\iwnnmkik.ct5.jpg"/>
          <p:cNvPicPr>
            <a:picLocks noChangeAspect="1" noChangeArrowheads="1"/>
          </p:cNvPicPr>
          <p:nvPr/>
        </p:nvPicPr>
        <p:blipFill rotWithShape="1">
          <a:blip r:embed="rId7">
            <a:extLst>
              <a:ext uri="{28A0092B-C50C-407E-A947-70E740481C1C}">
                <a14:useLocalDpi xmlns:a14="http://schemas.microsoft.com/office/drawing/2010/main" val="0"/>
              </a:ext>
            </a:extLst>
          </a:blip>
          <a:srcRect b="4228"/>
          <a:stretch/>
        </p:blipFill>
        <p:spPr bwMode="auto">
          <a:xfrm>
            <a:off x="4860032" y="1854453"/>
            <a:ext cx="3894562" cy="1797417"/>
          </a:xfrm>
          <a:prstGeom prst="rect">
            <a:avLst/>
          </a:prstGeom>
          <a:noFill/>
          <a:extLst>
            <a:ext uri="{909E8E84-426E-40DD-AFC4-6F175D3DCCD1}">
              <a14:hiddenFill xmlns:a14="http://schemas.microsoft.com/office/drawing/2010/main">
                <a:solidFill>
                  <a:srgbClr val="FFFFFF"/>
                </a:solidFill>
              </a14:hiddenFill>
            </a:ext>
          </a:extLst>
        </p:spPr>
      </p:pic>
      <p:pic>
        <p:nvPicPr>
          <p:cNvPr id="28701" name="Picture 29" descr="C:\Users\frmbt\AppData\Local\Temp\eaupnkbd.zjy.jpg"/>
          <p:cNvPicPr>
            <a:picLocks noChangeAspect="1" noChangeArrowheads="1"/>
          </p:cNvPicPr>
          <p:nvPr/>
        </p:nvPicPr>
        <p:blipFill rotWithShape="1">
          <a:blip r:embed="rId8">
            <a:extLst>
              <a:ext uri="{28A0092B-C50C-407E-A947-70E740481C1C}">
                <a14:useLocalDpi xmlns:a14="http://schemas.microsoft.com/office/drawing/2010/main" val="0"/>
              </a:ext>
            </a:extLst>
          </a:blip>
          <a:srcRect t="2284"/>
          <a:stretch/>
        </p:blipFill>
        <p:spPr bwMode="auto">
          <a:xfrm>
            <a:off x="467544" y="1851670"/>
            <a:ext cx="3894562" cy="181498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493966" y="1296805"/>
            <a:ext cx="4453644" cy="276999"/>
          </a:xfrm>
          <a:prstGeom prst="rect">
            <a:avLst/>
          </a:prstGeom>
          <a:noFill/>
        </p:spPr>
        <p:txBody>
          <a:bodyPr wrap="square" lIns="0" tIns="0" rIns="0" bIns="0" rtlCol="0">
            <a:spAutoFit/>
          </a:bodyPr>
          <a:lstStyle/>
          <a:p>
            <a:r>
              <a:rPr lang="en-GB" b="1" dirty="0" smtClean="0">
                <a:solidFill>
                  <a:srgbClr val="6F6F6F"/>
                </a:solidFill>
              </a:rPr>
              <a:t>Minimize risk of urethral damage</a:t>
            </a:r>
            <a:endParaRPr lang="en-GB" sz="750" b="1" dirty="0">
              <a:solidFill>
                <a:srgbClr val="6F6F6F"/>
              </a:solidFill>
            </a:endParaRPr>
          </a:p>
        </p:txBody>
      </p:sp>
    </p:spTree>
    <p:extLst>
      <p:ext uri="{BB962C8B-B14F-4D97-AF65-F5344CB8AC3E}">
        <p14:creationId xmlns:p14="http://schemas.microsoft.com/office/powerpoint/2010/main" val="35511456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098"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err="1" smtClean="0"/>
              <a:t>SpeediCath</a:t>
            </a:r>
            <a:r>
              <a:rPr lang="en-GB" baseline="30000" dirty="0"/>
              <a:t>® - </a:t>
            </a:r>
            <a:r>
              <a:rPr lang="en-GB" dirty="0" smtClean="0"/>
              <a:t>Polished and hydrophilic coated eyelets</a:t>
            </a:r>
            <a:endParaRPr lang="en-GB" dirty="0"/>
          </a:p>
        </p:txBody>
      </p:sp>
      <p:sp>
        <p:nvSpPr>
          <p:cNvPr id="10" name="Rectangle 9"/>
          <p:cNvSpPr/>
          <p:nvPr/>
        </p:nvSpPr>
        <p:spPr>
          <a:xfrm>
            <a:off x="1494676" y="3790031"/>
            <a:ext cx="2070194" cy="253916"/>
          </a:xfrm>
          <a:prstGeom prst="rect">
            <a:avLst/>
          </a:prstGeom>
        </p:spPr>
        <p:txBody>
          <a:bodyPr wrap="square">
            <a:spAutoFit/>
          </a:bodyPr>
          <a:lstStyle/>
          <a:p>
            <a:r>
              <a:rPr lang="en-GB" sz="1050" b="1" dirty="0" err="1">
                <a:solidFill>
                  <a:srgbClr val="535353"/>
                </a:solidFill>
              </a:rPr>
              <a:t>SpeediCath</a:t>
            </a:r>
            <a:r>
              <a:rPr lang="en-GB" sz="1050" b="1" dirty="0">
                <a:solidFill>
                  <a:srgbClr val="535353"/>
                </a:solidFill>
              </a:rPr>
              <a:t>® </a:t>
            </a:r>
            <a:r>
              <a:rPr lang="en-GB" sz="1050" b="1" dirty="0" smtClean="0">
                <a:solidFill>
                  <a:srgbClr val="535353"/>
                </a:solidFill>
              </a:rPr>
              <a:t>Polished </a:t>
            </a:r>
            <a:r>
              <a:rPr lang="en-GB" sz="1050" dirty="0" smtClean="0">
                <a:solidFill>
                  <a:srgbClr val="535353"/>
                </a:solidFill>
              </a:rPr>
              <a:t>eyelet</a:t>
            </a:r>
            <a:endParaRPr lang="en-GB" sz="1050" dirty="0">
              <a:solidFill>
                <a:srgbClr val="535353"/>
              </a:solidFill>
            </a:endParaRPr>
          </a:p>
        </p:txBody>
      </p:sp>
      <p:sp>
        <p:nvSpPr>
          <p:cNvPr id="11" name="Rectangle 10"/>
          <p:cNvSpPr/>
          <p:nvPr/>
        </p:nvSpPr>
        <p:spPr>
          <a:xfrm>
            <a:off x="5451717" y="3790031"/>
            <a:ext cx="2273205" cy="253916"/>
          </a:xfrm>
          <a:prstGeom prst="rect">
            <a:avLst/>
          </a:prstGeom>
        </p:spPr>
        <p:txBody>
          <a:bodyPr wrap="square">
            <a:spAutoFit/>
          </a:bodyPr>
          <a:lstStyle/>
          <a:p>
            <a:pPr algn="ctr"/>
            <a:r>
              <a:rPr lang="en-GB" sz="1050" b="1" dirty="0" smtClean="0">
                <a:solidFill>
                  <a:srgbClr val="535353"/>
                </a:solidFill>
              </a:rPr>
              <a:t>Unpolished </a:t>
            </a:r>
            <a:r>
              <a:rPr lang="en-GB" sz="1050" dirty="0" smtClean="0">
                <a:solidFill>
                  <a:srgbClr val="535353"/>
                </a:solidFill>
              </a:rPr>
              <a:t>eyelet</a:t>
            </a:r>
            <a:endParaRPr lang="en-GB" sz="1050" dirty="0">
              <a:solidFill>
                <a:srgbClr val="535353"/>
              </a:solidFill>
            </a:endParaRPr>
          </a:p>
        </p:txBody>
      </p:sp>
      <p:sp>
        <p:nvSpPr>
          <p:cNvPr id="12" name="TextBox 11"/>
          <p:cNvSpPr txBox="1"/>
          <p:nvPr/>
        </p:nvSpPr>
        <p:spPr>
          <a:xfrm>
            <a:off x="788434" y="1350336"/>
            <a:ext cx="4453644" cy="276999"/>
          </a:xfrm>
          <a:prstGeom prst="rect">
            <a:avLst/>
          </a:prstGeom>
          <a:noFill/>
        </p:spPr>
        <p:txBody>
          <a:bodyPr wrap="square" lIns="0" tIns="0" rIns="0" bIns="0" rtlCol="0">
            <a:spAutoFit/>
          </a:bodyPr>
          <a:lstStyle/>
          <a:p>
            <a:r>
              <a:rPr lang="en-GB" b="1" dirty="0" smtClean="0">
                <a:solidFill>
                  <a:srgbClr val="6F6F6F"/>
                </a:solidFill>
              </a:rPr>
              <a:t>Safe and comfortable insertion</a:t>
            </a:r>
            <a:endParaRPr lang="en-GB" sz="750" b="1" dirty="0">
              <a:solidFill>
                <a:srgbClr val="6F6F6F"/>
              </a:solidFill>
            </a:endParaRPr>
          </a:p>
        </p:txBody>
      </p:sp>
      <p:pic>
        <p:nvPicPr>
          <p:cNvPr id="19494" name="Picture 38" descr="C:\Users\frmbt\AppData\Local\Temp\szf44sip.w3i.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96543" y="2073011"/>
            <a:ext cx="3119873" cy="1622335"/>
          </a:xfrm>
          <a:prstGeom prst="rect">
            <a:avLst/>
          </a:prstGeom>
          <a:noFill/>
          <a:extLst>
            <a:ext uri="{909E8E84-426E-40DD-AFC4-6F175D3DCCD1}">
              <a14:hiddenFill xmlns:a14="http://schemas.microsoft.com/office/drawing/2010/main">
                <a:solidFill>
                  <a:srgbClr val="FFFFFF"/>
                </a:solidFill>
              </a14:hiddenFill>
            </a:ext>
          </a:extLst>
        </p:spPr>
      </p:pic>
      <p:pic>
        <p:nvPicPr>
          <p:cNvPr id="19498" name="Picture 42" descr="C:\Users\frmbt\AppData\Local\Temp\ovknxjfp.x2g.jpg"/>
          <p:cNvPicPr>
            <a:picLocks noChangeAspect="1" noChangeArrowheads="1"/>
          </p:cNvPicPr>
          <p:nvPr/>
        </p:nvPicPr>
        <p:blipFill rotWithShape="1">
          <a:blip r:embed="rId8">
            <a:extLst>
              <a:ext uri="{28A0092B-C50C-407E-A947-70E740481C1C}">
                <a14:useLocalDpi xmlns:a14="http://schemas.microsoft.com/office/drawing/2010/main" val="0"/>
              </a:ext>
            </a:extLst>
          </a:blip>
          <a:srcRect r="8073" b="8972"/>
          <a:stretch/>
        </p:blipFill>
        <p:spPr bwMode="auto">
          <a:xfrm>
            <a:off x="755576" y="2067694"/>
            <a:ext cx="3240360" cy="1627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76177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Object 23" hidden="1"/>
          <p:cNvGraphicFramePr>
            <a:graphicFrameLocks/>
          </p:cNvGraphicFramePr>
          <p:nvPr>
            <p:custDataLst>
              <p:tags r:id="rId2"/>
            </p:custDataLst>
            <p:extLst/>
          </p:nvPr>
        </p:nvGraphicFramePr>
        <p:xfrm>
          <a:off x="1143000" y="0"/>
          <a:ext cx="119063" cy="119063"/>
        </p:xfrm>
        <a:graphic>
          <a:graphicData uri="http://schemas.openxmlformats.org/presentationml/2006/ole">
            <mc:AlternateContent xmlns:mc="http://schemas.openxmlformats.org/markup-compatibility/2006">
              <mc:Choice xmlns:v="urn:schemas-microsoft-com:vml" Requires="v">
                <p:oleObj spid="_x0000_s5122" name="think-cell Slide" r:id="rId11" imgW="0" imgH="0" progId="TCLayout.ActiveDocument.1">
                  <p:embed/>
                </p:oleObj>
              </mc:Choice>
              <mc:Fallback>
                <p:oleObj name="think-cell Slide" r:id="rId11" imgW="0" imgH="0" progId="TCLayout.ActiveDocument.1">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143000" y="0"/>
                        <a:ext cx="119063" cy="11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hidden="1"/>
          <p:cNvSpPr/>
          <p:nvPr>
            <p:custDataLst>
              <p:tags r:id="rId3"/>
            </p:custDataLst>
          </p:nvPr>
        </p:nvSpPr>
        <p:spPr bwMode="auto">
          <a:xfrm>
            <a:off x="1143000" y="0"/>
            <a:ext cx="194415" cy="293721"/>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endParaRPr lang="en-GB" sz="900" dirty="0">
              <a:solidFill>
                <a:srgbClr val="535353"/>
              </a:solidFill>
              <a:latin typeface="Arial" panose="020B0604020202020204" pitchFamily="34" charset="0"/>
              <a:sym typeface="Arial" panose="020B0604020202020204" pitchFamily="34" charset="0"/>
            </a:endParaRPr>
          </a:p>
        </p:txBody>
      </p:sp>
      <p:sp>
        <p:nvSpPr>
          <p:cNvPr id="59" name="Rectangle 58"/>
          <p:cNvSpPr/>
          <p:nvPr/>
        </p:nvSpPr>
        <p:spPr bwMode="auto">
          <a:xfrm>
            <a:off x="1439652" y="3435846"/>
            <a:ext cx="5964448" cy="864096"/>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none" lIns="53994" tIns="53994" rIns="53994" bIns="53994" numCol="1" rtlCol="0" anchor="t" anchorCtr="0" compatLnSpc="1">
            <a:prstTxWarp prst="textNoShape">
              <a:avLst/>
            </a:prstTxWarp>
            <a:noAutofit/>
          </a:bodyPr>
          <a:lstStyle/>
          <a:p>
            <a:pPr defTabSz="685727"/>
            <a:endParaRPr lang="en-GB" sz="1200" dirty="0">
              <a:solidFill>
                <a:srgbClr val="535353"/>
              </a:solidFill>
            </a:endParaRPr>
          </a:p>
        </p:txBody>
      </p:sp>
      <p:sp>
        <p:nvSpPr>
          <p:cNvPr id="2" name="Title 1"/>
          <p:cNvSpPr>
            <a:spLocks noGrp="1"/>
          </p:cNvSpPr>
          <p:nvPr>
            <p:ph type="title"/>
          </p:nvPr>
        </p:nvSpPr>
        <p:spPr/>
        <p:txBody>
          <a:bodyPr/>
          <a:lstStyle/>
          <a:p>
            <a:r>
              <a:rPr lang="en-GB" dirty="0" err="1" smtClean="0"/>
              <a:t>SpeediCath</a:t>
            </a:r>
            <a:r>
              <a:rPr lang="en-GB" baseline="30000" dirty="0"/>
              <a:t> </a:t>
            </a:r>
            <a:r>
              <a:rPr lang="en-GB" baseline="30000" dirty="0" smtClean="0"/>
              <a:t>® - </a:t>
            </a:r>
            <a:r>
              <a:rPr lang="en-GB" dirty="0" smtClean="0"/>
              <a:t>Clinically well documented</a:t>
            </a:r>
            <a:endParaRPr lang="en-GB" dirty="0"/>
          </a:p>
        </p:txBody>
      </p:sp>
      <p:sp>
        <p:nvSpPr>
          <p:cNvPr id="4" name="TextBox 3"/>
          <p:cNvSpPr txBox="1"/>
          <p:nvPr/>
        </p:nvSpPr>
        <p:spPr>
          <a:xfrm>
            <a:off x="1522512" y="1182765"/>
            <a:ext cx="4453644" cy="380873"/>
          </a:xfrm>
          <a:prstGeom prst="rect">
            <a:avLst/>
          </a:prstGeom>
          <a:noFill/>
        </p:spPr>
        <p:txBody>
          <a:bodyPr wrap="square" lIns="0" tIns="0" rIns="0" bIns="0" rtlCol="0">
            <a:spAutoFit/>
          </a:bodyPr>
          <a:lstStyle/>
          <a:p>
            <a:r>
              <a:rPr lang="en-GB" b="1" dirty="0" smtClean="0">
                <a:solidFill>
                  <a:srgbClr val="6F6F6F"/>
                </a:solidFill>
              </a:rPr>
              <a:t>Less urethral trauma and friction</a:t>
            </a:r>
            <a:endParaRPr lang="en-GB" sz="750" b="1" dirty="0">
              <a:solidFill>
                <a:srgbClr val="6F6F6F"/>
              </a:solidFill>
            </a:endParaRPr>
          </a:p>
          <a:p>
            <a:r>
              <a:rPr lang="en-GB" sz="675" dirty="0">
                <a:solidFill>
                  <a:srgbClr val="6F6F6F"/>
                </a:solidFill>
              </a:rPr>
              <a:t>Withdrawal force in </a:t>
            </a:r>
            <a:r>
              <a:rPr lang="en-GB" sz="675" dirty="0" smtClean="0">
                <a:solidFill>
                  <a:srgbClr val="6F6F6F"/>
                </a:solidFill>
              </a:rPr>
              <a:t>Newton, </a:t>
            </a:r>
            <a:r>
              <a:rPr lang="en-GB" sz="675" dirty="0" err="1" smtClean="0">
                <a:solidFill>
                  <a:srgbClr val="6F6F6F"/>
                </a:solidFill>
              </a:rPr>
              <a:t>Stensballe</a:t>
            </a:r>
            <a:r>
              <a:rPr lang="en-GB" sz="675" dirty="0" smtClean="0">
                <a:solidFill>
                  <a:srgbClr val="6F6F6F"/>
                </a:solidFill>
              </a:rPr>
              <a:t> </a:t>
            </a:r>
            <a:r>
              <a:rPr lang="en-GB" sz="675" dirty="0">
                <a:solidFill>
                  <a:srgbClr val="6F6F6F"/>
                </a:solidFill>
              </a:rPr>
              <a:t>et al., (2005)</a:t>
            </a:r>
          </a:p>
        </p:txBody>
      </p:sp>
      <p:graphicFrame>
        <p:nvGraphicFramePr>
          <p:cNvPr id="7" name="Object 6"/>
          <p:cNvGraphicFramePr>
            <a:graphicFrameLocks noChangeAspect="1"/>
          </p:cNvGraphicFramePr>
          <p:nvPr>
            <p:custDataLst>
              <p:tags r:id="rId4"/>
            </p:custDataLst>
            <p:extLst/>
          </p:nvPr>
        </p:nvGraphicFramePr>
        <p:xfrm>
          <a:off x="1295400" y="1714499"/>
          <a:ext cx="5924556" cy="1552500"/>
        </p:xfrm>
        <a:graphic>
          <a:graphicData uri="http://schemas.openxmlformats.org/presentationml/2006/ole">
            <mc:AlternateContent xmlns:mc="http://schemas.openxmlformats.org/markup-compatibility/2006">
              <mc:Choice xmlns:v="urn:schemas-microsoft-com:vml" Requires="v">
                <p:oleObj spid="_x0000_s5123" name="Chart" r:id="rId12" imgW="5920686" imgH="1554573" progId="MSGraph.Chart.8">
                  <p:embed followColorScheme="full"/>
                </p:oleObj>
              </mc:Choice>
              <mc:Fallback>
                <p:oleObj name="Chart" r:id="rId12" imgW="5920686" imgH="1554573" progId="MSGraph.Chart.8">
                  <p:embed followColorScheme="full"/>
                  <p:pic>
                    <p:nvPicPr>
                      <p:cNvPr id="0" name=""/>
                      <p:cNvPicPr>
                        <a:picLocks noChangeAspect="1" noChangeArrowheads="1"/>
                      </p:cNvPicPr>
                      <p:nvPr/>
                    </p:nvPicPr>
                    <p:blipFill>
                      <a:blip r:embed="rId13"/>
                      <a:srcRect/>
                      <a:stretch>
                        <a:fillRect/>
                      </a:stretch>
                    </p:blipFill>
                    <p:spPr bwMode="auto">
                      <a:xfrm>
                        <a:off x="1295400" y="1714499"/>
                        <a:ext cx="5924556" cy="1552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8"/>
          <p:cNvSpPr/>
          <p:nvPr>
            <p:custDataLst>
              <p:tags r:id="rId5"/>
            </p:custDataLst>
          </p:nvPr>
        </p:nvSpPr>
        <p:spPr bwMode="auto">
          <a:xfrm>
            <a:off x="722313" y="2746375"/>
            <a:ext cx="596900" cy="136525"/>
          </a:xfrm>
          <a:prstGeom prst="rect">
            <a:avLst/>
          </a:prstGeom>
          <a:no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r"/>
            <a:fld id="{1B42F57A-E62C-4BDE-AB68-1404F05F5DD7}" type="datetime'S''p''''e''''ed''''''''''''i''''''''''''Ca''''''''t''''''h'">
              <a:rPr lang="en-GB" sz="900" smtClean="0">
                <a:solidFill>
                  <a:srgbClr val="535353"/>
                </a:solidFill>
              </a:rPr>
              <a:pPr algn="r"/>
              <a:t>SpeediCath</a:t>
            </a:fld>
            <a:endParaRPr lang="en-GB" sz="900" dirty="0">
              <a:solidFill>
                <a:srgbClr val="535353"/>
              </a:solidFill>
              <a:latin typeface="Arial"/>
              <a:sym typeface="Arial"/>
            </a:endParaRPr>
          </a:p>
        </p:txBody>
      </p:sp>
      <p:sp>
        <p:nvSpPr>
          <p:cNvPr id="26" name="Rectangle 25"/>
          <p:cNvSpPr/>
          <p:nvPr>
            <p:custDataLst>
              <p:tags r:id="rId6"/>
            </p:custDataLst>
          </p:nvPr>
        </p:nvSpPr>
        <p:spPr bwMode="gray">
          <a:xfrm>
            <a:off x="4292600" y="2746375"/>
            <a:ext cx="254000" cy="136922"/>
          </a:xfrm>
          <a:prstGeom prst="rect">
            <a:avLst/>
          </a:prstGeom>
          <a:noFill/>
          <a:ln w="9525" cap="flat" cmpd="sng" algn="ctr">
            <a:noFill/>
            <a:prstDash val="solid"/>
            <a:round/>
            <a:headEnd type="none" w="med" len="med"/>
            <a:tailEnd type="none" w="med" len="med"/>
          </a:ln>
          <a:effectLst/>
        </p:spPr>
        <p:txBody>
          <a:bodyPr vert="horz" wrap="none" lIns="15875" tIns="0" rIns="15875" bIns="0" numCol="1" rtlCol="0" anchor="ctr" anchorCtr="0" compatLnSpc="1">
            <a:prstTxWarp prst="textNoShape">
              <a:avLst/>
            </a:prstTxWarp>
            <a:noAutofit/>
          </a:bodyPr>
          <a:lstStyle/>
          <a:p>
            <a:fld id="{44276E76-F2D1-44B2-8EF0-D5014C4DAFB9}" type="datetime'''''0''''''''''''''''''''''''''''.1''''''4'''''''''''''''">
              <a:rPr lang="en-GB" sz="900" smtClean="0">
                <a:solidFill>
                  <a:srgbClr val="535353"/>
                </a:solidFill>
              </a:rPr>
              <a:pPr/>
              <a:t>0.14</a:t>
            </a:fld>
            <a:endParaRPr lang="en-GB" sz="900" dirty="0">
              <a:solidFill>
                <a:srgbClr val="535353"/>
              </a:solidFill>
              <a:latin typeface="Arial"/>
              <a:sym typeface="Arial"/>
            </a:endParaRPr>
          </a:p>
        </p:txBody>
      </p:sp>
      <p:sp>
        <p:nvSpPr>
          <p:cNvPr id="8" name="Rectangle 7"/>
          <p:cNvSpPr/>
          <p:nvPr>
            <p:custDataLst>
              <p:tags r:id="rId7"/>
            </p:custDataLst>
          </p:nvPr>
        </p:nvSpPr>
        <p:spPr bwMode="auto">
          <a:xfrm>
            <a:off x="398463" y="2006600"/>
            <a:ext cx="920750" cy="273050"/>
          </a:xfrm>
          <a:prstGeom prst="rect">
            <a:avLst/>
          </a:prstGeom>
          <a:no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r"/>
            <a:fld id="{6A7AEEB9-9749-4A48-98C1-492F171FBF7E}" type="datetime'C''''''''''''omp''''eti''''to''r&#10;''''hydr''oph''ilic coat''ed'">
              <a:rPr lang="en-GB" sz="900" smtClean="0">
                <a:solidFill>
                  <a:srgbClr val="535353"/>
                </a:solidFill>
              </a:rPr>
              <a:pPr algn="r"/>
              <a:t>Competitor
hydrophilic coated</a:t>
            </a:fld>
            <a:endParaRPr lang="en-GB" sz="900" dirty="0">
              <a:solidFill>
                <a:srgbClr val="535353"/>
              </a:solidFill>
              <a:latin typeface="Arial"/>
              <a:sym typeface="Arial"/>
            </a:endParaRPr>
          </a:p>
        </p:txBody>
      </p:sp>
      <p:sp>
        <p:nvSpPr>
          <p:cNvPr id="25" name="Rectangle 24"/>
          <p:cNvSpPr/>
          <p:nvPr>
            <p:custDataLst>
              <p:tags r:id="rId8"/>
            </p:custDataLst>
          </p:nvPr>
        </p:nvSpPr>
        <p:spPr bwMode="gray">
          <a:xfrm>
            <a:off x="7150100" y="2074863"/>
            <a:ext cx="254000" cy="136922"/>
          </a:xfrm>
          <a:prstGeom prst="rect">
            <a:avLst/>
          </a:prstGeom>
          <a:noFill/>
          <a:ln w="9525" cap="flat" cmpd="sng" algn="ctr">
            <a:noFill/>
            <a:prstDash val="solid"/>
            <a:round/>
            <a:headEnd type="none" w="med" len="med"/>
            <a:tailEnd type="none" w="med" len="med"/>
          </a:ln>
          <a:effectLst/>
        </p:spPr>
        <p:txBody>
          <a:bodyPr vert="horz" wrap="none" lIns="15875" tIns="0" rIns="15875" bIns="0" numCol="1" rtlCol="0" anchor="ctr" anchorCtr="0" compatLnSpc="1">
            <a:prstTxWarp prst="textNoShape">
              <a:avLst/>
            </a:prstTxWarp>
            <a:noAutofit/>
          </a:bodyPr>
          <a:lstStyle/>
          <a:p>
            <a:fld id="{0FF64CB5-85C0-4BF6-9D50-A39787FE47EB}" type="datetime'0''''.''''''''''''''''''''''''''''''2''''''''''''''8'''">
              <a:rPr lang="en-GB" sz="900" smtClean="0">
                <a:solidFill>
                  <a:srgbClr val="535353"/>
                </a:solidFill>
              </a:rPr>
              <a:pPr/>
              <a:t>0.28</a:t>
            </a:fld>
            <a:endParaRPr lang="en-GB" sz="900" dirty="0">
              <a:solidFill>
                <a:srgbClr val="535353"/>
              </a:solidFill>
              <a:latin typeface="Arial"/>
              <a:sym typeface="Arial"/>
            </a:endParaRPr>
          </a:p>
        </p:txBody>
      </p:sp>
      <p:sp>
        <p:nvSpPr>
          <p:cNvPr id="37" name="Rectangle 36"/>
          <p:cNvSpPr/>
          <p:nvPr/>
        </p:nvSpPr>
        <p:spPr>
          <a:xfrm>
            <a:off x="2051294" y="3614875"/>
            <a:ext cx="4736611" cy="461665"/>
          </a:xfrm>
          <a:prstGeom prst="rect">
            <a:avLst/>
          </a:prstGeom>
        </p:spPr>
        <p:txBody>
          <a:bodyPr wrap="square">
            <a:spAutoFit/>
          </a:bodyPr>
          <a:lstStyle/>
          <a:p>
            <a:pPr>
              <a:spcBef>
                <a:spcPts val="0"/>
              </a:spcBef>
              <a:spcAft>
                <a:spcPts val="0"/>
              </a:spcAft>
              <a:buSzPct val="100000"/>
              <a:defRPr/>
            </a:pPr>
            <a:r>
              <a:rPr lang="en-GB" sz="1200" b="1" kern="0" dirty="0" err="1" smtClean="0">
                <a:solidFill>
                  <a:srgbClr val="000000">
                    <a:lumMod val="50000"/>
                    <a:lumOff val="50000"/>
                  </a:srgbClr>
                </a:solidFill>
                <a:latin typeface="Arial"/>
              </a:rPr>
              <a:t>SpeediCath</a:t>
            </a:r>
            <a:r>
              <a:rPr lang="en-GB" sz="1200" b="1" kern="0" dirty="0" smtClean="0">
                <a:solidFill>
                  <a:srgbClr val="000000">
                    <a:lumMod val="50000"/>
                    <a:lumOff val="50000"/>
                  </a:srgbClr>
                </a:solidFill>
                <a:latin typeface="Arial"/>
              </a:rPr>
              <a:t>, 2x </a:t>
            </a:r>
            <a:r>
              <a:rPr lang="en-GB" sz="1200" b="1" kern="0" dirty="0">
                <a:solidFill>
                  <a:srgbClr val="000000">
                    <a:lumMod val="50000"/>
                    <a:lumOff val="50000"/>
                  </a:srgbClr>
                </a:solidFill>
                <a:latin typeface="Arial"/>
              </a:rPr>
              <a:t>less friction force compare with a competitor hydrophilic coated catheter</a:t>
            </a:r>
          </a:p>
        </p:txBody>
      </p:sp>
      <p:sp>
        <p:nvSpPr>
          <p:cNvPr id="38" name="TextBox 37"/>
          <p:cNvSpPr txBox="1"/>
          <p:nvPr/>
        </p:nvSpPr>
        <p:spPr>
          <a:xfrm>
            <a:off x="7424179" y="1411926"/>
            <a:ext cx="532197" cy="1915909"/>
          </a:xfrm>
          <a:prstGeom prst="rect">
            <a:avLst/>
          </a:prstGeom>
          <a:noFill/>
        </p:spPr>
        <p:txBody>
          <a:bodyPr wrap="none" lIns="0" tIns="0" rIns="0" bIns="0" rtlCol="0">
            <a:spAutoFit/>
          </a:bodyPr>
          <a:lstStyle/>
          <a:p>
            <a:r>
              <a:rPr lang="en-GB" sz="12450" b="1" dirty="0" smtClean="0">
                <a:solidFill>
                  <a:srgbClr val="00B0CA"/>
                </a:solidFill>
              </a:rPr>
              <a:t>!</a:t>
            </a:r>
            <a:endParaRPr lang="en-GB" sz="1500" b="1" dirty="0">
              <a:solidFill>
                <a:srgbClr val="00B0CA"/>
              </a:solidFill>
            </a:endParaRPr>
          </a:p>
        </p:txBody>
      </p:sp>
      <p:sp>
        <p:nvSpPr>
          <p:cNvPr id="20" name="Rectangle 19"/>
          <p:cNvSpPr/>
          <p:nvPr/>
        </p:nvSpPr>
        <p:spPr>
          <a:xfrm>
            <a:off x="7849308" y="2421127"/>
            <a:ext cx="1314345" cy="215444"/>
          </a:xfrm>
          <a:prstGeom prst="rect">
            <a:avLst/>
          </a:prstGeom>
        </p:spPr>
        <p:txBody>
          <a:bodyPr wrap="square">
            <a:spAutoFit/>
          </a:bodyPr>
          <a:lstStyle/>
          <a:p>
            <a:r>
              <a:rPr lang="en-GB" sz="800" dirty="0" smtClean="0">
                <a:solidFill>
                  <a:srgbClr val="535353"/>
                </a:solidFill>
              </a:rPr>
              <a:t>P&lt;0,0001</a:t>
            </a:r>
            <a:endParaRPr lang="en-GB" sz="800" dirty="0">
              <a:solidFill>
                <a:srgbClr val="535353"/>
              </a:solidFill>
            </a:endParaRPr>
          </a:p>
        </p:txBody>
      </p:sp>
    </p:spTree>
    <p:extLst>
      <p:ext uri="{BB962C8B-B14F-4D97-AF65-F5344CB8AC3E}">
        <p14:creationId xmlns:p14="http://schemas.microsoft.com/office/powerpoint/2010/main" val="40819737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Object 23" hidden="1"/>
          <p:cNvGraphicFramePr>
            <a:graphicFrameLocks/>
          </p:cNvGraphicFramePr>
          <p:nvPr>
            <p:custDataLst>
              <p:tags r:id="rId2"/>
            </p:custDataLst>
            <p:extLst/>
          </p:nvPr>
        </p:nvGraphicFramePr>
        <p:xfrm>
          <a:off x="1143000" y="0"/>
          <a:ext cx="119063" cy="119063"/>
        </p:xfrm>
        <a:graphic>
          <a:graphicData uri="http://schemas.openxmlformats.org/presentationml/2006/ole">
            <mc:AlternateContent xmlns:mc="http://schemas.openxmlformats.org/markup-compatibility/2006">
              <mc:Choice xmlns:v="urn:schemas-microsoft-com:vml" Requires="v">
                <p:oleObj spid="_x0000_s6146" name="think-cell Slide" r:id="rId11" imgW="0" imgH="0" progId="TCLayout.ActiveDocument.1">
                  <p:embed/>
                </p:oleObj>
              </mc:Choice>
              <mc:Fallback>
                <p:oleObj name="think-cell Slide" r:id="rId11" imgW="0" imgH="0" progId="TCLayout.ActiveDocument.1">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143000" y="0"/>
                        <a:ext cx="119063" cy="11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hidden="1"/>
          <p:cNvSpPr/>
          <p:nvPr>
            <p:custDataLst>
              <p:tags r:id="rId3"/>
            </p:custDataLst>
          </p:nvPr>
        </p:nvSpPr>
        <p:spPr bwMode="auto">
          <a:xfrm>
            <a:off x="1143000" y="0"/>
            <a:ext cx="194415" cy="293721"/>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endParaRPr lang="en-GB" sz="900" dirty="0">
              <a:solidFill>
                <a:srgbClr val="535353"/>
              </a:solidFill>
              <a:latin typeface="Arial" panose="020B0604020202020204" pitchFamily="34" charset="0"/>
              <a:sym typeface="Arial" panose="020B0604020202020204" pitchFamily="34" charset="0"/>
            </a:endParaRPr>
          </a:p>
        </p:txBody>
      </p:sp>
      <p:sp>
        <p:nvSpPr>
          <p:cNvPr id="59" name="Rectangle 58"/>
          <p:cNvSpPr/>
          <p:nvPr/>
        </p:nvSpPr>
        <p:spPr bwMode="auto">
          <a:xfrm>
            <a:off x="1439652" y="3435846"/>
            <a:ext cx="6102678" cy="864096"/>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none" lIns="53994" tIns="53994" rIns="53994" bIns="53994" numCol="1" rtlCol="0" anchor="t" anchorCtr="0" compatLnSpc="1">
            <a:prstTxWarp prst="textNoShape">
              <a:avLst/>
            </a:prstTxWarp>
            <a:noAutofit/>
          </a:bodyPr>
          <a:lstStyle/>
          <a:p>
            <a:pPr defTabSz="685727"/>
            <a:endParaRPr lang="en-GB" sz="1200" dirty="0">
              <a:solidFill>
                <a:srgbClr val="535353"/>
              </a:solidFill>
            </a:endParaRPr>
          </a:p>
        </p:txBody>
      </p:sp>
      <p:sp>
        <p:nvSpPr>
          <p:cNvPr id="2" name="Title 1"/>
          <p:cNvSpPr>
            <a:spLocks noGrp="1"/>
          </p:cNvSpPr>
          <p:nvPr>
            <p:ph type="title"/>
          </p:nvPr>
        </p:nvSpPr>
        <p:spPr/>
        <p:txBody>
          <a:bodyPr/>
          <a:lstStyle/>
          <a:p>
            <a:r>
              <a:rPr lang="en-GB" dirty="0" err="1"/>
              <a:t>SpeediCath</a:t>
            </a:r>
            <a:r>
              <a:rPr lang="en-GB" baseline="30000" dirty="0"/>
              <a:t> ® - </a:t>
            </a:r>
            <a:r>
              <a:rPr lang="en-GB" dirty="0"/>
              <a:t>Clinically well documented</a:t>
            </a:r>
          </a:p>
        </p:txBody>
      </p:sp>
      <p:sp>
        <p:nvSpPr>
          <p:cNvPr id="37" name="Rectangle 36"/>
          <p:cNvSpPr/>
          <p:nvPr/>
        </p:nvSpPr>
        <p:spPr>
          <a:xfrm>
            <a:off x="2033718" y="3775997"/>
            <a:ext cx="5238582" cy="276999"/>
          </a:xfrm>
          <a:prstGeom prst="rect">
            <a:avLst/>
          </a:prstGeom>
        </p:spPr>
        <p:txBody>
          <a:bodyPr wrap="square">
            <a:spAutoFit/>
          </a:bodyPr>
          <a:lstStyle/>
          <a:p>
            <a:pPr>
              <a:spcBef>
                <a:spcPts val="0"/>
              </a:spcBef>
              <a:spcAft>
                <a:spcPts val="0"/>
              </a:spcAft>
              <a:buSzPct val="100000"/>
              <a:defRPr/>
            </a:pPr>
            <a:r>
              <a:rPr lang="en-GB" sz="1200" b="1" kern="0" dirty="0">
                <a:solidFill>
                  <a:srgbClr val="000000">
                    <a:lumMod val="50000"/>
                    <a:lumOff val="50000"/>
                  </a:srgbClr>
                </a:solidFill>
                <a:latin typeface="Arial"/>
              </a:rPr>
              <a:t>Twice as many patients UTI-free over 12 months on </a:t>
            </a:r>
            <a:r>
              <a:rPr lang="en-GB" sz="1200" b="1" kern="0" dirty="0" err="1" smtClean="0">
                <a:solidFill>
                  <a:srgbClr val="000000">
                    <a:lumMod val="50000"/>
                    <a:lumOff val="50000"/>
                  </a:srgbClr>
                </a:solidFill>
                <a:latin typeface="Arial"/>
              </a:rPr>
              <a:t>SpeediCath</a:t>
            </a:r>
            <a:endParaRPr lang="en-GB" sz="2100" kern="0" dirty="0">
              <a:solidFill>
                <a:srgbClr val="000000">
                  <a:lumMod val="50000"/>
                  <a:lumOff val="50000"/>
                </a:srgbClr>
              </a:solidFill>
              <a:latin typeface="Arial"/>
            </a:endParaRPr>
          </a:p>
        </p:txBody>
      </p:sp>
      <p:sp>
        <p:nvSpPr>
          <p:cNvPr id="38" name="TextBox 37"/>
          <p:cNvSpPr txBox="1"/>
          <p:nvPr/>
        </p:nvSpPr>
        <p:spPr>
          <a:xfrm>
            <a:off x="7420372" y="1429802"/>
            <a:ext cx="532197" cy="1915909"/>
          </a:xfrm>
          <a:prstGeom prst="rect">
            <a:avLst/>
          </a:prstGeom>
          <a:noFill/>
        </p:spPr>
        <p:txBody>
          <a:bodyPr wrap="none" lIns="0" tIns="0" rIns="0" bIns="0" rtlCol="0">
            <a:spAutoFit/>
          </a:bodyPr>
          <a:lstStyle/>
          <a:p>
            <a:r>
              <a:rPr lang="en-GB" sz="12450" b="1" dirty="0" smtClean="0">
                <a:solidFill>
                  <a:srgbClr val="00B0CA"/>
                </a:solidFill>
              </a:rPr>
              <a:t>!</a:t>
            </a:r>
            <a:endParaRPr lang="en-GB" sz="1500" b="1" dirty="0">
              <a:solidFill>
                <a:srgbClr val="00B0CA"/>
              </a:solidFill>
            </a:endParaRPr>
          </a:p>
        </p:txBody>
      </p:sp>
      <p:sp>
        <p:nvSpPr>
          <p:cNvPr id="21" name="TextBox 20"/>
          <p:cNvSpPr txBox="1"/>
          <p:nvPr/>
        </p:nvSpPr>
        <p:spPr>
          <a:xfrm>
            <a:off x="1522512" y="1113588"/>
            <a:ext cx="3589548" cy="380873"/>
          </a:xfrm>
          <a:prstGeom prst="rect">
            <a:avLst/>
          </a:prstGeom>
          <a:noFill/>
        </p:spPr>
        <p:txBody>
          <a:bodyPr wrap="square" lIns="0" tIns="0" rIns="0" bIns="0" rtlCol="0">
            <a:spAutoFit/>
          </a:bodyPr>
          <a:lstStyle/>
          <a:p>
            <a:r>
              <a:rPr lang="en-GB" b="1" dirty="0" smtClean="0">
                <a:solidFill>
                  <a:srgbClr val="6F6F6F"/>
                </a:solidFill>
              </a:rPr>
              <a:t>Reduced incidence of UTIs</a:t>
            </a:r>
            <a:endParaRPr lang="en-GB" b="1" dirty="0">
              <a:solidFill>
                <a:srgbClr val="6F6F6F"/>
              </a:solidFill>
            </a:endParaRPr>
          </a:p>
          <a:p>
            <a:r>
              <a:rPr lang="en-GB" sz="675" dirty="0">
                <a:solidFill>
                  <a:srgbClr val="6F6F6F"/>
                </a:solidFill>
              </a:rPr>
              <a:t>% of patients with zero UTIs over 12 months on either uncoated PVC or SpeediCath</a:t>
            </a:r>
          </a:p>
        </p:txBody>
      </p:sp>
      <p:graphicFrame>
        <p:nvGraphicFramePr>
          <p:cNvPr id="22" name="Object 21"/>
          <p:cNvGraphicFramePr>
            <a:graphicFrameLocks noChangeAspect="1"/>
          </p:cNvGraphicFramePr>
          <p:nvPr>
            <p:custDataLst>
              <p:tags r:id="rId4"/>
            </p:custDataLst>
            <p:extLst/>
          </p:nvPr>
        </p:nvGraphicFramePr>
        <p:xfrm>
          <a:off x="1333500" y="1752600"/>
          <a:ext cx="5934143" cy="1552485"/>
        </p:xfrm>
        <a:graphic>
          <a:graphicData uri="http://schemas.openxmlformats.org/presentationml/2006/ole">
            <mc:AlternateContent xmlns:mc="http://schemas.openxmlformats.org/markup-compatibility/2006">
              <mc:Choice xmlns:v="urn:schemas-microsoft-com:vml" Requires="v">
                <p:oleObj spid="_x0000_s6147" name="Chart" r:id="rId12" imgW="5936013" imgH="1554573" progId="MSGraph.Chart.8">
                  <p:embed followColorScheme="full"/>
                </p:oleObj>
              </mc:Choice>
              <mc:Fallback>
                <p:oleObj name="Chart" r:id="rId12" imgW="5936013" imgH="1554573" progId="MSGraph.Chart.8">
                  <p:embed followColorScheme="full"/>
                  <p:pic>
                    <p:nvPicPr>
                      <p:cNvPr id="0" name=""/>
                      <p:cNvPicPr>
                        <a:picLocks noChangeAspect="1" noChangeArrowheads="1"/>
                      </p:cNvPicPr>
                      <p:nvPr/>
                    </p:nvPicPr>
                    <p:blipFill>
                      <a:blip r:embed="rId13"/>
                      <a:srcRect/>
                      <a:stretch>
                        <a:fillRect/>
                      </a:stretch>
                    </p:blipFill>
                    <p:spPr bwMode="auto">
                      <a:xfrm>
                        <a:off x="1333500" y="1752600"/>
                        <a:ext cx="5934143" cy="15524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 name="Rectangle 22"/>
          <p:cNvSpPr/>
          <p:nvPr>
            <p:custDataLst>
              <p:tags r:id="rId5"/>
            </p:custDataLst>
          </p:nvPr>
        </p:nvSpPr>
        <p:spPr bwMode="auto">
          <a:xfrm>
            <a:off x="833438" y="2068513"/>
            <a:ext cx="533400" cy="273050"/>
          </a:xfrm>
          <a:prstGeom prst="rect">
            <a:avLst/>
          </a:prstGeom>
          <a:no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r"/>
            <a:fld id="{F9971232-332D-44AD-A713-9AD8338B9505}" type="datetime'''P''''V''''''C'''' ''''&#10;gel''''''''''-''''''coa''ted'''''''''">
              <a:rPr lang="en-GB" sz="900" smtClean="0">
                <a:solidFill>
                  <a:srgbClr val="535353"/>
                </a:solidFill>
                <a:latin typeface="Arial"/>
                <a:sym typeface="Arial"/>
              </a:rPr>
              <a:pPr algn="r"/>
              <a:t>PVC 
gel-coated</a:t>
            </a:fld>
            <a:endParaRPr lang="en-GB" sz="900" dirty="0">
              <a:solidFill>
                <a:srgbClr val="535353"/>
              </a:solidFill>
              <a:latin typeface="Arial"/>
              <a:sym typeface="Arial"/>
            </a:endParaRPr>
          </a:p>
        </p:txBody>
      </p:sp>
      <p:sp>
        <p:nvSpPr>
          <p:cNvPr id="27" name="Rectangle 26"/>
          <p:cNvSpPr/>
          <p:nvPr>
            <p:custDataLst>
              <p:tags r:id="rId6"/>
            </p:custDataLst>
          </p:nvPr>
        </p:nvSpPr>
        <p:spPr bwMode="gray">
          <a:xfrm>
            <a:off x="4340225" y="2136775"/>
            <a:ext cx="260747" cy="136922"/>
          </a:xfrm>
          <a:prstGeom prst="rect">
            <a:avLst/>
          </a:prstGeom>
          <a:noFill/>
          <a:ln w="9525" cap="flat" cmpd="sng" algn="ctr">
            <a:noFill/>
            <a:prstDash val="solid"/>
            <a:round/>
            <a:headEnd type="none" w="med" len="med"/>
            <a:tailEnd type="none" w="med" len="med"/>
          </a:ln>
          <a:effectLst/>
        </p:spPr>
        <p:txBody>
          <a:bodyPr vert="horz" wrap="none" lIns="15875" tIns="0" rIns="15875" bIns="0" numCol="1" rtlCol="0" anchor="ctr" anchorCtr="0" compatLnSpc="1">
            <a:prstTxWarp prst="textNoShape">
              <a:avLst/>
            </a:prstTxWarp>
            <a:noAutofit/>
          </a:bodyPr>
          <a:lstStyle/>
          <a:p>
            <a:fld id="{4FF55C25-06B0-45E5-9524-26C3D68C2B25}" type="datetime'''''''''''''1''''8''''''''''''''''''%'''''''''''''">
              <a:rPr lang="en-GB" sz="900" smtClean="0">
                <a:solidFill>
                  <a:srgbClr val="535353"/>
                </a:solidFill>
                <a:latin typeface="Arial"/>
                <a:sym typeface="Arial"/>
              </a:rPr>
              <a:pPr/>
              <a:t>18%</a:t>
            </a:fld>
            <a:endParaRPr lang="en-GB" sz="900" dirty="0">
              <a:solidFill>
                <a:srgbClr val="535353"/>
              </a:solidFill>
              <a:latin typeface="Arial"/>
              <a:sym typeface="Arial"/>
            </a:endParaRPr>
          </a:p>
        </p:txBody>
      </p:sp>
      <p:sp>
        <p:nvSpPr>
          <p:cNvPr id="28" name="Rectangle 27"/>
          <p:cNvSpPr/>
          <p:nvPr>
            <p:custDataLst>
              <p:tags r:id="rId7"/>
            </p:custDataLst>
          </p:nvPr>
        </p:nvSpPr>
        <p:spPr bwMode="gray">
          <a:xfrm>
            <a:off x="7188200" y="2803525"/>
            <a:ext cx="260747" cy="136922"/>
          </a:xfrm>
          <a:prstGeom prst="rect">
            <a:avLst/>
          </a:prstGeom>
          <a:noFill/>
          <a:ln w="9525" cap="flat" cmpd="sng" algn="ctr">
            <a:noFill/>
            <a:prstDash val="solid"/>
            <a:round/>
            <a:headEnd type="none" w="med" len="med"/>
            <a:tailEnd type="none" w="med" len="med"/>
          </a:ln>
          <a:effectLst/>
        </p:spPr>
        <p:txBody>
          <a:bodyPr vert="horz" wrap="none" lIns="15875" tIns="0" rIns="15875" bIns="0" numCol="1" rtlCol="0" anchor="ctr" anchorCtr="0" compatLnSpc="1">
            <a:prstTxWarp prst="textNoShape">
              <a:avLst/>
            </a:prstTxWarp>
            <a:noAutofit/>
          </a:bodyPr>
          <a:lstStyle/>
          <a:p>
            <a:fld id="{5C84062C-A2FA-4AA8-9B42-86F0EC712D2B}" type="datetime'''''''''''''''''''36''''''''''''''''''''''''''''''''%'''''''''">
              <a:rPr lang="en-GB" sz="900" smtClean="0">
                <a:solidFill>
                  <a:srgbClr val="535353"/>
                </a:solidFill>
                <a:latin typeface="Arial"/>
                <a:sym typeface="Arial"/>
              </a:rPr>
              <a:pPr/>
              <a:t>36%</a:t>
            </a:fld>
            <a:endParaRPr lang="en-GB" sz="900" dirty="0">
              <a:solidFill>
                <a:srgbClr val="535353"/>
              </a:solidFill>
              <a:latin typeface="Arial"/>
              <a:sym typeface="Arial"/>
            </a:endParaRPr>
          </a:p>
        </p:txBody>
      </p:sp>
      <p:sp>
        <p:nvSpPr>
          <p:cNvPr id="29" name="Rectangle 28"/>
          <p:cNvSpPr/>
          <p:nvPr>
            <p:custDataLst>
              <p:tags r:id="rId8"/>
            </p:custDataLst>
          </p:nvPr>
        </p:nvSpPr>
        <p:spPr bwMode="auto">
          <a:xfrm>
            <a:off x="769938" y="2803525"/>
            <a:ext cx="596900" cy="136525"/>
          </a:xfrm>
          <a:prstGeom prst="rect">
            <a:avLst/>
          </a:prstGeom>
          <a:no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r"/>
            <a:fld id="{91A8E921-9845-4A72-BBD8-9842B8DBDB5C}" type="datetime'''''''''S''''pe''e''''''''''d''''i''''''C''''at''''h'''''''">
              <a:rPr lang="en-GB" sz="900" smtClean="0">
                <a:solidFill>
                  <a:srgbClr val="535353"/>
                </a:solidFill>
              </a:rPr>
              <a:pPr algn="r"/>
              <a:t>SpeediCath</a:t>
            </a:fld>
            <a:endParaRPr lang="en-GB" sz="900" dirty="0">
              <a:solidFill>
                <a:srgbClr val="535353"/>
              </a:solidFill>
              <a:latin typeface="Arial"/>
              <a:sym typeface="Arial"/>
            </a:endParaRPr>
          </a:p>
        </p:txBody>
      </p:sp>
      <p:sp>
        <p:nvSpPr>
          <p:cNvPr id="18" name="Rectangle 17"/>
          <p:cNvSpPr/>
          <p:nvPr/>
        </p:nvSpPr>
        <p:spPr>
          <a:xfrm>
            <a:off x="2330054" y="4730270"/>
            <a:ext cx="4572000" cy="215444"/>
          </a:xfrm>
          <a:prstGeom prst="rect">
            <a:avLst/>
          </a:prstGeom>
        </p:spPr>
        <p:txBody>
          <a:bodyPr>
            <a:spAutoFit/>
          </a:bodyPr>
          <a:lstStyle/>
          <a:p>
            <a:r>
              <a:rPr lang="en-GB" sz="800" dirty="0" smtClean="0">
                <a:solidFill>
                  <a:srgbClr val="535353"/>
                </a:solidFill>
              </a:rPr>
              <a:t>*De </a:t>
            </a:r>
            <a:r>
              <a:rPr lang="en-GB" sz="800" dirty="0" err="1" smtClean="0">
                <a:solidFill>
                  <a:srgbClr val="535353"/>
                </a:solidFill>
              </a:rPr>
              <a:t>Ridder</a:t>
            </a:r>
            <a:r>
              <a:rPr lang="en-GB" sz="800" dirty="0" smtClean="0">
                <a:solidFill>
                  <a:srgbClr val="535353"/>
                </a:solidFill>
              </a:rPr>
              <a:t> DJ et al. </a:t>
            </a:r>
            <a:r>
              <a:rPr lang="en-GB" sz="800" dirty="0" err="1" smtClean="0">
                <a:solidFill>
                  <a:srgbClr val="535353"/>
                </a:solidFill>
              </a:rPr>
              <a:t>Eur</a:t>
            </a:r>
            <a:r>
              <a:rPr lang="en-GB" sz="800" dirty="0" smtClean="0">
                <a:solidFill>
                  <a:srgbClr val="535353"/>
                </a:solidFill>
              </a:rPr>
              <a:t> </a:t>
            </a:r>
            <a:r>
              <a:rPr lang="en-GB" sz="800" dirty="0" err="1" smtClean="0">
                <a:solidFill>
                  <a:srgbClr val="535353"/>
                </a:solidFill>
              </a:rPr>
              <a:t>Urol</a:t>
            </a:r>
            <a:r>
              <a:rPr lang="en-GB" sz="800" dirty="0" smtClean="0">
                <a:solidFill>
                  <a:srgbClr val="535353"/>
                </a:solidFill>
              </a:rPr>
              <a:t> 2005; 48:991-995</a:t>
            </a:r>
            <a:endParaRPr lang="en-GB" sz="800" dirty="0">
              <a:solidFill>
                <a:srgbClr val="535353"/>
              </a:solidFill>
            </a:endParaRPr>
          </a:p>
        </p:txBody>
      </p:sp>
    </p:spTree>
    <p:extLst>
      <p:ext uri="{BB962C8B-B14F-4D97-AF65-F5344CB8AC3E}">
        <p14:creationId xmlns:p14="http://schemas.microsoft.com/office/powerpoint/2010/main" val="22418339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Object 23" hidden="1"/>
          <p:cNvGraphicFramePr>
            <a:graphicFrameLocks/>
          </p:cNvGraphicFramePr>
          <p:nvPr>
            <p:custDataLst>
              <p:tags r:id="rId2"/>
            </p:custDataLst>
            <p:extLst/>
          </p:nvPr>
        </p:nvGraphicFramePr>
        <p:xfrm>
          <a:off x="1143000" y="0"/>
          <a:ext cx="119063" cy="119063"/>
        </p:xfrm>
        <a:graphic>
          <a:graphicData uri="http://schemas.openxmlformats.org/presentationml/2006/ole">
            <mc:AlternateContent xmlns:mc="http://schemas.openxmlformats.org/markup-compatibility/2006">
              <mc:Choice xmlns:v="urn:schemas-microsoft-com:vml" Requires="v">
                <p:oleObj spid="_x0000_s7170" name="think-cell Slide" r:id="rId9" imgW="0" imgH="0" progId="TCLayout.ActiveDocument.1">
                  <p:embed/>
                </p:oleObj>
              </mc:Choice>
              <mc:Fallback>
                <p:oleObj name="think-cell Slide" r:id="rId9" imgW="0" imgH="0" progId="TCLayout.ActiveDocument.1">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143000" y="0"/>
                        <a:ext cx="119063" cy="11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hidden="1"/>
          <p:cNvSpPr/>
          <p:nvPr>
            <p:custDataLst>
              <p:tags r:id="rId3"/>
            </p:custDataLst>
          </p:nvPr>
        </p:nvSpPr>
        <p:spPr bwMode="auto">
          <a:xfrm>
            <a:off x="1143000" y="0"/>
            <a:ext cx="194415" cy="293721"/>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endParaRPr lang="en-GB" sz="1200" dirty="0">
              <a:solidFill>
                <a:srgbClr val="535353"/>
              </a:solidFill>
              <a:latin typeface="Arial" panose="020B0604020202020204" pitchFamily="34" charset="0"/>
              <a:sym typeface="Arial" panose="020B0604020202020204" pitchFamily="34" charset="0"/>
            </a:endParaRPr>
          </a:p>
        </p:txBody>
      </p:sp>
      <p:sp>
        <p:nvSpPr>
          <p:cNvPr id="59" name="Rectangle 58"/>
          <p:cNvSpPr/>
          <p:nvPr/>
        </p:nvSpPr>
        <p:spPr bwMode="auto">
          <a:xfrm>
            <a:off x="1439652" y="3435846"/>
            <a:ext cx="6102678" cy="864096"/>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none" lIns="53994" tIns="53994" rIns="53994" bIns="53994" numCol="1" rtlCol="0" anchor="t" anchorCtr="0" compatLnSpc="1">
            <a:prstTxWarp prst="textNoShape">
              <a:avLst/>
            </a:prstTxWarp>
            <a:noAutofit/>
          </a:bodyPr>
          <a:lstStyle/>
          <a:p>
            <a:pPr defTabSz="685727"/>
            <a:endParaRPr lang="en-GB" sz="1200" dirty="0">
              <a:solidFill>
                <a:srgbClr val="535353"/>
              </a:solidFill>
            </a:endParaRPr>
          </a:p>
        </p:txBody>
      </p:sp>
      <p:sp>
        <p:nvSpPr>
          <p:cNvPr id="2" name="Title 1"/>
          <p:cNvSpPr>
            <a:spLocks noGrp="1"/>
          </p:cNvSpPr>
          <p:nvPr>
            <p:ph type="title"/>
          </p:nvPr>
        </p:nvSpPr>
        <p:spPr/>
        <p:txBody>
          <a:bodyPr/>
          <a:lstStyle/>
          <a:p>
            <a:r>
              <a:rPr lang="en-GB" dirty="0" err="1" smtClean="0"/>
              <a:t>SpeediCath</a:t>
            </a:r>
            <a:r>
              <a:rPr lang="en-GB" baseline="30000" dirty="0" smtClean="0"/>
              <a:t> ® - </a:t>
            </a:r>
            <a:r>
              <a:rPr lang="en-GB" dirty="0" smtClean="0"/>
              <a:t>Clinically well documented</a:t>
            </a:r>
            <a:endParaRPr lang="en-GB" dirty="0"/>
          </a:p>
        </p:txBody>
      </p:sp>
      <p:sp>
        <p:nvSpPr>
          <p:cNvPr id="37" name="Rectangle 36"/>
          <p:cNvSpPr/>
          <p:nvPr/>
        </p:nvSpPr>
        <p:spPr>
          <a:xfrm>
            <a:off x="2033718" y="3775997"/>
            <a:ext cx="5238582" cy="276999"/>
          </a:xfrm>
          <a:prstGeom prst="rect">
            <a:avLst/>
          </a:prstGeom>
        </p:spPr>
        <p:txBody>
          <a:bodyPr wrap="square">
            <a:spAutoFit/>
          </a:bodyPr>
          <a:lstStyle/>
          <a:p>
            <a:pPr>
              <a:spcBef>
                <a:spcPts val="0"/>
              </a:spcBef>
              <a:spcAft>
                <a:spcPts val="0"/>
              </a:spcAft>
              <a:buSzPct val="100000"/>
              <a:defRPr/>
            </a:pPr>
            <a:r>
              <a:rPr lang="en-GB" sz="1200" b="1" kern="0" dirty="0" smtClean="0">
                <a:solidFill>
                  <a:srgbClr val="000000">
                    <a:lumMod val="50000"/>
                    <a:lumOff val="50000"/>
                  </a:srgbClr>
                </a:solidFill>
                <a:latin typeface="Arial"/>
              </a:rPr>
              <a:t>Twice as many patients UTI-free over 12 months on </a:t>
            </a:r>
            <a:r>
              <a:rPr lang="en-GB" sz="1200" b="1" kern="0" dirty="0" err="1" smtClean="0">
                <a:solidFill>
                  <a:srgbClr val="000000">
                    <a:lumMod val="50000"/>
                    <a:lumOff val="50000"/>
                  </a:srgbClr>
                </a:solidFill>
                <a:latin typeface="Arial"/>
              </a:rPr>
              <a:t>SpeediCath</a:t>
            </a:r>
            <a:endParaRPr lang="en-GB" sz="2100" kern="0" dirty="0">
              <a:solidFill>
                <a:srgbClr val="000000">
                  <a:lumMod val="50000"/>
                  <a:lumOff val="50000"/>
                </a:srgbClr>
              </a:solidFill>
              <a:latin typeface="Arial"/>
            </a:endParaRPr>
          </a:p>
        </p:txBody>
      </p:sp>
      <p:sp>
        <p:nvSpPr>
          <p:cNvPr id="38" name="TextBox 37"/>
          <p:cNvSpPr txBox="1"/>
          <p:nvPr/>
        </p:nvSpPr>
        <p:spPr>
          <a:xfrm>
            <a:off x="7420372" y="1429802"/>
            <a:ext cx="532197" cy="1915909"/>
          </a:xfrm>
          <a:prstGeom prst="rect">
            <a:avLst/>
          </a:prstGeom>
          <a:noFill/>
        </p:spPr>
        <p:txBody>
          <a:bodyPr wrap="none" lIns="0" tIns="0" rIns="0" bIns="0" rtlCol="0">
            <a:spAutoFit/>
          </a:bodyPr>
          <a:lstStyle/>
          <a:p>
            <a:r>
              <a:rPr lang="en-GB" sz="12450" b="1" dirty="0" smtClean="0">
                <a:solidFill>
                  <a:srgbClr val="00B0CA"/>
                </a:solidFill>
              </a:rPr>
              <a:t>!</a:t>
            </a:r>
            <a:endParaRPr lang="en-GB" sz="1500" b="1" dirty="0">
              <a:solidFill>
                <a:srgbClr val="00B0CA"/>
              </a:solidFill>
            </a:endParaRPr>
          </a:p>
        </p:txBody>
      </p:sp>
      <p:sp>
        <p:nvSpPr>
          <p:cNvPr id="21" name="TextBox 20"/>
          <p:cNvSpPr txBox="1"/>
          <p:nvPr/>
        </p:nvSpPr>
        <p:spPr>
          <a:xfrm>
            <a:off x="1522512" y="1113588"/>
            <a:ext cx="5665688" cy="380873"/>
          </a:xfrm>
          <a:prstGeom prst="rect">
            <a:avLst/>
          </a:prstGeom>
          <a:noFill/>
        </p:spPr>
        <p:txBody>
          <a:bodyPr wrap="square" lIns="0" tIns="0" rIns="0" bIns="0" rtlCol="0">
            <a:spAutoFit/>
          </a:bodyPr>
          <a:lstStyle/>
          <a:p>
            <a:r>
              <a:rPr lang="en-GB" b="1" dirty="0" smtClean="0">
                <a:solidFill>
                  <a:srgbClr val="6F6F6F"/>
                </a:solidFill>
              </a:rPr>
              <a:t>Reduced number of UTIs during institutional period</a:t>
            </a:r>
          </a:p>
          <a:p>
            <a:r>
              <a:rPr lang="en-GB" sz="675" dirty="0" smtClean="0">
                <a:solidFill>
                  <a:srgbClr val="6F6F6F"/>
                </a:solidFill>
              </a:rPr>
              <a:t>Number of UTI/month Cardenas et al.PM R 2011; 3:408-417</a:t>
            </a:r>
            <a:endParaRPr lang="en-GB" sz="675" dirty="0">
              <a:solidFill>
                <a:srgbClr val="6F6F6F"/>
              </a:solidFill>
            </a:endParaRPr>
          </a:p>
        </p:txBody>
      </p:sp>
      <p:graphicFrame>
        <p:nvGraphicFramePr>
          <p:cNvPr id="22" name="Object 21"/>
          <p:cNvGraphicFramePr>
            <a:graphicFrameLocks noChangeAspect="1"/>
          </p:cNvGraphicFramePr>
          <p:nvPr>
            <p:custDataLst>
              <p:tags r:id="rId4"/>
            </p:custDataLst>
            <p:extLst/>
          </p:nvPr>
        </p:nvGraphicFramePr>
        <p:xfrm>
          <a:off x="1333500" y="1752599"/>
          <a:ext cx="5934010" cy="1552500"/>
        </p:xfrm>
        <a:graphic>
          <a:graphicData uri="http://schemas.openxmlformats.org/presentationml/2006/ole">
            <mc:AlternateContent xmlns:mc="http://schemas.openxmlformats.org/markup-compatibility/2006">
              <mc:Choice xmlns:v="urn:schemas-microsoft-com:vml" Requires="v">
                <p:oleObj spid="_x0000_s7171" name="Chart" r:id="rId10" imgW="5936013" imgH="1554573" progId="MSGraph.Chart.8">
                  <p:embed followColorScheme="full"/>
                </p:oleObj>
              </mc:Choice>
              <mc:Fallback>
                <p:oleObj name="Chart" r:id="rId10" imgW="5936013" imgH="1554573" progId="MSGraph.Chart.8">
                  <p:embed followColorScheme="full"/>
                  <p:pic>
                    <p:nvPicPr>
                      <p:cNvPr id="0" name=""/>
                      <p:cNvPicPr>
                        <a:picLocks noChangeAspect="1" noChangeArrowheads="1"/>
                      </p:cNvPicPr>
                      <p:nvPr/>
                    </p:nvPicPr>
                    <p:blipFill>
                      <a:blip r:embed="rId11"/>
                      <a:srcRect/>
                      <a:stretch>
                        <a:fillRect/>
                      </a:stretch>
                    </p:blipFill>
                    <p:spPr bwMode="auto">
                      <a:xfrm>
                        <a:off x="1333500" y="1752599"/>
                        <a:ext cx="5934010" cy="1552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 name="Rectangle 28"/>
          <p:cNvSpPr/>
          <p:nvPr>
            <p:custDataLst>
              <p:tags r:id="rId5"/>
            </p:custDataLst>
          </p:nvPr>
        </p:nvSpPr>
        <p:spPr bwMode="auto">
          <a:xfrm>
            <a:off x="769938" y="2803525"/>
            <a:ext cx="596900" cy="136525"/>
          </a:xfrm>
          <a:prstGeom prst="rect">
            <a:avLst/>
          </a:prstGeom>
          <a:no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r"/>
            <a:fld id="{68752CFB-BD42-4216-8484-15D1768A6397}" type="datetime'''Sp''e''e''''di''''''''C''a''''t''''''''h'">
              <a:rPr lang="en-GB" sz="900" smtClean="0">
                <a:solidFill>
                  <a:srgbClr val="535353"/>
                </a:solidFill>
              </a:rPr>
              <a:pPr algn="r"/>
              <a:t>SpeediCath</a:t>
            </a:fld>
            <a:endParaRPr lang="en-GB" sz="900" dirty="0">
              <a:solidFill>
                <a:srgbClr val="535353"/>
              </a:solidFill>
              <a:latin typeface="Arial"/>
              <a:sym typeface="Arial"/>
            </a:endParaRPr>
          </a:p>
        </p:txBody>
      </p:sp>
      <p:sp>
        <p:nvSpPr>
          <p:cNvPr id="23" name="Rectangle 22"/>
          <p:cNvSpPr/>
          <p:nvPr>
            <p:custDataLst>
              <p:tags r:id="rId6"/>
            </p:custDataLst>
          </p:nvPr>
        </p:nvSpPr>
        <p:spPr bwMode="auto">
          <a:xfrm>
            <a:off x="465138" y="2136775"/>
            <a:ext cx="901700" cy="136525"/>
          </a:xfrm>
          <a:prstGeom prst="rect">
            <a:avLst/>
          </a:prstGeom>
          <a:no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r"/>
            <a:fld id="{A0FB5B2E-BADA-4579-B157-4B2A35086F09}" type="datetime'''''U''nc''oat''''''''ed''''c''''''''''''a''t''hete''''r'''''">
              <a:rPr lang="en-GB" sz="900" smtClean="0">
                <a:solidFill>
                  <a:srgbClr val="535353"/>
                </a:solidFill>
              </a:rPr>
              <a:pPr algn="r"/>
              <a:t>Uncoatedcatheter</a:t>
            </a:fld>
            <a:endParaRPr lang="en-GB" sz="900" dirty="0">
              <a:solidFill>
                <a:srgbClr val="535353"/>
              </a:solidFill>
              <a:latin typeface="Arial"/>
              <a:sym typeface="Arial"/>
            </a:endParaRPr>
          </a:p>
        </p:txBody>
      </p:sp>
      <p:sp>
        <p:nvSpPr>
          <p:cNvPr id="18" name="Rectangle 17"/>
          <p:cNvSpPr/>
          <p:nvPr/>
        </p:nvSpPr>
        <p:spPr>
          <a:xfrm>
            <a:off x="2330054" y="4730270"/>
            <a:ext cx="4572000" cy="215444"/>
          </a:xfrm>
          <a:prstGeom prst="rect">
            <a:avLst/>
          </a:prstGeom>
        </p:spPr>
        <p:txBody>
          <a:bodyPr>
            <a:spAutoFit/>
          </a:bodyPr>
          <a:lstStyle/>
          <a:p>
            <a:r>
              <a:rPr lang="en-GB" sz="800" dirty="0" smtClean="0">
                <a:solidFill>
                  <a:srgbClr val="535353"/>
                </a:solidFill>
              </a:rPr>
              <a:t>*De Ridder DJ et al. </a:t>
            </a:r>
            <a:r>
              <a:rPr lang="en-GB" sz="800" dirty="0" err="1" smtClean="0">
                <a:solidFill>
                  <a:srgbClr val="535353"/>
                </a:solidFill>
              </a:rPr>
              <a:t>Eur</a:t>
            </a:r>
            <a:r>
              <a:rPr lang="en-GB" sz="800" dirty="0" smtClean="0">
                <a:solidFill>
                  <a:srgbClr val="535353"/>
                </a:solidFill>
              </a:rPr>
              <a:t> </a:t>
            </a:r>
            <a:r>
              <a:rPr lang="en-GB" sz="800" dirty="0" err="1" smtClean="0">
                <a:solidFill>
                  <a:srgbClr val="535353"/>
                </a:solidFill>
              </a:rPr>
              <a:t>Urol</a:t>
            </a:r>
            <a:r>
              <a:rPr lang="en-GB" sz="800" dirty="0" smtClean="0">
                <a:solidFill>
                  <a:srgbClr val="535353"/>
                </a:solidFill>
              </a:rPr>
              <a:t> 2005; 48:991-995</a:t>
            </a:r>
            <a:endParaRPr lang="en-GB" sz="800" dirty="0">
              <a:solidFill>
                <a:srgbClr val="535353"/>
              </a:solidFill>
            </a:endParaRPr>
          </a:p>
        </p:txBody>
      </p:sp>
      <p:sp>
        <p:nvSpPr>
          <p:cNvPr id="17" name="Rectangle 16"/>
          <p:cNvSpPr/>
          <p:nvPr/>
        </p:nvSpPr>
        <p:spPr>
          <a:xfrm>
            <a:off x="7849308" y="2421127"/>
            <a:ext cx="1314345" cy="215444"/>
          </a:xfrm>
          <a:prstGeom prst="rect">
            <a:avLst/>
          </a:prstGeom>
        </p:spPr>
        <p:txBody>
          <a:bodyPr wrap="square">
            <a:spAutoFit/>
          </a:bodyPr>
          <a:lstStyle/>
          <a:p>
            <a:r>
              <a:rPr lang="en-GB" sz="800" dirty="0" smtClean="0">
                <a:solidFill>
                  <a:srgbClr val="535353"/>
                </a:solidFill>
              </a:rPr>
              <a:t>P=0,038</a:t>
            </a:r>
            <a:endParaRPr lang="en-GB" sz="800" dirty="0">
              <a:solidFill>
                <a:srgbClr val="535353"/>
              </a:solidFill>
            </a:endParaRPr>
          </a:p>
        </p:txBody>
      </p:sp>
    </p:spTree>
    <p:extLst>
      <p:ext uri="{BB962C8B-B14F-4D97-AF65-F5344CB8AC3E}">
        <p14:creationId xmlns:p14="http://schemas.microsoft.com/office/powerpoint/2010/main" val="37285619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194" name="think-cell Slide" r:id="rId11" imgW="270" imgH="270" progId="TCLayout.ActiveDocument.1">
                  <p:embed/>
                </p:oleObj>
              </mc:Choice>
              <mc:Fallback>
                <p:oleObj name="think-cell Slide" r:id="rId11" imgW="270" imgH="270" progId="TCLayout.ActiveDocument.1">
                  <p:embed/>
                  <p:pic>
                    <p:nvPicPr>
                      <p:cNvPr id="0" name=""/>
                      <p:cNvPicPr/>
                      <p:nvPr/>
                    </p:nvPicPr>
                    <p:blipFill>
                      <a:blip r:embed="rId12"/>
                      <a:stretch>
                        <a:fillRect/>
                      </a:stretch>
                    </p:blipFill>
                    <p:spPr>
                      <a:xfrm>
                        <a:off x="1588" y="1588"/>
                        <a:ext cx="1587" cy="1587"/>
                      </a:xfrm>
                      <a:prstGeom prst="rect">
                        <a:avLst/>
                      </a:prstGeom>
                    </p:spPr>
                  </p:pic>
                </p:oleObj>
              </mc:Fallback>
            </mc:AlternateContent>
          </a:graphicData>
        </a:graphic>
      </p:graphicFrame>
      <p:sp>
        <p:nvSpPr>
          <p:cNvPr id="9" name="Rectangle 8" hidden="1"/>
          <p:cNvSpPr/>
          <p:nvPr>
            <p:custDataLst>
              <p:tags r:id="rId3"/>
            </p:custDataLst>
          </p:nvPr>
        </p:nvSpPr>
        <p:spPr bwMode="auto">
          <a:xfrm>
            <a:off x="0" y="0"/>
            <a:ext cx="555775" cy="391628"/>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endParaRPr lang="en-GB" sz="1000" dirty="0" smtClean="0">
              <a:solidFill>
                <a:srgbClr val="535353"/>
              </a:solidFill>
              <a:latin typeface="Arial" panose="020B0604020202020204" pitchFamily="34" charset="0"/>
              <a:sym typeface="Arial" panose="020B0604020202020204" pitchFamily="34" charset="0"/>
            </a:endParaRPr>
          </a:p>
        </p:txBody>
      </p:sp>
      <p:sp>
        <p:nvSpPr>
          <p:cNvPr id="2" name="Title 1"/>
          <p:cNvSpPr>
            <a:spLocks noGrp="1"/>
          </p:cNvSpPr>
          <p:nvPr>
            <p:ph type="title"/>
          </p:nvPr>
        </p:nvSpPr>
        <p:spPr>
          <a:xfrm>
            <a:off x="502882" y="378619"/>
            <a:ext cx="8245582" cy="536675"/>
          </a:xfrm>
        </p:spPr>
        <p:txBody>
          <a:bodyPr/>
          <a:lstStyle/>
          <a:p>
            <a:r>
              <a:rPr lang="en-GB" dirty="0" err="1"/>
              <a:t>SpeediCath</a:t>
            </a:r>
            <a:r>
              <a:rPr lang="en-GB" baseline="30000" dirty="0"/>
              <a:t> ® - </a:t>
            </a:r>
            <a:r>
              <a:rPr lang="en-GB" dirty="0"/>
              <a:t>Clinically well documented</a:t>
            </a:r>
          </a:p>
        </p:txBody>
      </p:sp>
      <p:graphicFrame>
        <p:nvGraphicFramePr>
          <p:cNvPr id="7" name="Object 6"/>
          <p:cNvGraphicFramePr>
            <a:graphicFrameLocks/>
          </p:cNvGraphicFramePr>
          <p:nvPr>
            <p:custDataLst>
              <p:tags r:id="rId4"/>
            </p:custDataLst>
            <p:extLst/>
          </p:nvPr>
        </p:nvGraphicFramePr>
        <p:xfrm>
          <a:off x="1066800" y="1866900"/>
          <a:ext cx="2257501" cy="2276370"/>
        </p:xfrm>
        <a:graphic>
          <a:graphicData uri="http://schemas.openxmlformats.org/presentationml/2006/ole">
            <mc:AlternateContent xmlns:mc="http://schemas.openxmlformats.org/markup-compatibility/2006">
              <mc:Choice xmlns:v="urn:schemas-microsoft-com:vml" Requires="v">
                <p:oleObj spid="_x0000_s8195" name="Chart" r:id="rId13" imgW="2255499" imgH="2278339" progId="MSGraph.Chart.8">
                  <p:embed followColorScheme="full"/>
                </p:oleObj>
              </mc:Choice>
              <mc:Fallback>
                <p:oleObj name="Chart" r:id="rId13" imgW="2255499" imgH="2278339" progId="MSGraph.Chart.8">
                  <p:embed followColorScheme="full"/>
                  <p:pic>
                    <p:nvPicPr>
                      <p:cNvPr id="0" name=""/>
                      <p:cNvPicPr/>
                      <p:nvPr/>
                    </p:nvPicPr>
                    <p:blipFill>
                      <a:blip r:embed="rId14"/>
                      <a:stretch>
                        <a:fillRect/>
                      </a:stretch>
                    </p:blipFill>
                    <p:spPr>
                      <a:xfrm>
                        <a:off x="1066800" y="1866900"/>
                        <a:ext cx="2257501" cy="2276370"/>
                      </a:xfrm>
                      <a:prstGeom prst="rect">
                        <a:avLst/>
                      </a:prstGeom>
                    </p:spPr>
                  </p:pic>
                </p:oleObj>
              </mc:Fallback>
            </mc:AlternateContent>
          </a:graphicData>
        </a:graphic>
      </p:graphicFrame>
      <p:sp>
        <p:nvSpPr>
          <p:cNvPr id="10" name="Text Placeholder 4"/>
          <p:cNvSpPr>
            <a:spLocks noGrp="1"/>
          </p:cNvSpPr>
          <p:nvPr>
            <p:custDataLst>
              <p:tags r:id="rId5"/>
            </p:custDataLst>
          </p:nvPr>
        </p:nvSpPr>
        <p:spPr bwMode="gray">
          <a:xfrm>
            <a:off x="1504950" y="3600450"/>
            <a:ext cx="287338" cy="152400"/>
          </a:xfrm>
          <a:prstGeom prst="rect">
            <a:avLst/>
          </a:prstGeom>
          <a:noFill/>
          <a:extLst>
            <a:ext uri="{909E8E84-426E-40DD-AFC4-6F175D3DCCD1}">
              <a14:hiddenFill xmlns:a14="http://schemas.microsoft.com/office/drawing/2010/main">
                <a:solidFill>
                  <a:scrgbClr r="0" g="0" b="0"/>
                </a:solidFill>
              </a14:hiddenFill>
            </a:ext>
          </a:extLst>
        </p:spPr>
        <p:txBody>
          <a:bodyPr wrap="none" lIns="17463" tIns="0" rIns="17463" bIns="0" numCol="1" spcCol="0" anchor="ctr" anchorCtr="0">
            <a:noAutofit/>
          </a:bodyPr>
          <a:lst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6pPr>
            <a:lvl7pPr marL="1134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a:lstStyle>
          <a:p>
            <a:pPr marL="0" indent="0" algn="ctr">
              <a:lnSpc>
                <a:spcPct val="100000"/>
              </a:lnSpc>
              <a:spcBef>
                <a:spcPct val="0"/>
              </a:spcBef>
              <a:buFontTx/>
              <a:buNone/>
            </a:pPr>
            <a:fld id="{557079A8-23BB-403A-B163-852E95A234CE}" type="datetime'''''''''7''8''''''''''''''''''''''''''''''%'">
              <a:rPr lang="en-GB" sz="1000" smtClean="0">
                <a:solidFill>
                  <a:srgbClr val="FFFFFF"/>
                </a:solidFill>
                <a:sym typeface="Arial" panose="020B0604020202020204" pitchFamily="34" charset="0"/>
              </a:rPr>
              <a:pPr marL="0" indent="0" algn="ctr">
                <a:lnSpc>
                  <a:spcPct val="100000"/>
                </a:lnSpc>
                <a:spcBef>
                  <a:spcPct val="0"/>
                </a:spcBef>
                <a:buFontTx/>
                <a:buNone/>
              </a:pPr>
              <a:t>78%</a:t>
            </a:fld>
            <a:endParaRPr lang="en-GB" sz="1000" dirty="0">
              <a:solidFill>
                <a:srgbClr val="FFFFFF"/>
              </a:solidFill>
              <a:sym typeface="Arial" panose="020B0604020202020204" pitchFamily="34" charset="0"/>
            </a:endParaRPr>
          </a:p>
        </p:txBody>
      </p:sp>
      <p:sp>
        <p:nvSpPr>
          <p:cNvPr id="8" name="Text Placeholder 3"/>
          <p:cNvSpPr>
            <a:spLocks noGrp="1"/>
          </p:cNvSpPr>
          <p:nvPr>
            <p:custDataLst>
              <p:tags r:id="rId6"/>
            </p:custDataLst>
          </p:nvPr>
        </p:nvSpPr>
        <p:spPr bwMode="gray">
          <a:xfrm>
            <a:off x="2609850" y="2265363"/>
            <a:ext cx="287338" cy="152400"/>
          </a:xfrm>
          <a:prstGeom prst="rect">
            <a:avLst/>
          </a:prstGeom>
          <a:noFill/>
          <a:extLst>
            <a:ext uri="{909E8E84-426E-40DD-AFC4-6F175D3DCCD1}">
              <a14:hiddenFill xmlns:a14="http://schemas.microsoft.com/office/drawing/2010/main">
                <a:solidFill>
                  <a:scrgbClr r="0" g="0" b="0"/>
                </a:solidFill>
              </a14:hiddenFill>
            </a:ext>
          </a:extLst>
        </p:spPr>
        <p:txBody>
          <a:bodyPr wrap="none" lIns="17463" tIns="0" rIns="17463" bIns="0" numCol="1" spcCol="0" anchor="ctr" anchorCtr="0">
            <a:noAutofit/>
          </a:bodyPr>
          <a:lst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6pPr>
            <a:lvl7pPr marL="1134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a:lstStyle>
          <a:p>
            <a:pPr marL="0" indent="0" algn="ctr">
              <a:lnSpc>
                <a:spcPct val="100000"/>
              </a:lnSpc>
              <a:spcBef>
                <a:spcPct val="0"/>
              </a:spcBef>
              <a:buFontTx/>
              <a:buNone/>
            </a:pPr>
            <a:fld id="{EA7730F8-81E0-4FB7-B22F-DCD371AADF37}" type="datetime'''''''''''2''''2''''''''''''''''%'''''''''''''''''''''">
              <a:rPr lang="en-GB" sz="1000" smtClean="0">
                <a:solidFill>
                  <a:srgbClr val="535353"/>
                </a:solidFill>
                <a:sym typeface="Arial" panose="020B0604020202020204" pitchFamily="34" charset="0"/>
              </a:rPr>
              <a:pPr marL="0" indent="0" algn="ctr">
                <a:lnSpc>
                  <a:spcPct val="100000"/>
                </a:lnSpc>
                <a:spcBef>
                  <a:spcPct val="0"/>
                </a:spcBef>
                <a:buFontTx/>
                <a:buNone/>
              </a:pPr>
              <a:t>22%</a:t>
            </a:fld>
            <a:endParaRPr lang="en-GB" sz="1000" dirty="0">
              <a:solidFill>
                <a:srgbClr val="535353"/>
              </a:solidFill>
              <a:sym typeface="Arial" panose="020B0604020202020204" pitchFamily="34" charset="0"/>
            </a:endParaRPr>
          </a:p>
        </p:txBody>
      </p:sp>
      <p:sp>
        <p:nvSpPr>
          <p:cNvPr id="12" name="Text Placeholder 6"/>
          <p:cNvSpPr>
            <a:spLocks noGrp="1"/>
          </p:cNvSpPr>
          <p:nvPr>
            <p:custDataLst>
              <p:tags r:id="rId7"/>
            </p:custDataLst>
          </p:nvPr>
        </p:nvSpPr>
        <p:spPr bwMode="auto">
          <a:xfrm>
            <a:off x="2859088" y="1887538"/>
            <a:ext cx="1281113" cy="304800"/>
          </a:xfrm>
          <a:prstGeom prst="rect">
            <a:avLst/>
          </a:prstGeom>
          <a:noFill/>
          <a:extLst>
            <a:ext uri="{909E8E84-426E-40DD-AFC4-6F175D3DCCD1}">
              <a14:hiddenFill xmlns:a14="http://schemas.microsoft.com/office/drawing/2010/main">
                <a:solidFill>
                  <a:scrgbClr r="0" g="0" b="0"/>
                </a:solidFill>
              </a14:hiddenFill>
            </a:ext>
          </a:extLst>
        </p:spPr>
        <p:txBody>
          <a:bodyPr wrap="none" lIns="0" tIns="0" rIns="0" bIns="0" numCol="1" spcCol="0" anchor="ctr" anchorCtr="0">
            <a:noAutofit/>
          </a:bodyPr>
          <a:lst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6pPr>
            <a:lvl7pPr marL="1134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a:lstStyle>
          <a:p>
            <a:pPr marL="0" indent="0">
              <a:lnSpc>
                <a:spcPct val="100000"/>
              </a:lnSpc>
              <a:spcBef>
                <a:spcPct val="0"/>
              </a:spcBef>
              <a:buFontTx/>
              <a:buNone/>
            </a:pPr>
            <a:fld id="{4D011B56-A704-4443-9026-64554CD039D8}" type="datetime'''Competitor Hydrophi''lic&#10;c''oated'''' c''a''t''het''er'''">
              <a:rPr lang="en-GB" sz="1000" smtClean="0">
                <a:solidFill>
                  <a:srgbClr val="535353"/>
                </a:solidFill>
              </a:rPr>
              <a:pPr marL="0" indent="0">
                <a:lnSpc>
                  <a:spcPct val="100000"/>
                </a:lnSpc>
                <a:spcBef>
                  <a:spcPct val="0"/>
                </a:spcBef>
                <a:buFontTx/>
                <a:buNone/>
              </a:pPr>
              <a:t>Competitor Hydrophilic
coated catheter</a:t>
            </a:fld>
            <a:endParaRPr lang="en-GB" sz="1000" dirty="0">
              <a:solidFill>
                <a:srgbClr val="535353"/>
              </a:solidFill>
              <a:sym typeface="Arial" panose="020B0604020202020204" pitchFamily="34" charset="0"/>
            </a:endParaRPr>
          </a:p>
        </p:txBody>
      </p:sp>
      <p:sp>
        <p:nvSpPr>
          <p:cNvPr id="13" name="Text Placeholder 7"/>
          <p:cNvSpPr>
            <a:spLocks noGrp="1"/>
          </p:cNvSpPr>
          <p:nvPr>
            <p:custDataLst>
              <p:tags r:id="rId8"/>
            </p:custDataLst>
          </p:nvPr>
        </p:nvSpPr>
        <p:spPr bwMode="auto">
          <a:xfrm>
            <a:off x="874713" y="3821113"/>
            <a:ext cx="658813" cy="152400"/>
          </a:xfrm>
          <a:prstGeom prst="rect">
            <a:avLst/>
          </a:prstGeom>
          <a:noFill/>
          <a:extLst>
            <a:ext uri="{909E8E84-426E-40DD-AFC4-6F175D3DCCD1}">
              <a14:hiddenFill xmlns:a14="http://schemas.microsoft.com/office/drawing/2010/main">
                <a:solidFill>
                  <a:scrgbClr r="0" g="0" b="0"/>
                </a:solidFill>
              </a14:hiddenFill>
            </a:ext>
          </a:extLst>
        </p:spPr>
        <p:txBody>
          <a:bodyPr wrap="none" lIns="0" tIns="0" rIns="0" bIns="0" numCol="1" spcCol="0" anchor="ctr" anchorCtr="0">
            <a:noAutofit/>
          </a:bodyPr>
          <a:lst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6pPr>
            <a:lvl7pPr marL="1134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a:lstStyle>
          <a:p>
            <a:pPr marL="0" indent="0" algn="r">
              <a:lnSpc>
                <a:spcPct val="100000"/>
              </a:lnSpc>
              <a:spcBef>
                <a:spcPct val="0"/>
              </a:spcBef>
              <a:buFontTx/>
              <a:buNone/>
            </a:pPr>
            <a:fld id="{53640A1F-591F-4D71-8B2E-28D05D1C50D8}" type="datetime'''''S''''p''ee''''''''''d''iC''''''''at''''''''''''''h'''">
              <a:rPr lang="en-GB" sz="1000" smtClean="0">
                <a:solidFill>
                  <a:srgbClr val="535353"/>
                </a:solidFill>
                <a:sym typeface="Arial" panose="020B0604020202020204" pitchFamily="34" charset="0"/>
              </a:rPr>
              <a:pPr marL="0" indent="0" algn="r">
                <a:lnSpc>
                  <a:spcPct val="100000"/>
                </a:lnSpc>
                <a:spcBef>
                  <a:spcPct val="0"/>
                </a:spcBef>
                <a:buFontTx/>
                <a:buNone/>
              </a:pPr>
              <a:t>SpeediCath</a:t>
            </a:fld>
            <a:endParaRPr lang="en-GB" sz="1000" dirty="0">
              <a:solidFill>
                <a:srgbClr val="535353"/>
              </a:solidFill>
              <a:sym typeface="Arial" panose="020B0604020202020204" pitchFamily="34" charset="0"/>
            </a:endParaRPr>
          </a:p>
        </p:txBody>
      </p:sp>
      <p:sp>
        <p:nvSpPr>
          <p:cNvPr id="16" name="TextBox 15"/>
          <p:cNvSpPr txBox="1"/>
          <p:nvPr/>
        </p:nvSpPr>
        <p:spPr>
          <a:xfrm>
            <a:off x="1522512" y="1113588"/>
            <a:ext cx="3589548" cy="484748"/>
          </a:xfrm>
          <a:prstGeom prst="rect">
            <a:avLst/>
          </a:prstGeom>
          <a:noFill/>
        </p:spPr>
        <p:txBody>
          <a:bodyPr wrap="square" lIns="0" tIns="0" rIns="0" bIns="0" rtlCol="0">
            <a:spAutoFit/>
          </a:bodyPr>
          <a:lstStyle/>
          <a:p>
            <a:r>
              <a:rPr lang="en-GB" b="1" dirty="0" smtClean="0">
                <a:solidFill>
                  <a:srgbClr val="6F6F6F"/>
                </a:solidFill>
              </a:rPr>
              <a:t>Preferred by users*</a:t>
            </a:r>
            <a:endParaRPr lang="en-GB" b="1" dirty="0">
              <a:solidFill>
                <a:srgbClr val="6F6F6F"/>
              </a:solidFill>
            </a:endParaRPr>
          </a:p>
          <a:p>
            <a:r>
              <a:rPr lang="en-GB" sz="675" dirty="0" smtClean="0">
                <a:solidFill>
                  <a:srgbClr val="6F6F6F"/>
                </a:solidFill>
              </a:rPr>
              <a:t>Direct preference evaluation of catheters – Pascoe </a:t>
            </a:r>
            <a:r>
              <a:rPr lang="en-GB" sz="675" dirty="0">
                <a:solidFill>
                  <a:srgbClr val="6F6F6F"/>
                </a:solidFill>
              </a:rPr>
              <a:t>G et al. Br J. Nus 2001;10:325-329</a:t>
            </a:r>
          </a:p>
          <a:p>
            <a:endParaRPr lang="en-GB" sz="675" dirty="0">
              <a:solidFill>
                <a:srgbClr val="6F6F6F"/>
              </a:solidFill>
            </a:endParaRPr>
          </a:p>
        </p:txBody>
      </p:sp>
      <p:graphicFrame>
        <p:nvGraphicFramePr>
          <p:cNvPr id="17" name="Table 16"/>
          <p:cNvGraphicFramePr>
            <a:graphicFrameLocks noGrp="1"/>
          </p:cNvGraphicFramePr>
          <p:nvPr>
            <p:extLst/>
          </p:nvPr>
        </p:nvGraphicFramePr>
        <p:xfrm>
          <a:off x="4716016" y="2571750"/>
          <a:ext cx="3907062" cy="1483360"/>
        </p:xfrm>
        <a:graphic>
          <a:graphicData uri="http://schemas.openxmlformats.org/drawingml/2006/table">
            <a:tbl>
              <a:tblPr firstRow="1" bandRow="1">
                <a:tableStyleId>{10A1B5D5-9B99-4C35-A422-299274C87663}</a:tableStyleId>
              </a:tblPr>
              <a:tblGrid>
                <a:gridCol w="1302354"/>
                <a:gridCol w="1302354"/>
                <a:gridCol w="1302354"/>
              </a:tblGrid>
              <a:tr h="370840">
                <a:tc>
                  <a:txBody>
                    <a:bodyPr/>
                    <a:lstStyle/>
                    <a:p>
                      <a:pPr algn="ctr"/>
                      <a:endParaRPr lang="en-GB" sz="1200" dirty="0"/>
                    </a:p>
                  </a:txBody>
                  <a:tcPr/>
                </a:tc>
                <a:tc>
                  <a:txBody>
                    <a:bodyPr/>
                    <a:lstStyle/>
                    <a:p>
                      <a:pPr algn="ctr"/>
                      <a:r>
                        <a:rPr lang="en-GB" sz="1200" dirty="0" err="1" smtClean="0"/>
                        <a:t>SpeediCath</a:t>
                      </a:r>
                      <a:endParaRPr lang="en-GB" sz="1200" dirty="0"/>
                    </a:p>
                  </a:txBody>
                  <a:tcPr/>
                </a:tc>
                <a:tc>
                  <a:txBody>
                    <a:bodyPr/>
                    <a:lstStyle/>
                    <a:p>
                      <a:pPr algn="ctr"/>
                      <a:r>
                        <a:rPr lang="en-GB" sz="1200" dirty="0" smtClean="0"/>
                        <a:t>Competitor</a:t>
                      </a:r>
                      <a:endParaRPr lang="en-GB" sz="1200" dirty="0"/>
                    </a:p>
                  </a:txBody>
                  <a:tcPr/>
                </a:tc>
              </a:tr>
              <a:tr h="370840">
                <a:tc>
                  <a:txBody>
                    <a:bodyPr/>
                    <a:lstStyle/>
                    <a:p>
                      <a:pPr algn="l"/>
                      <a:r>
                        <a:rPr lang="en-GB" sz="1050" dirty="0" smtClean="0">
                          <a:solidFill>
                            <a:schemeClr val="bg2"/>
                          </a:solidFill>
                        </a:rPr>
                        <a:t>Convenience</a:t>
                      </a:r>
                      <a:endParaRPr lang="en-GB" sz="1050" dirty="0">
                        <a:solidFill>
                          <a:schemeClr val="bg2"/>
                        </a:solidFill>
                      </a:endParaRPr>
                    </a:p>
                  </a:txBody>
                  <a:tcPr/>
                </a:tc>
                <a:tc>
                  <a:txBody>
                    <a:bodyPr/>
                    <a:lstStyle/>
                    <a:p>
                      <a:pPr algn="ctr"/>
                      <a:r>
                        <a:rPr lang="en-GB" sz="1050" dirty="0" smtClean="0">
                          <a:solidFill>
                            <a:schemeClr val="bg2"/>
                          </a:solidFill>
                        </a:rPr>
                        <a:t>88%</a:t>
                      </a:r>
                      <a:endParaRPr lang="en-GB" sz="1050" dirty="0">
                        <a:solidFill>
                          <a:schemeClr val="bg2"/>
                        </a:solidFill>
                      </a:endParaRPr>
                    </a:p>
                  </a:txBody>
                  <a:tcPr/>
                </a:tc>
                <a:tc>
                  <a:txBody>
                    <a:bodyPr/>
                    <a:lstStyle/>
                    <a:p>
                      <a:pPr algn="ctr"/>
                      <a:r>
                        <a:rPr lang="en-GB" sz="1050" dirty="0" smtClean="0">
                          <a:solidFill>
                            <a:schemeClr val="bg2"/>
                          </a:solidFill>
                        </a:rPr>
                        <a:t>12%</a:t>
                      </a:r>
                      <a:endParaRPr lang="en-GB" sz="1050" dirty="0">
                        <a:solidFill>
                          <a:schemeClr val="bg2"/>
                        </a:solidFill>
                      </a:endParaRPr>
                    </a:p>
                  </a:txBody>
                  <a:tcPr/>
                </a:tc>
              </a:tr>
              <a:tr h="370840">
                <a:tc>
                  <a:txBody>
                    <a:bodyPr/>
                    <a:lstStyle/>
                    <a:p>
                      <a:pPr algn="l"/>
                      <a:r>
                        <a:rPr lang="en-GB" sz="1050" dirty="0" smtClean="0">
                          <a:solidFill>
                            <a:schemeClr val="bg2"/>
                          </a:solidFill>
                        </a:rPr>
                        <a:t>Discretion</a:t>
                      </a:r>
                      <a:endParaRPr lang="en-GB" sz="1050" dirty="0">
                        <a:solidFill>
                          <a:schemeClr val="bg2"/>
                        </a:solidFill>
                      </a:endParaRPr>
                    </a:p>
                  </a:txBody>
                  <a:tcPr/>
                </a:tc>
                <a:tc>
                  <a:txBody>
                    <a:bodyPr/>
                    <a:lstStyle/>
                    <a:p>
                      <a:pPr algn="ctr"/>
                      <a:r>
                        <a:rPr lang="en-GB" sz="1050" dirty="0" smtClean="0">
                          <a:solidFill>
                            <a:schemeClr val="bg2"/>
                          </a:solidFill>
                        </a:rPr>
                        <a:t>88%</a:t>
                      </a:r>
                      <a:endParaRPr lang="en-GB" sz="1050" dirty="0">
                        <a:solidFill>
                          <a:schemeClr val="bg2"/>
                        </a:solidFill>
                      </a:endParaRPr>
                    </a:p>
                  </a:txBody>
                  <a:tcPr/>
                </a:tc>
                <a:tc>
                  <a:txBody>
                    <a:bodyPr/>
                    <a:lstStyle/>
                    <a:p>
                      <a:pPr algn="ctr"/>
                      <a:r>
                        <a:rPr lang="en-GB" sz="1050" dirty="0" smtClean="0">
                          <a:solidFill>
                            <a:schemeClr val="bg2"/>
                          </a:solidFill>
                        </a:rPr>
                        <a:t>12%</a:t>
                      </a:r>
                      <a:endParaRPr lang="en-GB" sz="1050" dirty="0">
                        <a:solidFill>
                          <a:schemeClr val="bg2"/>
                        </a:solidFill>
                      </a:endParaRPr>
                    </a:p>
                  </a:txBody>
                  <a:tcPr/>
                </a:tc>
              </a:tr>
              <a:tr h="370840">
                <a:tc>
                  <a:txBody>
                    <a:bodyPr/>
                    <a:lstStyle/>
                    <a:p>
                      <a:pPr algn="l"/>
                      <a:r>
                        <a:rPr lang="en-GB" sz="1050" dirty="0" smtClean="0">
                          <a:solidFill>
                            <a:schemeClr val="bg2"/>
                          </a:solidFill>
                        </a:rPr>
                        <a:t>Speed</a:t>
                      </a:r>
                      <a:endParaRPr lang="en-GB" sz="1050" dirty="0">
                        <a:solidFill>
                          <a:schemeClr val="bg2"/>
                        </a:solidFill>
                      </a:endParaRPr>
                    </a:p>
                  </a:txBody>
                  <a:tcPr/>
                </a:tc>
                <a:tc>
                  <a:txBody>
                    <a:bodyPr/>
                    <a:lstStyle/>
                    <a:p>
                      <a:pPr algn="ctr"/>
                      <a:r>
                        <a:rPr lang="en-GB" sz="1050" dirty="0" smtClean="0">
                          <a:solidFill>
                            <a:schemeClr val="bg2"/>
                          </a:solidFill>
                        </a:rPr>
                        <a:t>76%</a:t>
                      </a:r>
                      <a:endParaRPr lang="en-GB" sz="1050" dirty="0">
                        <a:solidFill>
                          <a:schemeClr val="bg2"/>
                        </a:solidFill>
                      </a:endParaRPr>
                    </a:p>
                  </a:txBody>
                  <a:tcPr/>
                </a:tc>
                <a:tc>
                  <a:txBody>
                    <a:bodyPr/>
                    <a:lstStyle/>
                    <a:p>
                      <a:pPr algn="ctr"/>
                      <a:r>
                        <a:rPr lang="en-GB" sz="1050" dirty="0" smtClean="0">
                          <a:solidFill>
                            <a:schemeClr val="bg2"/>
                          </a:solidFill>
                        </a:rPr>
                        <a:t>24%</a:t>
                      </a:r>
                      <a:endParaRPr lang="en-GB" sz="1050" dirty="0">
                        <a:solidFill>
                          <a:schemeClr val="bg2"/>
                        </a:solidFill>
                      </a:endParaRPr>
                    </a:p>
                  </a:txBody>
                  <a:tcPr/>
                </a:tc>
              </a:tr>
            </a:tbl>
          </a:graphicData>
        </a:graphic>
      </p:graphicFrame>
      <p:sp>
        <p:nvSpPr>
          <p:cNvPr id="18" name="Rectangle 17"/>
          <p:cNvSpPr/>
          <p:nvPr/>
        </p:nvSpPr>
        <p:spPr>
          <a:xfrm>
            <a:off x="2330054" y="4730270"/>
            <a:ext cx="4572000" cy="215444"/>
          </a:xfrm>
          <a:prstGeom prst="rect">
            <a:avLst/>
          </a:prstGeom>
        </p:spPr>
        <p:txBody>
          <a:bodyPr>
            <a:spAutoFit/>
          </a:bodyPr>
          <a:lstStyle/>
          <a:p>
            <a:pPr defTabSz="903244">
              <a:defRPr/>
            </a:pPr>
            <a:r>
              <a:rPr lang="en-GB" sz="800" dirty="0" smtClean="0">
                <a:solidFill>
                  <a:srgbClr val="535353"/>
                </a:solidFill>
              </a:rPr>
              <a:t>*</a:t>
            </a:r>
            <a:r>
              <a:rPr lang="en-GB" sz="800" dirty="0">
                <a:solidFill>
                  <a:srgbClr val="535353"/>
                </a:solidFill>
                <a:latin typeface="Arial"/>
                <a:cs typeface="Arial"/>
              </a:rPr>
              <a:t>All results presented above are statistically significant</a:t>
            </a:r>
            <a:endParaRPr lang="en-GB" sz="800" dirty="0">
              <a:solidFill>
                <a:srgbClr val="535353"/>
              </a:solidFill>
            </a:endParaRPr>
          </a:p>
        </p:txBody>
      </p:sp>
      <p:sp>
        <p:nvSpPr>
          <p:cNvPr id="19" name="Rectangle 18"/>
          <p:cNvSpPr/>
          <p:nvPr/>
        </p:nvSpPr>
        <p:spPr>
          <a:xfrm>
            <a:off x="1792288" y="4174509"/>
            <a:ext cx="1314345" cy="215444"/>
          </a:xfrm>
          <a:prstGeom prst="rect">
            <a:avLst/>
          </a:prstGeom>
        </p:spPr>
        <p:txBody>
          <a:bodyPr wrap="square">
            <a:spAutoFit/>
          </a:bodyPr>
          <a:lstStyle/>
          <a:p>
            <a:r>
              <a:rPr lang="en-GB" sz="800" dirty="0" smtClean="0">
                <a:solidFill>
                  <a:srgbClr val="535353"/>
                </a:solidFill>
              </a:rPr>
              <a:t>P=0,011</a:t>
            </a:r>
            <a:endParaRPr lang="en-GB" sz="800" dirty="0">
              <a:solidFill>
                <a:srgbClr val="535353"/>
              </a:solidFill>
            </a:endParaRPr>
          </a:p>
        </p:txBody>
      </p:sp>
    </p:spTree>
    <p:extLst>
      <p:ext uri="{BB962C8B-B14F-4D97-AF65-F5344CB8AC3E}">
        <p14:creationId xmlns:p14="http://schemas.microsoft.com/office/powerpoint/2010/main" val="3802051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218"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err="1" smtClean="0"/>
              <a:t>SpeediCath</a:t>
            </a:r>
            <a:r>
              <a:rPr lang="en-GB" baseline="30000" dirty="0" smtClean="0"/>
              <a:t>® </a:t>
            </a:r>
            <a:r>
              <a:rPr lang="en-GB" dirty="0"/>
              <a:t>for Men</a:t>
            </a:r>
          </a:p>
        </p:txBody>
      </p:sp>
      <p:sp>
        <p:nvSpPr>
          <p:cNvPr id="6" name="TextBox 5"/>
          <p:cNvSpPr txBox="1"/>
          <p:nvPr/>
        </p:nvSpPr>
        <p:spPr>
          <a:xfrm>
            <a:off x="6551499" y="1972023"/>
            <a:ext cx="2592501" cy="1292662"/>
          </a:xfrm>
          <a:prstGeom prst="rect">
            <a:avLst/>
          </a:prstGeom>
          <a:noFill/>
        </p:spPr>
        <p:txBody>
          <a:bodyPr wrap="square" lIns="0" tIns="0" rIns="0" bIns="0" rtlCol="0">
            <a:spAutoFit/>
          </a:bodyPr>
          <a:lstStyle/>
          <a:p>
            <a:pPr marL="171450" indent="-171450">
              <a:spcAft>
                <a:spcPts val="0"/>
              </a:spcAft>
              <a:buClr>
                <a:srgbClr val="00B0CA"/>
              </a:buClr>
              <a:buFont typeface="Arial" panose="020B0604020202020204" pitchFamily="34" charset="0"/>
              <a:buChar char="•"/>
            </a:pPr>
            <a:r>
              <a:rPr lang="en-GB" sz="1200" dirty="0" err="1" smtClean="0">
                <a:solidFill>
                  <a:srgbClr val="535353"/>
                </a:solidFill>
              </a:rPr>
              <a:t>SpeediCath</a:t>
            </a:r>
            <a:r>
              <a:rPr lang="en-GB" sz="1200" dirty="0" smtClean="0">
                <a:solidFill>
                  <a:srgbClr val="535353"/>
                </a:solidFill>
              </a:rPr>
              <a:t> Standard</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err="1" smtClean="0">
                <a:solidFill>
                  <a:srgbClr val="535353"/>
                </a:solidFill>
              </a:rPr>
              <a:t>SpeediCath</a:t>
            </a:r>
            <a:r>
              <a:rPr lang="en-GB" sz="1200" dirty="0" smtClean="0">
                <a:solidFill>
                  <a:srgbClr val="535353"/>
                </a:solidFill>
              </a:rPr>
              <a:t> Control</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err="1" smtClean="0">
                <a:solidFill>
                  <a:srgbClr val="535353"/>
                </a:solidFill>
              </a:rPr>
              <a:t>SpeediCath</a:t>
            </a:r>
            <a:r>
              <a:rPr lang="en-GB" sz="1200" dirty="0" smtClean="0">
                <a:solidFill>
                  <a:srgbClr val="535353"/>
                </a:solidFill>
              </a:rPr>
              <a:t> Compact Male</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err="1" smtClean="0">
                <a:solidFill>
                  <a:srgbClr val="535353"/>
                </a:solidFill>
              </a:rPr>
              <a:t>SpeediCath</a:t>
            </a:r>
            <a:r>
              <a:rPr lang="en-GB" sz="1200" dirty="0" smtClean="0">
                <a:solidFill>
                  <a:srgbClr val="535353"/>
                </a:solidFill>
              </a:rPr>
              <a:t> Compact Set</a:t>
            </a:r>
          </a:p>
        </p:txBody>
      </p:sp>
      <p:pic>
        <p:nvPicPr>
          <p:cNvPr id="10" name="Picture 9"/>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val="0"/>
              </a:ext>
            </a:extLst>
          </a:blip>
          <a:srcRect b="26071"/>
          <a:stretch/>
        </p:blipFill>
        <p:spPr>
          <a:xfrm>
            <a:off x="475094" y="1358209"/>
            <a:ext cx="5825097" cy="2869726"/>
          </a:xfrm>
          <a:prstGeom prst="rect">
            <a:avLst/>
          </a:prstGeom>
        </p:spPr>
      </p:pic>
    </p:spTree>
    <p:extLst>
      <p:ext uri="{BB962C8B-B14F-4D97-AF65-F5344CB8AC3E}">
        <p14:creationId xmlns:p14="http://schemas.microsoft.com/office/powerpoint/2010/main" val="17688526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42"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err="1" smtClean="0"/>
              <a:t>SpeediCath</a:t>
            </a:r>
            <a:r>
              <a:rPr lang="en-GB" baseline="30000" dirty="0" smtClean="0"/>
              <a:t>® </a:t>
            </a:r>
            <a:r>
              <a:rPr lang="en-GB" dirty="0" smtClean="0"/>
              <a:t>Standard – The proven and reliable standard catheter for men</a:t>
            </a:r>
            <a:endParaRPr lang="en-GB" dirty="0"/>
          </a:p>
        </p:txBody>
      </p:sp>
      <p:sp>
        <p:nvSpPr>
          <p:cNvPr id="6" name="TextBox 5"/>
          <p:cNvSpPr txBox="1"/>
          <p:nvPr/>
        </p:nvSpPr>
        <p:spPr>
          <a:xfrm>
            <a:off x="5652120" y="1325692"/>
            <a:ext cx="3024336" cy="2954655"/>
          </a:xfrm>
          <a:prstGeom prst="rect">
            <a:avLst/>
          </a:prstGeom>
          <a:noFill/>
        </p:spPr>
        <p:txBody>
          <a:bodyPr wrap="square" lIns="0" tIns="0" rIns="0" bIns="0" rtlCol="0">
            <a:spAutoFit/>
          </a:bodyPr>
          <a:lstStyle/>
          <a:p>
            <a:pPr marL="171450" indent="-171450">
              <a:spcAft>
                <a:spcPts val="0"/>
              </a:spcAft>
              <a:buClr>
                <a:srgbClr val="00B0CA"/>
              </a:buClr>
              <a:buFont typeface="Arial" panose="020B0604020202020204" pitchFamily="34" charset="0"/>
              <a:buChar char="•"/>
            </a:pPr>
            <a:r>
              <a:rPr lang="en-GB" sz="1200" dirty="0">
                <a:solidFill>
                  <a:srgbClr val="535353"/>
                </a:solidFill>
              </a:rPr>
              <a:t>Easy opening with ring-pull feature for people with low hand dexterity</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a:solidFill>
                  <a:srgbClr val="535353"/>
                </a:solidFill>
              </a:rPr>
              <a:t>Adhesive dot ensures catheter stays in place during </a:t>
            </a:r>
            <a:r>
              <a:rPr lang="en-GB" sz="1200" dirty="0" smtClean="0">
                <a:solidFill>
                  <a:srgbClr val="535353"/>
                </a:solidFill>
              </a:rPr>
              <a:t>preparation</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Available </a:t>
            </a:r>
            <a:r>
              <a:rPr lang="en-GB" sz="1200" dirty="0">
                <a:solidFill>
                  <a:srgbClr val="535353"/>
                </a:solidFill>
              </a:rPr>
              <a:t>in different varieties</a:t>
            </a:r>
          </a:p>
          <a:p>
            <a:pPr marL="628650" lvl="1" indent="-171450">
              <a:spcAft>
                <a:spcPts val="0"/>
              </a:spcAft>
              <a:buClr>
                <a:srgbClr val="00B0CA"/>
              </a:buClr>
              <a:buFont typeface="Arial" panose="020B0604020202020204" pitchFamily="34" charset="0"/>
              <a:buChar char="•"/>
            </a:pPr>
            <a:r>
              <a:rPr lang="en-GB" sz="1200" dirty="0" smtClean="0">
                <a:solidFill>
                  <a:srgbClr val="535353"/>
                </a:solidFill>
              </a:rPr>
              <a:t>Male – 40cm</a:t>
            </a:r>
          </a:p>
          <a:p>
            <a:pPr marL="628650" lvl="1" indent="-171450">
              <a:spcAft>
                <a:spcPts val="0"/>
              </a:spcAft>
              <a:buClr>
                <a:srgbClr val="00B0CA"/>
              </a:buClr>
              <a:buFont typeface="Arial" panose="020B0604020202020204" pitchFamily="34" charset="0"/>
              <a:buChar char="•"/>
            </a:pPr>
            <a:r>
              <a:rPr lang="en-GB" sz="1200" dirty="0" smtClean="0">
                <a:solidFill>
                  <a:srgbClr val="535353"/>
                </a:solidFill>
              </a:rPr>
              <a:t>Male </a:t>
            </a:r>
            <a:r>
              <a:rPr lang="en-GB" sz="1200" dirty="0" err="1" smtClean="0">
                <a:solidFill>
                  <a:srgbClr val="535353"/>
                </a:solidFill>
              </a:rPr>
              <a:t>Tiemann</a:t>
            </a:r>
            <a:r>
              <a:rPr lang="en-GB" sz="1200" dirty="0" smtClean="0">
                <a:solidFill>
                  <a:srgbClr val="535353"/>
                </a:solidFill>
              </a:rPr>
              <a:t> tip – 40cm </a:t>
            </a:r>
            <a:endParaRPr lang="en-GB" sz="1200" dirty="0">
              <a:solidFill>
                <a:srgbClr val="535353"/>
              </a:solidFill>
            </a:endParaRPr>
          </a:p>
          <a:p>
            <a:pPr marL="628650" lvl="1" indent="-171450">
              <a:spcAft>
                <a:spcPts val="0"/>
              </a:spcAft>
              <a:buClr>
                <a:srgbClr val="00B0CA"/>
              </a:buClr>
              <a:buFont typeface="Arial" panose="020B0604020202020204" pitchFamily="34" charset="0"/>
              <a:buChar char="•"/>
            </a:pPr>
            <a:r>
              <a:rPr lang="en-GB" sz="1200" dirty="0" smtClean="0">
                <a:solidFill>
                  <a:srgbClr val="535353"/>
                </a:solidFill>
              </a:rPr>
              <a:t>Boy – 30cm</a:t>
            </a:r>
          </a:p>
          <a:p>
            <a:pPr marL="628650" lvl="1" indent="-171450">
              <a:spcAft>
                <a:spcPts val="0"/>
              </a:spcAft>
              <a:buClr>
                <a:srgbClr val="00B0CA"/>
              </a:buClr>
              <a:buFont typeface="Arial" panose="020B0604020202020204" pitchFamily="34" charset="0"/>
              <a:buChar char="•"/>
            </a:pPr>
            <a:r>
              <a:rPr lang="en-GB" sz="1200" dirty="0" smtClean="0">
                <a:solidFill>
                  <a:srgbClr val="535353"/>
                </a:solidFill>
              </a:rPr>
              <a:t>Paediatric – 20cm</a:t>
            </a:r>
            <a:endParaRPr lang="en-GB" sz="1200" dirty="0">
              <a:solidFill>
                <a:srgbClr val="535353"/>
              </a:solidFill>
            </a:endParaRPr>
          </a:p>
          <a:p>
            <a:pPr marL="628650" lvl="1" indent="-171450">
              <a:spcAft>
                <a:spcPts val="0"/>
              </a:spcAft>
              <a:buClr>
                <a:srgbClr val="00B0CA"/>
              </a:buClr>
              <a:buFont typeface="Arial" panose="020B0604020202020204" pitchFamily="34" charset="0"/>
              <a:buChar char="•"/>
            </a:pPr>
            <a:r>
              <a:rPr lang="en-GB" sz="1200" dirty="0" smtClean="0">
                <a:solidFill>
                  <a:srgbClr val="535353"/>
                </a:solidFill>
              </a:rPr>
              <a:t>From </a:t>
            </a:r>
            <a:r>
              <a:rPr lang="en-GB" sz="1200" dirty="0" err="1" smtClean="0">
                <a:solidFill>
                  <a:srgbClr val="535353"/>
                </a:solidFill>
              </a:rPr>
              <a:t>Ch</a:t>
            </a:r>
            <a:r>
              <a:rPr lang="en-GB" sz="1200" dirty="0" smtClean="0">
                <a:solidFill>
                  <a:srgbClr val="535353"/>
                </a:solidFill>
              </a:rPr>
              <a:t>/Fr 6 </a:t>
            </a:r>
            <a:r>
              <a:rPr lang="en-GB" sz="1200" dirty="0">
                <a:solidFill>
                  <a:srgbClr val="535353"/>
                </a:solidFill>
              </a:rPr>
              <a:t>to </a:t>
            </a:r>
            <a:r>
              <a:rPr lang="en-GB" sz="1200" dirty="0" err="1" smtClean="0">
                <a:solidFill>
                  <a:srgbClr val="535353"/>
                </a:solidFill>
              </a:rPr>
              <a:t>Ch</a:t>
            </a:r>
            <a:r>
              <a:rPr lang="en-GB" sz="1200" dirty="0" smtClean="0">
                <a:solidFill>
                  <a:srgbClr val="535353"/>
                </a:solidFill>
              </a:rPr>
              <a:t>/Fr 18</a:t>
            </a:r>
            <a:endParaRPr lang="en-GB" sz="1200" dirty="0">
              <a:solidFill>
                <a:srgbClr val="535353"/>
              </a:solidFill>
            </a:endParaRP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r>
              <a:rPr lang="en-GB" sz="1200" dirty="0" err="1" smtClean="0">
                <a:solidFill>
                  <a:srgbClr val="535353"/>
                </a:solidFill>
              </a:rPr>
              <a:t>Tiemann</a:t>
            </a:r>
            <a:r>
              <a:rPr lang="en-GB" sz="1200" dirty="0" smtClean="0">
                <a:solidFill>
                  <a:srgbClr val="535353"/>
                </a:solidFill>
              </a:rPr>
              <a:t> tip designed to navigate the male prostatic curve</a:t>
            </a: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p:txBody>
      </p:sp>
      <p:pic>
        <p:nvPicPr>
          <p:cNvPr id="10" name="Picture 9"/>
          <p:cNvPicPr>
            <a:picLocks noChangeAspect="1"/>
          </p:cNvPicPr>
          <p:nvPr/>
        </p:nvPicPr>
        <p:blipFill>
          <a:blip r:embed="rId7"/>
          <a:stretch>
            <a:fillRect/>
          </a:stretch>
        </p:blipFill>
        <p:spPr>
          <a:xfrm rot="5400000">
            <a:off x="3268628" y="2570001"/>
            <a:ext cx="2948716" cy="378108"/>
          </a:xfrm>
          <a:prstGeom prst="rect">
            <a:avLst/>
          </a:prstGeom>
        </p:spPr>
      </p:pic>
      <p:pic>
        <p:nvPicPr>
          <p:cNvPr id="11" name="Picture 9" descr="Click to Preview"/>
          <p:cNvPicPr>
            <a:picLocks noChangeAspect="1" noChangeArrowheads="1"/>
          </p:cNvPicPr>
          <p:nvPr/>
        </p:nvPicPr>
        <p:blipFill>
          <a:blip r:embed="rId8" cstate="print"/>
          <a:srcRect/>
          <a:stretch>
            <a:fillRect/>
          </a:stretch>
        </p:blipFill>
        <p:spPr bwMode="auto">
          <a:xfrm>
            <a:off x="1259632" y="1491630"/>
            <a:ext cx="2160240" cy="2160240"/>
          </a:xfrm>
          <a:prstGeom prst="rect">
            <a:avLst/>
          </a:prstGeom>
          <a:noFill/>
          <a:ln w="9525">
            <a:noFill/>
            <a:miter lim="800000"/>
            <a:headEnd/>
            <a:tailEnd/>
          </a:ln>
        </p:spPr>
      </p:pic>
    </p:spTree>
    <p:extLst>
      <p:ext uri="{BB962C8B-B14F-4D97-AF65-F5344CB8AC3E}">
        <p14:creationId xmlns:p14="http://schemas.microsoft.com/office/powerpoint/2010/main" val="27921787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266"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err="1" smtClean="0"/>
              <a:t>SpeediCath</a:t>
            </a:r>
            <a:r>
              <a:rPr lang="en-GB" baseline="30000" dirty="0" smtClean="0"/>
              <a:t>® </a:t>
            </a:r>
            <a:r>
              <a:rPr lang="en-GB" dirty="0" smtClean="0"/>
              <a:t>Control – The proven and reliable standard catheter with extra control for men</a:t>
            </a:r>
            <a:endParaRPr lang="en-GB" dirty="0"/>
          </a:p>
        </p:txBody>
      </p:sp>
      <p:sp>
        <p:nvSpPr>
          <p:cNvPr id="6" name="TextBox 5"/>
          <p:cNvSpPr txBox="1"/>
          <p:nvPr/>
        </p:nvSpPr>
        <p:spPr>
          <a:xfrm>
            <a:off x="5652120" y="1325692"/>
            <a:ext cx="3024336" cy="2400657"/>
          </a:xfrm>
          <a:prstGeom prst="rect">
            <a:avLst/>
          </a:prstGeom>
          <a:noFill/>
        </p:spPr>
        <p:txBody>
          <a:bodyPr wrap="square" lIns="0" tIns="0" rIns="0" bIns="0" rtlCol="0">
            <a:spAutoFit/>
          </a:bodyPr>
          <a:lstStyle/>
          <a:p>
            <a:pPr marL="171450" indent="-171450">
              <a:spcAft>
                <a:spcPts val="0"/>
              </a:spcAft>
              <a:buClr>
                <a:srgbClr val="00B0CA"/>
              </a:buClr>
              <a:buFont typeface="Arial" panose="020B0604020202020204" pitchFamily="34" charset="0"/>
              <a:buChar char="•"/>
            </a:pPr>
            <a:r>
              <a:rPr lang="en-GB" sz="1200" dirty="0" smtClean="0">
                <a:solidFill>
                  <a:srgbClr val="535353"/>
                </a:solidFill>
              </a:rPr>
              <a:t>Stiffer </a:t>
            </a:r>
            <a:r>
              <a:rPr lang="en-GB" sz="1200" dirty="0">
                <a:solidFill>
                  <a:srgbClr val="535353"/>
                </a:solidFill>
              </a:rPr>
              <a:t>section at the connector enabling the user to achieve a greater control when inserting the </a:t>
            </a:r>
            <a:r>
              <a:rPr lang="en-GB" sz="1200" dirty="0" smtClean="0">
                <a:solidFill>
                  <a:srgbClr val="535353"/>
                </a:solidFill>
              </a:rPr>
              <a:t>catheter</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Support non-touch catheterisation</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Easy opening with ring-pull feature for people with low hand dexterity</a:t>
            </a: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Adhesive dot ensures catheter stays in place during preparation</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a:solidFill>
                  <a:srgbClr val="535353"/>
                </a:solidFill>
              </a:rPr>
              <a:t>Available </a:t>
            </a:r>
            <a:r>
              <a:rPr lang="en-GB" sz="1200" dirty="0" err="1" smtClean="0">
                <a:solidFill>
                  <a:srgbClr val="535353"/>
                </a:solidFill>
              </a:rPr>
              <a:t>Ch</a:t>
            </a:r>
            <a:r>
              <a:rPr lang="en-GB" sz="1200" dirty="0" smtClean="0">
                <a:solidFill>
                  <a:srgbClr val="535353"/>
                </a:solidFill>
              </a:rPr>
              <a:t>/Fr 12 </a:t>
            </a:r>
            <a:r>
              <a:rPr lang="en-GB" sz="1200" dirty="0">
                <a:solidFill>
                  <a:srgbClr val="535353"/>
                </a:solidFill>
              </a:rPr>
              <a:t>– </a:t>
            </a:r>
            <a:r>
              <a:rPr lang="en-GB" sz="1200" dirty="0" smtClean="0">
                <a:solidFill>
                  <a:srgbClr val="535353"/>
                </a:solidFill>
              </a:rPr>
              <a:t>40cm</a:t>
            </a:r>
            <a:endParaRPr lang="en-GB" sz="1200" dirty="0">
              <a:solidFill>
                <a:srgbClr val="535353"/>
              </a:solidFill>
            </a:endParaRPr>
          </a:p>
        </p:txBody>
      </p:sp>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r="16195"/>
          <a:stretch/>
        </p:blipFill>
        <p:spPr>
          <a:xfrm>
            <a:off x="622183" y="1284697"/>
            <a:ext cx="2437649" cy="2908711"/>
          </a:xfrm>
          <a:prstGeom prst="rect">
            <a:avLst/>
          </a:prstGeom>
        </p:spPr>
      </p:pic>
      <p:pic>
        <p:nvPicPr>
          <p:cNvPr id="3" name="Picture 2"/>
          <p:cNvPicPr>
            <a:picLocks noChangeAspect="1"/>
          </p:cNvPicPr>
          <p:nvPr/>
        </p:nvPicPr>
        <p:blipFill>
          <a:blip r:embed="rId8"/>
          <a:stretch>
            <a:fillRect/>
          </a:stretch>
        </p:blipFill>
        <p:spPr>
          <a:xfrm rot="5400000">
            <a:off x="2422600" y="2570001"/>
            <a:ext cx="2948716" cy="378108"/>
          </a:xfrm>
          <a:prstGeom prst="rect">
            <a:avLst/>
          </a:prstGeom>
        </p:spPr>
      </p:pic>
    </p:spTree>
    <p:extLst>
      <p:ext uri="{BB962C8B-B14F-4D97-AF65-F5344CB8AC3E}">
        <p14:creationId xmlns:p14="http://schemas.microsoft.com/office/powerpoint/2010/main" val="38177095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290"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err="1" smtClean="0"/>
              <a:t>SpeediCath</a:t>
            </a:r>
            <a:r>
              <a:rPr lang="en-GB" baseline="30000" dirty="0" smtClean="0"/>
              <a:t>® </a:t>
            </a:r>
            <a:r>
              <a:rPr lang="en-GB" dirty="0" smtClean="0"/>
              <a:t>Compact Male – The most compact catheter for men</a:t>
            </a:r>
            <a:endParaRPr lang="en-GB" dirty="0"/>
          </a:p>
        </p:txBody>
      </p:sp>
      <p:sp>
        <p:nvSpPr>
          <p:cNvPr id="6" name="TextBox 5"/>
          <p:cNvSpPr txBox="1"/>
          <p:nvPr/>
        </p:nvSpPr>
        <p:spPr>
          <a:xfrm>
            <a:off x="5652120" y="1325692"/>
            <a:ext cx="3024336" cy="2769989"/>
          </a:xfrm>
          <a:prstGeom prst="rect">
            <a:avLst/>
          </a:prstGeom>
          <a:noFill/>
        </p:spPr>
        <p:txBody>
          <a:bodyPr wrap="square" lIns="0" tIns="0" rIns="0" bIns="0" rtlCol="0">
            <a:spAutoFit/>
          </a:bodyPr>
          <a:lstStyle/>
          <a:p>
            <a:pPr marL="171450" indent="-171450">
              <a:spcAft>
                <a:spcPts val="0"/>
              </a:spcAft>
              <a:buClr>
                <a:srgbClr val="00B0CA"/>
              </a:buClr>
              <a:buFont typeface="Arial" panose="020B0604020202020204" pitchFamily="34" charset="0"/>
              <a:buChar char="•"/>
            </a:pPr>
            <a:r>
              <a:rPr lang="en-GB" sz="1200" dirty="0" smtClean="0">
                <a:solidFill>
                  <a:srgbClr val="535353"/>
                </a:solidFill>
              </a:rPr>
              <a:t>A telescopic catheter tailor-made for men*</a:t>
            </a: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Discreet and compact design - practical both in and out of home for men who  </a:t>
            </a:r>
          </a:p>
          <a:p>
            <a:pPr marL="628650" lvl="1" indent="-171450">
              <a:spcAft>
                <a:spcPts val="0"/>
              </a:spcAft>
              <a:buClr>
                <a:srgbClr val="00B0CA"/>
              </a:buClr>
              <a:buFont typeface="Arial" panose="020B0604020202020204" pitchFamily="34" charset="0"/>
              <a:buChar char="•"/>
            </a:pPr>
            <a:r>
              <a:rPr lang="en-GB" sz="1200" dirty="0" smtClean="0">
                <a:solidFill>
                  <a:srgbClr val="535353"/>
                </a:solidFill>
              </a:rPr>
              <a:t>who catheterize directly into the toilet</a:t>
            </a:r>
          </a:p>
          <a:p>
            <a:pPr marL="628650" lvl="1" indent="-171450">
              <a:spcAft>
                <a:spcPts val="0"/>
              </a:spcAft>
              <a:buClr>
                <a:srgbClr val="00B0CA"/>
              </a:buClr>
              <a:buFont typeface="Arial" panose="020B0604020202020204" pitchFamily="34" charset="0"/>
              <a:buChar char="•"/>
            </a:pPr>
            <a:r>
              <a:rPr lang="en-GB" sz="1200" dirty="0" smtClean="0">
                <a:solidFill>
                  <a:srgbClr val="535353"/>
                </a:solidFill>
              </a:rPr>
              <a:t>Who want a discreet catheter design</a:t>
            </a: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Improve quality of life related to intermittent catheterisation</a:t>
            </a:r>
            <a:r>
              <a:rPr lang="en-GB" sz="1200" baseline="30000" dirty="0" smtClean="0">
                <a:solidFill>
                  <a:srgbClr val="535353"/>
                </a:solidFill>
              </a:rPr>
              <a:t> (2)</a:t>
            </a: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Non-touch insertion </a:t>
            </a:r>
            <a:r>
              <a:rPr lang="en-GB" sz="1200" baseline="30000" dirty="0" smtClean="0">
                <a:solidFill>
                  <a:srgbClr val="535353"/>
                </a:solidFill>
              </a:rPr>
              <a:t>(1) (3) (4)</a:t>
            </a: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Available in </a:t>
            </a:r>
            <a:r>
              <a:rPr lang="en-GB" sz="1200" dirty="0" err="1" smtClean="0">
                <a:solidFill>
                  <a:srgbClr val="535353"/>
                </a:solidFill>
              </a:rPr>
              <a:t>Ch</a:t>
            </a:r>
            <a:r>
              <a:rPr lang="en-GB" sz="1200" dirty="0" smtClean="0">
                <a:solidFill>
                  <a:srgbClr val="535353"/>
                </a:solidFill>
              </a:rPr>
              <a:t>/Fr 12/18 – 30cm</a:t>
            </a:r>
          </a:p>
        </p:txBody>
      </p:sp>
      <p:sp>
        <p:nvSpPr>
          <p:cNvPr id="3" name="Rectangle 2"/>
          <p:cNvSpPr/>
          <p:nvPr/>
        </p:nvSpPr>
        <p:spPr>
          <a:xfrm>
            <a:off x="3324176" y="4515966"/>
            <a:ext cx="4572000" cy="707886"/>
          </a:xfrm>
          <a:prstGeom prst="rect">
            <a:avLst/>
          </a:prstGeom>
        </p:spPr>
        <p:txBody>
          <a:bodyPr>
            <a:spAutoFit/>
          </a:bodyPr>
          <a:lstStyle/>
          <a:p>
            <a:pPr marL="228600" indent="-228600">
              <a:buFontTx/>
              <a:buAutoNum type="arabicParenBoth"/>
            </a:pPr>
            <a:r>
              <a:rPr lang="en-GB" sz="800" dirty="0" err="1" smtClean="0">
                <a:solidFill>
                  <a:srgbClr val="535353"/>
                </a:solidFill>
              </a:rPr>
              <a:t>Domurath</a:t>
            </a:r>
            <a:r>
              <a:rPr lang="en-GB" sz="800" dirty="0" smtClean="0">
                <a:solidFill>
                  <a:srgbClr val="535353"/>
                </a:solidFill>
              </a:rPr>
              <a:t> B et al. Spinal Cord 2011, 49(7), 817-821</a:t>
            </a:r>
          </a:p>
          <a:p>
            <a:pPr marL="228600" indent="-228600">
              <a:buFontTx/>
              <a:buAutoNum type="arabicParenBoth"/>
            </a:pPr>
            <a:r>
              <a:rPr lang="en-GB" sz="800" dirty="0" err="1">
                <a:solidFill>
                  <a:srgbClr val="535353"/>
                </a:solidFill>
              </a:rPr>
              <a:t>Chartier</a:t>
            </a:r>
            <a:r>
              <a:rPr lang="en-GB" sz="800" dirty="0">
                <a:solidFill>
                  <a:srgbClr val="535353"/>
                </a:solidFill>
              </a:rPr>
              <a:t>-Kastler E et al. J Urol. 2013 Sep;190(3):</a:t>
            </a:r>
            <a:r>
              <a:rPr lang="en-GB" sz="800" dirty="0" smtClean="0">
                <a:solidFill>
                  <a:srgbClr val="535353"/>
                </a:solidFill>
              </a:rPr>
              <a:t>942-7</a:t>
            </a:r>
          </a:p>
          <a:p>
            <a:pPr marL="228600" indent="-228600">
              <a:buFontTx/>
              <a:buAutoNum type="arabicParenBoth"/>
            </a:pPr>
            <a:r>
              <a:rPr lang="en-GB" sz="800" dirty="0" err="1" smtClean="0">
                <a:solidFill>
                  <a:srgbClr val="535353"/>
                </a:solidFill>
              </a:rPr>
              <a:t>Chartier</a:t>
            </a:r>
            <a:r>
              <a:rPr lang="en-GB" sz="800" dirty="0" smtClean="0">
                <a:solidFill>
                  <a:srgbClr val="535353"/>
                </a:solidFill>
              </a:rPr>
              <a:t>-Kastler E. Spinal cord 2011, 49(7), 844-850</a:t>
            </a:r>
          </a:p>
          <a:p>
            <a:pPr marL="228600" indent="-228600">
              <a:buFontTx/>
              <a:buAutoNum type="arabicParenBoth"/>
            </a:pPr>
            <a:r>
              <a:rPr lang="en-GB" sz="800" dirty="0" err="1" smtClean="0">
                <a:solidFill>
                  <a:srgbClr val="535353"/>
                </a:solidFill>
              </a:rPr>
              <a:t>Bagi</a:t>
            </a:r>
            <a:r>
              <a:rPr lang="en-GB" sz="800" dirty="0" smtClean="0">
                <a:solidFill>
                  <a:srgbClr val="535353"/>
                </a:solidFill>
              </a:rPr>
              <a:t> P et al. </a:t>
            </a:r>
            <a:r>
              <a:rPr lang="en-GB" sz="800" dirty="0" err="1" smtClean="0">
                <a:solidFill>
                  <a:srgbClr val="535353"/>
                </a:solidFill>
              </a:rPr>
              <a:t>Urol</a:t>
            </a:r>
            <a:r>
              <a:rPr lang="en-GB" sz="800" dirty="0" smtClean="0">
                <a:solidFill>
                  <a:srgbClr val="535353"/>
                </a:solidFill>
              </a:rPr>
              <a:t> </a:t>
            </a:r>
            <a:r>
              <a:rPr lang="en-GB" sz="800" dirty="0" err="1" smtClean="0">
                <a:solidFill>
                  <a:srgbClr val="535353"/>
                </a:solidFill>
              </a:rPr>
              <a:t>Int</a:t>
            </a:r>
            <a:r>
              <a:rPr lang="en-GB" sz="800" dirty="0" smtClean="0">
                <a:solidFill>
                  <a:srgbClr val="535353"/>
                </a:solidFill>
              </a:rPr>
              <a:t> 2011; 86:179-184</a:t>
            </a:r>
          </a:p>
          <a:p>
            <a:pPr marL="228600" indent="-228600">
              <a:buFontTx/>
              <a:buAutoNum type="arabicParenBoth"/>
            </a:pPr>
            <a:endParaRPr lang="en-GB" sz="800" dirty="0">
              <a:solidFill>
                <a:srgbClr val="535353"/>
              </a:solidFill>
            </a:endParaRPr>
          </a:p>
        </p:txBody>
      </p:sp>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7951" y="1203598"/>
            <a:ext cx="2198381" cy="2933684"/>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2014607" y="1903150"/>
            <a:ext cx="3347073" cy="1508903"/>
          </a:xfrm>
          <a:prstGeom prst="rect">
            <a:avLst/>
          </a:prstGeom>
        </p:spPr>
      </p:pic>
      <p:pic>
        <p:nvPicPr>
          <p:cNvPr id="8" name="Pictur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2800006" y="1902073"/>
            <a:ext cx="3563112" cy="1432560"/>
          </a:xfrm>
          <a:prstGeom prst="rect">
            <a:avLst/>
          </a:prstGeom>
        </p:spPr>
      </p:pic>
    </p:spTree>
    <p:extLst>
      <p:ext uri="{BB962C8B-B14F-4D97-AF65-F5344CB8AC3E}">
        <p14:creationId xmlns:p14="http://schemas.microsoft.com/office/powerpoint/2010/main" val="33871421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SpeediCath</a:t>
            </a:r>
            <a:r>
              <a:rPr lang="en-GB" baseline="30000" dirty="0"/>
              <a:t> ®</a:t>
            </a:r>
            <a:r>
              <a:rPr lang="en-GB" dirty="0" smtClean="0"/>
              <a:t> Compact Male - </a:t>
            </a:r>
            <a:r>
              <a:rPr lang="en-GB" dirty="0"/>
              <a:t>What do our customers say?</a:t>
            </a:r>
          </a:p>
        </p:txBody>
      </p:sp>
      <p:sp>
        <p:nvSpPr>
          <p:cNvPr id="4" name="Text Placeholder 5"/>
          <p:cNvSpPr txBox="1">
            <a:spLocks/>
          </p:cNvSpPr>
          <p:nvPr/>
        </p:nvSpPr>
        <p:spPr bwMode="auto">
          <a:xfrm>
            <a:off x="683568" y="2571750"/>
            <a:ext cx="3786570" cy="1296144"/>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baseline="0">
                <a:solidFill>
                  <a:schemeClr val="bg2"/>
                </a:solidFill>
                <a:latin typeface="+mn-lt"/>
              </a:defRPr>
            </a:lvl6pPr>
            <a:lvl7pPr marL="1134000" indent="-162000" algn="l" rtl="0" eaLnBrk="1" fontAlgn="base" hangingPunct="1">
              <a:lnSpc>
                <a:spcPct val="97000"/>
              </a:lnSpc>
              <a:spcBef>
                <a:spcPts val="300"/>
              </a:spcBef>
              <a:spcAft>
                <a:spcPct val="0"/>
              </a:spcAft>
              <a:buSzPct val="85000"/>
              <a:buFont typeface="Arial" pitchFamily="34" charset="0"/>
              <a:buChar char="•"/>
              <a:tabLst/>
              <a:defRPr lang="en-US" sz="1600" baseline="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a:lstStyle>
          <a:p>
            <a:pPr>
              <a:buClr>
                <a:srgbClr val="00B0CA"/>
              </a:buClr>
            </a:pPr>
            <a:r>
              <a:rPr lang="en-GB" sz="1050" i="1" kern="0" dirty="0">
                <a:solidFill>
                  <a:srgbClr val="535353"/>
                </a:solidFill>
              </a:rPr>
              <a:t>”My patients were all impressed with the compactness and how easy it was to use”</a:t>
            </a:r>
          </a:p>
          <a:p>
            <a:pPr>
              <a:buClr>
                <a:srgbClr val="00B0CA"/>
              </a:buClr>
            </a:pPr>
            <a:r>
              <a:rPr lang="en-GB" sz="1050" i="1" kern="0" dirty="0">
                <a:solidFill>
                  <a:srgbClr val="535353"/>
                </a:solidFill>
              </a:rPr>
              <a:t>“It’s extremely discreet both at home and out and about”</a:t>
            </a:r>
          </a:p>
          <a:p>
            <a:pPr>
              <a:buClr>
                <a:srgbClr val="00B0CA"/>
              </a:buClr>
            </a:pPr>
            <a:r>
              <a:rPr lang="en-GB" sz="1050" i="1" kern="0" dirty="0">
                <a:solidFill>
                  <a:srgbClr val="535353"/>
                </a:solidFill>
              </a:rPr>
              <a:t>“It makes my job easier when it comes to training </a:t>
            </a:r>
            <a:r>
              <a:rPr lang="en-GB" sz="1050" i="1" kern="0" dirty="0" smtClean="0">
                <a:solidFill>
                  <a:srgbClr val="535353"/>
                </a:solidFill>
              </a:rPr>
              <a:t>patients</a:t>
            </a:r>
            <a:r>
              <a:rPr lang="en-GB" sz="1050" i="1" kern="0" dirty="0">
                <a:solidFill>
                  <a:srgbClr val="535353"/>
                </a:solidFill>
              </a:rPr>
              <a:t>”</a:t>
            </a:r>
          </a:p>
          <a:p>
            <a:pPr marL="0" lvl="1" indent="0">
              <a:lnSpc>
                <a:spcPct val="100000"/>
              </a:lnSpc>
              <a:spcAft>
                <a:spcPts val="450"/>
              </a:spcAft>
              <a:buClr>
                <a:srgbClr val="00B0CA"/>
              </a:buClr>
              <a:buFontTx/>
              <a:buNone/>
            </a:pPr>
            <a:r>
              <a:rPr lang="en-GB" sz="1050" kern="0" dirty="0" smtClean="0">
                <a:solidFill>
                  <a:srgbClr val="535353"/>
                </a:solidFill>
              </a:rPr>
              <a:t>Emma – Urology nurse specialist – UK</a:t>
            </a:r>
          </a:p>
          <a:p>
            <a:pPr>
              <a:buClr>
                <a:srgbClr val="00B0CA"/>
              </a:buClr>
            </a:pPr>
            <a:r>
              <a:rPr lang="en-GB" sz="1050" i="1" kern="0" dirty="0" smtClean="0">
                <a:solidFill>
                  <a:srgbClr val="535353"/>
                </a:solidFill>
              </a:rPr>
              <a:t>“This catheter changed my everyday” </a:t>
            </a:r>
          </a:p>
          <a:p>
            <a:pPr>
              <a:buClr>
                <a:srgbClr val="00B0CA"/>
              </a:buClr>
            </a:pPr>
            <a:r>
              <a:rPr lang="en-GB" sz="1050" i="1" kern="0" dirty="0" smtClean="0">
                <a:solidFill>
                  <a:srgbClr val="535353"/>
                </a:solidFill>
              </a:rPr>
              <a:t>“This catheter is better</a:t>
            </a:r>
            <a:r>
              <a:rPr lang="en-GB" sz="1050" i="1" kern="0" dirty="0">
                <a:solidFill>
                  <a:srgbClr val="535353"/>
                </a:solidFill>
              </a:rPr>
              <a:t> </a:t>
            </a:r>
            <a:r>
              <a:rPr lang="en-GB" sz="1050" i="1" kern="0" dirty="0" smtClean="0">
                <a:solidFill>
                  <a:srgbClr val="535353"/>
                </a:solidFill>
              </a:rPr>
              <a:t>than others I have used so far” </a:t>
            </a:r>
          </a:p>
          <a:p>
            <a:pPr marL="0" indent="0">
              <a:buFontTx/>
              <a:buNone/>
            </a:pPr>
            <a:r>
              <a:rPr lang="en-GB" sz="1050" kern="0" dirty="0" smtClean="0">
                <a:solidFill>
                  <a:srgbClr val="535353"/>
                </a:solidFill>
              </a:rPr>
              <a:t>Christophe – SCCM user - France</a:t>
            </a:r>
            <a:endParaRPr lang="en-GB" sz="1050" kern="0" dirty="0">
              <a:solidFill>
                <a:srgbClr val="535353"/>
              </a:solidFill>
            </a:endParaRPr>
          </a:p>
          <a:p>
            <a:pPr marL="121444" lvl="1">
              <a:lnSpc>
                <a:spcPct val="100000"/>
              </a:lnSpc>
              <a:spcAft>
                <a:spcPts val="450"/>
              </a:spcAft>
            </a:pPr>
            <a:endParaRPr lang="en-GB" sz="1050" kern="0" dirty="0">
              <a:solidFill>
                <a:srgbClr val="535353"/>
              </a:solidFill>
            </a:endParaRPr>
          </a:p>
          <a:p>
            <a:pPr marL="121444" lvl="1">
              <a:lnSpc>
                <a:spcPct val="100000"/>
              </a:lnSpc>
              <a:spcAft>
                <a:spcPts val="450"/>
              </a:spcAft>
            </a:pPr>
            <a:endParaRPr lang="en-GB" sz="1050" kern="0" dirty="0">
              <a:solidFill>
                <a:srgbClr val="535353"/>
              </a:solidFill>
            </a:endParaRPr>
          </a:p>
          <a:p>
            <a:pPr marL="121444" lvl="1">
              <a:lnSpc>
                <a:spcPct val="100000"/>
              </a:lnSpc>
              <a:spcAft>
                <a:spcPts val="450"/>
              </a:spcAft>
              <a:buFontTx/>
              <a:buNone/>
            </a:pPr>
            <a:endParaRPr lang="en-GB" sz="1050" kern="0" dirty="0">
              <a:solidFill>
                <a:srgbClr val="535353"/>
              </a:solidFill>
            </a:endParaRPr>
          </a:p>
          <a:p>
            <a:pPr marL="121444" lvl="1">
              <a:lnSpc>
                <a:spcPct val="100000"/>
              </a:lnSpc>
              <a:spcAft>
                <a:spcPts val="450"/>
              </a:spcAft>
            </a:pPr>
            <a:endParaRPr lang="en-GB" sz="1050" kern="0" dirty="0">
              <a:solidFill>
                <a:srgbClr val="535353"/>
              </a:solidFill>
            </a:endParaRPr>
          </a:p>
          <a:p>
            <a:pPr marL="121444" lvl="1">
              <a:lnSpc>
                <a:spcPct val="100000"/>
              </a:lnSpc>
            </a:pPr>
            <a:endParaRPr lang="en-GB" sz="1050" kern="0" dirty="0">
              <a:solidFill>
                <a:srgbClr val="535353"/>
              </a:solidFill>
            </a:endParaRPr>
          </a:p>
          <a:p>
            <a:pPr marL="121444" indent="-121444">
              <a:lnSpc>
                <a:spcPct val="100000"/>
              </a:lnSpc>
              <a:spcBef>
                <a:spcPct val="0"/>
              </a:spcBef>
            </a:pPr>
            <a:endParaRPr lang="en-GB" sz="1050" kern="0" dirty="0">
              <a:solidFill>
                <a:srgbClr val="535353"/>
              </a:solidFill>
            </a:endParaRPr>
          </a:p>
          <a:p>
            <a:pPr marL="121444" indent="-121444">
              <a:lnSpc>
                <a:spcPct val="100000"/>
              </a:lnSpc>
            </a:pPr>
            <a:r>
              <a:rPr lang="en-GB" sz="1050" kern="0" dirty="0">
                <a:solidFill>
                  <a:srgbClr val="535353"/>
                </a:solidFill>
              </a:rPr>
              <a:t> </a:t>
            </a:r>
          </a:p>
        </p:txBody>
      </p:sp>
      <p:sp>
        <p:nvSpPr>
          <p:cNvPr id="6" name="Text Placeholder 5"/>
          <p:cNvSpPr txBox="1">
            <a:spLocks/>
          </p:cNvSpPr>
          <p:nvPr/>
        </p:nvSpPr>
        <p:spPr bwMode="auto">
          <a:xfrm>
            <a:off x="4932040" y="2571750"/>
            <a:ext cx="3886304" cy="172819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baseline="0">
                <a:solidFill>
                  <a:schemeClr val="bg2"/>
                </a:solidFill>
                <a:latin typeface="+mn-lt"/>
              </a:defRPr>
            </a:lvl6pPr>
            <a:lvl7pPr marL="1134000" indent="-162000" algn="l" rtl="0" eaLnBrk="1" fontAlgn="base" hangingPunct="1">
              <a:lnSpc>
                <a:spcPct val="97000"/>
              </a:lnSpc>
              <a:spcBef>
                <a:spcPts val="300"/>
              </a:spcBef>
              <a:spcAft>
                <a:spcPct val="0"/>
              </a:spcAft>
              <a:buSzPct val="85000"/>
              <a:buFont typeface="Arial" pitchFamily="34" charset="0"/>
              <a:buChar char="•"/>
              <a:tabLst/>
              <a:defRPr lang="en-US" sz="1600" baseline="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a:lstStyle>
          <a:p>
            <a:pPr>
              <a:buClr>
                <a:srgbClr val="00B0CA"/>
              </a:buClr>
            </a:pPr>
            <a:r>
              <a:rPr lang="en-GB" sz="1050" i="1" kern="0" dirty="0" smtClean="0">
                <a:solidFill>
                  <a:srgbClr val="535353"/>
                </a:solidFill>
              </a:rPr>
              <a:t>“The compact size gives you the confidence to live a normal life”</a:t>
            </a:r>
          </a:p>
          <a:p>
            <a:pPr>
              <a:buClr>
                <a:srgbClr val="00B0CA"/>
              </a:buClr>
            </a:pPr>
            <a:r>
              <a:rPr lang="en-GB" sz="1050" i="1" kern="0" dirty="0" smtClean="0">
                <a:solidFill>
                  <a:srgbClr val="535353"/>
                </a:solidFill>
              </a:rPr>
              <a:t>”It’s so easy to use – you don’t have to think twice”</a:t>
            </a:r>
          </a:p>
          <a:p>
            <a:pPr marL="0" indent="0">
              <a:lnSpc>
                <a:spcPct val="100000"/>
              </a:lnSpc>
              <a:spcBef>
                <a:spcPct val="0"/>
              </a:spcBef>
              <a:buClr>
                <a:srgbClr val="00B0CA"/>
              </a:buClr>
              <a:buFontTx/>
              <a:buNone/>
            </a:pPr>
            <a:r>
              <a:rPr lang="en-GB" sz="1050" kern="0" dirty="0" smtClean="0">
                <a:solidFill>
                  <a:srgbClr val="535353"/>
                </a:solidFill>
              </a:rPr>
              <a:t>Peter – SCCM user – UK</a:t>
            </a:r>
          </a:p>
          <a:p>
            <a:pPr marL="0" indent="0">
              <a:lnSpc>
                <a:spcPct val="100000"/>
              </a:lnSpc>
              <a:spcBef>
                <a:spcPct val="0"/>
              </a:spcBef>
              <a:buClr>
                <a:srgbClr val="00B0CA"/>
              </a:buClr>
              <a:buFontTx/>
              <a:buNone/>
            </a:pPr>
            <a:endParaRPr lang="en-GB" sz="1050" kern="0" dirty="0" smtClean="0">
              <a:solidFill>
                <a:srgbClr val="535353"/>
              </a:solidFill>
            </a:endParaRPr>
          </a:p>
          <a:p>
            <a:pPr>
              <a:buClr>
                <a:srgbClr val="00B0CA"/>
              </a:buClr>
            </a:pPr>
            <a:r>
              <a:rPr lang="en-GB" sz="1050" i="1" kern="0" dirty="0" smtClean="0">
                <a:solidFill>
                  <a:srgbClr val="535353"/>
                </a:solidFill>
              </a:rPr>
              <a:t>“If you have to use a catheter this is the one”</a:t>
            </a:r>
          </a:p>
          <a:p>
            <a:pPr>
              <a:buClr>
                <a:srgbClr val="00B0CA"/>
              </a:buClr>
            </a:pPr>
            <a:r>
              <a:rPr lang="en-GB" sz="1050" i="1" kern="0" dirty="0" smtClean="0">
                <a:solidFill>
                  <a:srgbClr val="535353"/>
                </a:solidFill>
              </a:rPr>
              <a:t>“It’s definitely much handier when travelling…You just screw the top on again and that’s it!” </a:t>
            </a:r>
          </a:p>
          <a:p>
            <a:pPr marL="0" indent="0">
              <a:buClr>
                <a:srgbClr val="00B0CA"/>
              </a:buClr>
              <a:buFontTx/>
              <a:buNone/>
            </a:pPr>
            <a:r>
              <a:rPr lang="en-GB" sz="1050" kern="0" dirty="0" err="1" smtClean="0">
                <a:solidFill>
                  <a:srgbClr val="535353"/>
                </a:solidFill>
              </a:rPr>
              <a:t>Magne</a:t>
            </a:r>
            <a:r>
              <a:rPr lang="en-GB" sz="1050" kern="0" dirty="0" smtClean="0">
                <a:solidFill>
                  <a:srgbClr val="535353"/>
                </a:solidFill>
              </a:rPr>
              <a:t> – SCCM user - Norway</a:t>
            </a:r>
            <a:endParaRPr lang="en-GB" sz="1050" kern="0" dirty="0">
              <a:solidFill>
                <a:srgbClr val="535353"/>
              </a:solidFill>
            </a:endParaRPr>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8451"/>
          <a:stretch/>
        </p:blipFill>
        <p:spPr>
          <a:xfrm>
            <a:off x="2627784" y="1271535"/>
            <a:ext cx="1560114" cy="1135976"/>
          </a:xfrm>
          <a:prstGeom prst="rect">
            <a:avLst/>
          </a:prstGeom>
        </p:spPr>
      </p:pic>
      <p:pic>
        <p:nvPicPr>
          <p:cNvPr id="47110" name="Picture 6" descr="C:\Users\frmbt\AppData\Local\Temp\52umutwk.yf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847"/>
          <a:stretch/>
        </p:blipFill>
        <p:spPr bwMode="auto">
          <a:xfrm>
            <a:off x="6588224" y="1271535"/>
            <a:ext cx="1903006" cy="1140011"/>
          </a:xfrm>
          <a:prstGeom prst="rect">
            <a:avLst/>
          </a:prstGeom>
          <a:noFill/>
          <a:extLst>
            <a:ext uri="{909E8E84-426E-40DD-AFC4-6F175D3DCCD1}">
              <a14:hiddenFill xmlns:a14="http://schemas.microsoft.com/office/drawing/2010/main">
                <a:solidFill>
                  <a:srgbClr val="FFFFFF"/>
                </a:solidFill>
              </a14:hiddenFill>
            </a:ext>
          </a:extLst>
        </p:spPr>
      </p:pic>
      <p:pic>
        <p:nvPicPr>
          <p:cNvPr id="47114" name="Picture 10" descr="C:\Users\frmbt\AppData\Local\Temp\e4pxs52c.nbc.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882" y="1271535"/>
            <a:ext cx="1880859" cy="11400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6"/>
          <a:srcRect l="11780"/>
          <a:stretch/>
        </p:blipFill>
        <p:spPr>
          <a:xfrm>
            <a:off x="4325735" y="1267500"/>
            <a:ext cx="2046465" cy="1134085"/>
          </a:xfrm>
          <a:prstGeom prst="rect">
            <a:avLst/>
          </a:prstGeom>
        </p:spPr>
      </p:pic>
    </p:spTree>
    <p:extLst>
      <p:ext uri="{BB962C8B-B14F-4D97-AF65-F5344CB8AC3E}">
        <p14:creationId xmlns:p14="http://schemas.microsoft.com/office/powerpoint/2010/main" val="36736759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314"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err="1" smtClean="0"/>
              <a:t>SpeediCath</a:t>
            </a:r>
            <a:r>
              <a:rPr lang="en-GB" baseline="30000" dirty="0" smtClean="0"/>
              <a:t>® </a:t>
            </a:r>
            <a:r>
              <a:rPr lang="en-GB" dirty="0" smtClean="0"/>
              <a:t>Compact Set – The only compact all-in-one catheter and bag solution for men</a:t>
            </a:r>
            <a:endParaRPr lang="en-GB" dirty="0"/>
          </a:p>
        </p:txBody>
      </p:sp>
      <p:sp>
        <p:nvSpPr>
          <p:cNvPr id="6" name="TextBox 5"/>
          <p:cNvSpPr txBox="1"/>
          <p:nvPr/>
        </p:nvSpPr>
        <p:spPr>
          <a:xfrm>
            <a:off x="5652120" y="1385937"/>
            <a:ext cx="3024336" cy="2769989"/>
          </a:xfrm>
          <a:prstGeom prst="rect">
            <a:avLst/>
          </a:prstGeom>
          <a:noFill/>
        </p:spPr>
        <p:txBody>
          <a:bodyPr wrap="square" lIns="0" tIns="0" rIns="0" bIns="0" rtlCol="0">
            <a:spAutoFit/>
          </a:bodyPr>
          <a:lstStyle/>
          <a:p>
            <a:pPr marL="171450" indent="-171450">
              <a:spcAft>
                <a:spcPts val="0"/>
              </a:spcAft>
              <a:buClr>
                <a:srgbClr val="00B0CA"/>
              </a:buClr>
              <a:buFont typeface="Arial" panose="020B0604020202020204" pitchFamily="34" charset="0"/>
              <a:buChar char="•"/>
            </a:pPr>
            <a:r>
              <a:rPr lang="en-GB" sz="1200" dirty="0" smtClean="0">
                <a:solidFill>
                  <a:srgbClr val="535353"/>
                </a:solidFill>
              </a:rPr>
              <a:t>Designed for men:</a:t>
            </a:r>
          </a:p>
          <a:p>
            <a:pPr marL="628650" lvl="1" indent="-171450">
              <a:spcAft>
                <a:spcPts val="0"/>
              </a:spcAft>
              <a:buClr>
                <a:srgbClr val="00B0CA"/>
              </a:buClr>
              <a:buFont typeface="Arial" panose="020B0604020202020204" pitchFamily="34" charset="0"/>
              <a:buChar char="•"/>
            </a:pPr>
            <a:r>
              <a:rPr lang="en-GB" sz="1200" dirty="0" smtClean="0">
                <a:solidFill>
                  <a:srgbClr val="535353"/>
                </a:solidFill>
              </a:rPr>
              <a:t>who can’t catheterize directly into the toilet</a:t>
            </a:r>
          </a:p>
          <a:p>
            <a:pPr marL="628650" lvl="1" indent="-171450">
              <a:spcAft>
                <a:spcPts val="0"/>
              </a:spcAft>
              <a:buClr>
                <a:srgbClr val="00B0CA"/>
              </a:buClr>
              <a:buFont typeface="Arial" panose="020B0604020202020204" pitchFamily="34" charset="0"/>
              <a:buChar char="•"/>
            </a:pPr>
            <a:r>
              <a:rPr lang="en-GB" sz="1200" dirty="0" smtClean="0">
                <a:solidFill>
                  <a:srgbClr val="535353"/>
                </a:solidFill>
              </a:rPr>
              <a:t>Who want a discreet all-in-one solution</a:t>
            </a: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Improve quality of life related to intermittent catheterisation </a:t>
            </a:r>
            <a:r>
              <a:rPr lang="en-GB" sz="1200" baseline="30000" dirty="0" smtClean="0">
                <a:solidFill>
                  <a:srgbClr val="535353"/>
                </a:solidFill>
              </a:rPr>
              <a:t>(2)</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Non-touch insertion </a:t>
            </a:r>
            <a:r>
              <a:rPr lang="en-GB" sz="1200" baseline="30000" dirty="0" smtClean="0">
                <a:solidFill>
                  <a:srgbClr val="535353"/>
                </a:solidFill>
              </a:rPr>
              <a:t>(1) (3) (4)</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Less to store, bring and prepare</a:t>
            </a: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Available </a:t>
            </a:r>
            <a:r>
              <a:rPr lang="en-GB" sz="1200" dirty="0">
                <a:solidFill>
                  <a:srgbClr val="535353"/>
                </a:solidFill>
              </a:rPr>
              <a:t>in </a:t>
            </a:r>
            <a:r>
              <a:rPr lang="en-GB" sz="1200" dirty="0" err="1" smtClean="0">
                <a:solidFill>
                  <a:srgbClr val="535353"/>
                </a:solidFill>
              </a:rPr>
              <a:t>Ch</a:t>
            </a:r>
            <a:r>
              <a:rPr lang="en-GB" sz="1200" dirty="0" smtClean="0">
                <a:solidFill>
                  <a:srgbClr val="535353"/>
                </a:solidFill>
              </a:rPr>
              <a:t>/Fr 12/18 </a:t>
            </a:r>
            <a:r>
              <a:rPr lang="en-GB" sz="1200" dirty="0">
                <a:solidFill>
                  <a:srgbClr val="535353"/>
                </a:solidFill>
              </a:rPr>
              <a:t>– 30cm</a:t>
            </a: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p:txBody>
      </p:sp>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t="3734" b="15220"/>
          <a:stretch/>
        </p:blipFill>
        <p:spPr>
          <a:xfrm>
            <a:off x="580594" y="1294767"/>
            <a:ext cx="4861206" cy="2952328"/>
          </a:xfrm>
          <a:prstGeom prst="rect">
            <a:avLst/>
          </a:prstGeom>
        </p:spPr>
      </p:pic>
      <p:sp>
        <p:nvSpPr>
          <p:cNvPr id="7" name="Rectangle 6"/>
          <p:cNvSpPr/>
          <p:nvPr/>
        </p:nvSpPr>
        <p:spPr>
          <a:xfrm>
            <a:off x="3324176" y="4515966"/>
            <a:ext cx="4572000" cy="707886"/>
          </a:xfrm>
          <a:prstGeom prst="rect">
            <a:avLst/>
          </a:prstGeom>
        </p:spPr>
        <p:txBody>
          <a:bodyPr>
            <a:spAutoFit/>
          </a:bodyPr>
          <a:lstStyle/>
          <a:p>
            <a:pPr marL="228600" indent="-228600">
              <a:buFontTx/>
              <a:buAutoNum type="arabicParenBoth"/>
            </a:pPr>
            <a:r>
              <a:rPr lang="en-GB" sz="800" dirty="0" err="1" smtClean="0">
                <a:solidFill>
                  <a:srgbClr val="535353"/>
                </a:solidFill>
              </a:rPr>
              <a:t>Domurath</a:t>
            </a:r>
            <a:r>
              <a:rPr lang="en-GB" sz="800" dirty="0" smtClean="0">
                <a:solidFill>
                  <a:srgbClr val="535353"/>
                </a:solidFill>
              </a:rPr>
              <a:t> B et al. Spinal Cord 2011, 49(7), 817-821</a:t>
            </a:r>
          </a:p>
          <a:p>
            <a:pPr marL="228600" indent="-228600">
              <a:buFontTx/>
              <a:buAutoNum type="arabicParenBoth"/>
            </a:pPr>
            <a:r>
              <a:rPr lang="en-GB" sz="800" dirty="0" err="1">
                <a:solidFill>
                  <a:srgbClr val="535353"/>
                </a:solidFill>
              </a:rPr>
              <a:t>Chartier</a:t>
            </a:r>
            <a:r>
              <a:rPr lang="en-GB" sz="800" dirty="0">
                <a:solidFill>
                  <a:srgbClr val="535353"/>
                </a:solidFill>
              </a:rPr>
              <a:t>-Kastler E et al. J Urol. 2013 Sep;190(3):</a:t>
            </a:r>
            <a:r>
              <a:rPr lang="en-GB" sz="800" dirty="0" smtClean="0">
                <a:solidFill>
                  <a:srgbClr val="535353"/>
                </a:solidFill>
              </a:rPr>
              <a:t>942-7</a:t>
            </a:r>
          </a:p>
          <a:p>
            <a:pPr marL="228600" indent="-228600">
              <a:buFontTx/>
              <a:buAutoNum type="arabicParenBoth"/>
            </a:pPr>
            <a:r>
              <a:rPr lang="en-GB" sz="800" dirty="0" err="1" smtClean="0">
                <a:solidFill>
                  <a:srgbClr val="535353"/>
                </a:solidFill>
              </a:rPr>
              <a:t>Chartier</a:t>
            </a:r>
            <a:r>
              <a:rPr lang="en-GB" sz="800" dirty="0" smtClean="0">
                <a:solidFill>
                  <a:srgbClr val="535353"/>
                </a:solidFill>
              </a:rPr>
              <a:t>-Kastler E. Spinal cord 2011, 49(7), 844-850</a:t>
            </a:r>
          </a:p>
          <a:p>
            <a:pPr marL="228600" indent="-228600">
              <a:buFontTx/>
              <a:buAutoNum type="arabicParenBoth"/>
            </a:pPr>
            <a:r>
              <a:rPr lang="en-GB" sz="800" dirty="0" err="1" smtClean="0">
                <a:solidFill>
                  <a:srgbClr val="535353"/>
                </a:solidFill>
              </a:rPr>
              <a:t>Bagi</a:t>
            </a:r>
            <a:r>
              <a:rPr lang="en-GB" sz="800" dirty="0" smtClean="0">
                <a:solidFill>
                  <a:srgbClr val="535353"/>
                </a:solidFill>
              </a:rPr>
              <a:t> P et al. </a:t>
            </a:r>
            <a:r>
              <a:rPr lang="en-GB" sz="800" dirty="0" err="1" smtClean="0">
                <a:solidFill>
                  <a:srgbClr val="535353"/>
                </a:solidFill>
              </a:rPr>
              <a:t>Urol</a:t>
            </a:r>
            <a:r>
              <a:rPr lang="en-GB" sz="800" dirty="0" smtClean="0">
                <a:solidFill>
                  <a:srgbClr val="535353"/>
                </a:solidFill>
              </a:rPr>
              <a:t> </a:t>
            </a:r>
            <a:r>
              <a:rPr lang="en-GB" sz="800" dirty="0" err="1" smtClean="0">
                <a:solidFill>
                  <a:srgbClr val="535353"/>
                </a:solidFill>
              </a:rPr>
              <a:t>Int</a:t>
            </a:r>
            <a:r>
              <a:rPr lang="en-GB" sz="800" dirty="0" smtClean="0">
                <a:solidFill>
                  <a:srgbClr val="535353"/>
                </a:solidFill>
              </a:rPr>
              <a:t> 2011; 86:179-184</a:t>
            </a:r>
          </a:p>
          <a:p>
            <a:pPr marL="228600" indent="-228600">
              <a:buFontTx/>
              <a:buAutoNum type="arabicParenBoth"/>
            </a:pPr>
            <a:endParaRPr lang="en-GB" sz="800" dirty="0">
              <a:solidFill>
                <a:srgbClr val="535353"/>
              </a:solidFill>
            </a:endParaRPr>
          </a:p>
        </p:txBody>
      </p:sp>
    </p:spTree>
    <p:extLst>
      <p:ext uri="{BB962C8B-B14F-4D97-AF65-F5344CB8AC3E}">
        <p14:creationId xmlns:p14="http://schemas.microsoft.com/office/powerpoint/2010/main" val="1375772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SpeediCath</a:t>
            </a:r>
            <a:r>
              <a:rPr lang="en-GB" baseline="30000" dirty="0"/>
              <a:t> ®</a:t>
            </a:r>
            <a:r>
              <a:rPr lang="en-GB" dirty="0" smtClean="0"/>
              <a:t> Compact Set Male – What do our customers say?</a:t>
            </a:r>
            <a:endParaRPr lang="en-GB" dirty="0"/>
          </a:p>
        </p:txBody>
      </p:sp>
      <p:sp>
        <p:nvSpPr>
          <p:cNvPr id="4" name="Text Placeholder 5"/>
          <p:cNvSpPr txBox="1">
            <a:spLocks/>
          </p:cNvSpPr>
          <p:nvPr/>
        </p:nvSpPr>
        <p:spPr bwMode="auto">
          <a:xfrm>
            <a:off x="683568" y="2787774"/>
            <a:ext cx="3786570" cy="16921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baseline="0">
                <a:solidFill>
                  <a:schemeClr val="bg2"/>
                </a:solidFill>
                <a:latin typeface="+mn-lt"/>
              </a:defRPr>
            </a:lvl6pPr>
            <a:lvl7pPr marL="1134000" indent="-162000" algn="l" rtl="0" eaLnBrk="1" fontAlgn="base" hangingPunct="1">
              <a:lnSpc>
                <a:spcPct val="97000"/>
              </a:lnSpc>
              <a:spcBef>
                <a:spcPts val="300"/>
              </a:spcBef>
              <a:spcAft>
                <a:spcPct val="0"/>
              </a:spcAft>
              <a:buSzPct val="85000"/>
              <a:buFont typeface="Arial" pitchFamily="34" charset="0"/>
              <a:buChar char="•"/>
              <a:tabLst/>
              <a:defRPr lang="en-US" sz="1600" baseline="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a:lstStyle>
          <a:p>
            <a:pPr>
              <a:buClr>
                <a:srgbClr val="00B0CA"/>
              </a:buClr>
            </a:pPr>
            <a:r>
              <a:rPr lang="en-GB" sz="1050" i="1" kern="0" dirty="0" smtClean="0">
                <a:solidFill>
                  <a:srgbClr val="535353"/>
                </a:solidFill>
              </a:rPr>
              <a:t>“They are so handy you can put them in your pocket, you don’t need to take a big bag with you, you don’t even need a dustbin”</a:t>
            </a:r>
          </a:p>
          <a:p>
            <a:pPr>
              <a:buClr>
                <a:srgbClr val="00B0CA"/>
              </a:buClr>
            </a:pPr>
            <a:r>
              <a:rPr lang="en-GB" sz="1050" i="1" kern="0" dirty="0" smtClean="0">
                <a:solidFill>
                  <a:srgbClr val="535353"/>
                </a:solidFill>
              </a:rPr>
              <a:t>“Small, Compact, fast and discreet”</a:t>
            </a:r>
          </a:p>
          <a:p>
            <a:pPr marL="0" lvl="1" indent="0">
              <a:lnSpc>
                <a:spcPct val="100000"/>
              </a:lnSpc>
              <a:spcAft>
                <a:spcPts val="450"/>
              </a:spcAft>
              <a:buClr>
                <a:srgbClr val="00B0CA"/>
              </a:buClr>
              <a:buFontTx/>
              <a:buNone/>
            </a:pPr>
            <a:r>
              <a:rPr lang="en-GB" sz="1050" kern="0" dirty="0" err="1" smtClean="0">
                <a:solidFill>
                  <a:srgbClr val="535353"/>
                </a:solidFill>
              </a:rPr>
              <a:t>Björn</a:t>
            </a:r>
            <a:r>
              <a:rPr lang="en-GB" sz="1050" kern="0" dirty="0" smtClean="0">
                <a:solidFill>
                  <a:srgbClr val="535353"/>
                </a:solidFill>
              </a:rPr>
              <a:t> – SCCS user – Germany</a:t>
            </a:r>
          </a:p>
          <a:p>
            <a:pPr>
              <a:buClr>
                <a:srgbClr val="00B0CA"/>
              </a:buClr>
            </a:pPr>
            <a:r>
              <a:rPr lang="en-GB" sz="1050" i="1" kern="0" dirty="0" smtClean="0">
                <a:solidFill>
                  <a:srgbClr val="535353"/>
                </a:solidFill>
              </a:rPr>
              <a:t>The advantage is that if I need to go the toilet I can do it anywhere. If I am in the car, I can do it there. It’s discreet.”</a:t>
            </a:r>
          </a:p>
          <a:p>
            <a:pPr marL="0" indent="0">
              <a:buClr>
                <a:srgbClr val="00B0CA"/>
              </a:buClr>
              <a:buFontTx/>
              <a:buNone/>
            </a:pPr>
            <a:r>
              <a:rPr lang="en-GB" sz="1050" kern="0" dirty="0" smtClean="0">
                <a:solidFill>
                  <a:srgbClr val="535353"/>
                </a:solidFill>
              </a:rPr>
              <a:t>Nicolas - SCCS user - France</a:t>
            </a:r>
          </a:p>
          <a:p>
            <a:pPr marL="0" lvl="1" indent="0">
              <a:lnSpc>
                <a:spcPct val="100000"/>
              </a:lnSpc>
              <a:spcAft>
                <a:spcPts val="450"/>
              </a:spcAft>
              <a:buFontTx/>
              <a:buNone/>
            </a:pPr>
            <a:endParaRPr lang="en-GB" sz="1050" kern="0" dirty="0" smtClean="0">
              <a:solidFill>
                <a:srgbClr val="535353"/>
              </a:solidFill>
            </a:endParaRPr>
          </a:p>
          <a:p>
            <a:pPr marL="121444" lvl="1">
              <a:lnSpc>
                <a:spcPct val="100000"/>
              </a:lnSpc>
              <a:spcAft>
                <a:spcPts val="450"/>
              </a:spcAft>
            </a:pPr>
            <a:endParaRPr lang="en-GB" sz="1050" kern="0" dirty="0" smtClean="0">
              <a:solidFill>
                <a:srgbClr val="535353"/>
              </a:solidFill>
            </a:endParaRPr>
          </a:p>
          <a:p>
            <a:pPr marL="121444" lvl="1">
              <a:lnSpc>
                <a:spcPct val="100000"/>
              </a:lnSpc>
              <a:spcAft>
                <a:spcPts val="450"/>
              </a:spcAft>
            </a:pPr>
            <a:endParaRPr lang="en-GB" sz="1050" kern="0" dirty="0" smtClean="0">
              <a:solidFill>
                <a:srgbClr val="535353"/>
              </a:solidFill>
            </a:endParaRPr>
          </a:p>
          <a:p>
            <a:pPr marL="121444" lvl="1">
              <a:lnSpc>
                <a:spcPct val="100000"/>
              </a:lnSpc>
              <a:spcAft>
                <a:spcPts val="450"/>
              </a:spcAft>
            </a:pPr>
            <a:endParaRPr lang="en-GB" sz="1050" kern="0" dirty="0" smtClean="0">
              <a:solidFill>
                <a:srgbClr val="535353"/>
              </a:solidFill>
            </a:endParaRPr>
          </a:p>
          <a:p>
            <a:pPr marL="121444" lvl="1">
              <a:lnSpc>
                <a:spcPct val="100000"/>
              </a:lnSpc>
              <a:spcAft>
                <a:spcPts val="450"/>
              </a:spcAft>
              <a:buFontTx/>
              <a:buNone/>
            </a:pPr>
            <a:endParaRPr lang="en-GB" sz="1050" kern="0" dirty="0" smtClean="0">
              <a:solidFill>
                <a:srgbClr val="535353"/>
              </a:solidFill>
            </a:endParaRPr>
          </a:p>
          <a:p>
            <a:pPr marL="121444" lvl="1">
              <a:lnSpc>
                <a:spcPct val="100000"/>
              </a:lnSpc>
              <a:spcAft>
                <a:spcPts val="450"/>
              </a:spcAft>
            </a:pPr>
            <a:endParaRPr lang="en-GB" sz="1050" kern="0" dirty="0" smtClean="0">
              <a:solidFill>
                <a:srgbClr val="535353"/>
              </a:solidFill>
            </a:endParaRPr>
          </a:p>
          <a:p>
            <a:pPr marL="121444" lvl="1">
              <a:lnSpc>
                <a:spcPct val="100000"/>
              </a:lnSpc>
            </a:pPr>
            <a:endParaRPr lang="en-GB" sz="750" kern="0" dirty="0" smtClean="0">
              <a:solidFill>
                <a:srgbClr val="535353"/>
              </a:solidFill>
            </a:endParaRPr>
          </a:p>
          <a:p>
            <a:pPr marL="121444" indent="-121444">
              <a:lnSpc>
                <a:spcPct val="100000"/>
              </a:lnSpc>
              <a:spcBef>
                <a:spcPct val="0"/>
              </a:spcBef>
            </a:pPr>
            <a:endParaRPr lang="en-GB" sz="750" kern="0" dirty="0" smtClean="0">
              <a:solidFill>
                <a:srgbClr val="535353"/>
              </a:solidFill>
            </a:endParaRPr>
          </a:p>
          <a:p>
            <a:pPr marL="121444" indent="-121444">
              <a:lnSpc>
                <a:spcPct val="100000"/>
              </a:lnSpc>
            </a:pPr>
            <a:endParaRPr lang="en-GB" sz="750" kern="0" dirty="0">
              <a:solidFill>
                <a:srgbClr val="535353"/>
              </a:solidFill>
            </a:endParaRPr>
          </a:p>
        </p:txBody>
      </p:sp>
      <p:sp>
        <p:nvSpPr>
          <p:cNvPr id="6" name="Text Placeholder 5"/>
          <p:cNvSpPr txBox="1">
            <a:spLocks/>
          </p:cNvSpPr>
          <p:nvPr/>
        </p:nvSpPr>
        <p:spPr bwMode="auto">
          <a:xfrm>
            <a:off x="4932040" y="2787774"/>
            <a:ext cx="3886304" cy="151216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baseline="0">
                <a:solidFill>
                  <a:schemeClr val="bg2"/>
                </a:solidFill>
                <a:latin typeface="+mn-lt"/>
              </a:defRPr>
            </a:lvl6pPr>
            <a:lvl7pPr marL="1134000" indent="-162000" algn="l" rtl="0" eaLnBrk="1" fontAlgn="base" hangingPunct="1">
              <a:lnSpc>
                <a:spcPct val="97000"/>
              </a:lnSpc>
              <a:spcBef>
                <a:spcPts val="300"/>
              </a:spcBef>
              <a:spcAft>
                <a:spcPct val="0"/>
              </a:spcAft>
              <a:buSzPct val="85000"/>
              <a:buFont typeface="Arial" pitchFamily="34" charset="0"/>
              <a:buChar char="•"/>
              <a:tabLst/>
              <a:defRPr lang="en-US" sz="1600" baseline="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a:lstStyle>
          <a:p>
            <a:pPr>
              <a:buClr>
                <a:srgbClr val="00B0CA"/>
              </a:buClr>
            </a:pPr>
            <a:r>
              <a:rPr lang="en-GB" sz="1050" i="1" dirty="0" smtClean="0">
                <a:solidFill>
                  <a:srgbClr val="535353"/>
                </a:solidFill>
              </a:rPr>
              <a:t>The reason it’s so much easier is there are so few steps involved – you don’t have to lubricate it, or push through the bag. The catheter’s already out so you just put it right in and you’re good to go”</a:t>
            </a:r>
            <a:endParaRPr lang="en-GB" sz="1050" i="1" kern="0" dirty="0" smtClean="0">
              <a:solidFill>
                <a:srgbClr val="535353"/>
              </a:solidFill>
            </a:endParaRPr>
          </a:p>
          <a:p>
            <a:pPr>
              <a:buClr>
                <a:srgbClr val="00B0CA"/>
              </a:buClr>
            </a:pPr>
            <a:r>
              <a:rPr lang="en-GB" sz="1050" i="1" kern="0" dirty="0" smtClean="0">
                <a:solidFill>
                  <a:srgbClr val="535353"/>
                </a:solidFill>
              </a:rPr>
              <a:t>It’s easier to keep more of them in a bag, and they’re easier to handle and use. It goes into the bladder easier and with less resistance, and the handles on the bag are useful.”</a:t>
            </a:r>
          </a:p>
          <a:p>
            <a:pPr marL="0" lvl="1" indent="0">
              <a:lnSpc>
                <a:spcPct val="100000"/>
              </a:lnSpc>
              <a:spcBef>
                <a:spcPct val="0"/>
              </a:spcBef>
              <a:buFontTx/>
              <a:buNone/>
            </a:pPr>
            <a:endParaRPr lang="en-GB" sz="1050" kern="0" dirty="0" smtClean="0">
              <a:solidFill>
                <a:srgbClr val="535353"/>
              </a:solidFill>
            </a:endParaRPr>
          </a:p>
          <a:p>
            <a:pPr marL="0" lvl="1" indent="0">
              <a:lnSpc>
                <a:spcPct val="100000"/>
              </a:lnSpc>
              <a:spcBef>
                <a:spcPct val="0"/>
              </a:spcBef>
              <a:buFontTx/>
              <a:buNone/>
            </a:pPr>
            <a:r>
              <a:rPr lang="en-GB" sz="1050" kern="0" dirty="0" smtClean="0">
                <a:solidFill>
                  <a:srgbClr val="535353"/>
                </a:solidFill>
              </a:rPr>
              <a:t>Thomas – SCCS user - US</a:t>
            </a:r>
          </a:p>
          <a:p>
            <a:pPr marL="121444" indent="-121444">
              <a:lnSpc>
                <a:spcPct val="100000"/>
              </a:lnSpc>
              <a:spcBef>
                <a:spcPct val="0"/>
              </a:spcBef>
            </a:pPr>
            <a:endParaRPr lang="en-GB" sz="750" kern="0" dirty="0">
              <a:solidFill>
                <a:srgbClr val="535353"/>
              </a:solidFill>
            </a:endParaRPr>
          </a:p>
        </p:txBody>
      </p:sp>
      <p:pic>
        <p:nvPicPr>
          <p:cNvPr id="3" name="Picture 2"/>
          <p:cNvPicPr>
            <a:picLocks noChangeAspect="1"/>
          </p:cNvPicPr>
          <p:nvPr/>
        </p:nvPicPr>
        <p:blipFill>
          <a:blip r:embed="rId3"/>
          <a:stretch>
            <a:fillRect/>
          </a:stretch>
        </p:blipFill>
        <p:spPr>
          <a:xfrm>
            <a:off x="472814" y="1171173"/>
            <a:ext cx="2208750" cy="1468734"/>
          </a:xfrm>
          <a:prstGeom prst="rect">
            <a:avLst/>
          </a:prstGeom>
        </p:spPr>
      </p:pic>
      <p:pic>
        <p:nvPicPr>
          <p:cNvPr id="45058" name="Picture 2" descr="C:\Users\frmbt\AppData\Local\Temp\j3nce2bm.s5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1840" y="1177829"/>
            <a:ext cx="2232248" cy="1473801"/>
          </a:xfrm>
          <a:prstGeom prst="rect">
            <a:avLst/>
          </a:prstGeom>
          <a:noFill/>
          <a:extLst>
            <a:ext uri="{909E8E84-426E-40DD-AFC4-6F175D3DCCD1}">
              <a14:hiddenFill xmlns:a14="http://schemas.microsoft.com/office/drawing/2010/main">
                <a:solidFill>
                  <a:srgbClr val="FFFFFF"/>
                </a:solidFill>
              </a14:hiddenFill>
            </a:ext>
          </a:extLst>
        </p:spPr>
      </p:pic>
      <p:pic>
        <p:nvPicPr>
          <p:cNvPr id="45060" name="Picture 4" descr="C:\Users\frmbt\AppData\Local\Temp\unxo1xqp.ii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94467" y="1171173"/>
            <a:ext cx="2205925" cy="1468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3536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338"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graphicFrame>
        <p:nvGraphicFramePr>
          <p:cNvPr id="7" name="Table 6"/>
          <p:cNvGraphicFramePr>
            <a:graphicFrameLocks noGrp="1"/>
          </p:cNvGraphicFramePr>
          <p:nvPr>
            <p:extLst/>
          </p:nvPr>
        </p:nvGraphicFramePr>
        <p:xfrm>
          <a:off x="323523" y="1364647"/>
          <a:ext cx="8424940" cy="2935295"/>
        </p:xfrm>
        <a:graphic>
          <a:graphicData uri="http://schemas.openxmlformats.org/drawingml/2006/table">
            <a:tbl>
              <a:tblPr firstRow="1" bandRow="1">
                <a:tableStyleId>{2D5ABB26-0587-4C30-8999-92F81FD0307C}</a:tableStyleId>
              </a:tblPr>
              <a:tblGrid>
                <a:gridCol w="1684988"/>
                <a:gridCol w="1684988"/>
                <a:gridCol w="1684988"/>
                <a:gridCol w="1684988"/>
                <a:gridCol w="1684988"/>
              </a:tblGrid>
              <a:tr h="777656">
                <a:tc>
                  <a:txBody>
                    <a:bodyPr/>
                    <a:lstStyle/>
                    <a:p>
                      <a:endParaRPr lang="en-GB" sz="1400" b="1" noProof="0" dirty="0"/>
                    </a:p>
                  </a:txBody>
                  <a:tcPr/>
                </a:tc>
                <a:tc>
                  <a:txBody>
                    <a:bodyPr/>
                    <a:lstStyle/>
                    <a:p>
                      <a:r>
                        <a:rPr lang="en-GB" sz="1400" b="1" noProof="0" dirty="0" err="1" smtClean="0">
                          <a:solidFill>
                            <a:schemeClr val="tx2"/>
                          </a:solidFill>
                        </a:rPr>
                        <a:t>SpeediCath</a:t>
                      </a:r>
                      <a:r>
                        <a:rPr lang="en-GB" sz="1400" b="1" noProof="0" dirty="0" smtClean="0">
                          <a:solidFill>
                            <a:schemeClr val="tx2"/>
                          </a:solidFill>
                        </a:rPr>
                        <a:t> Compact</a:t>
                      </a:r>
                      <a:r>
                        <a:rPr lang="en-GB" sz="1400" b="1" baseline="0" noProof="0" dirty="0" smtClean="0">
                          <a:solidFill>
                            <a:schemeClr val="tx2"/>
                          </a:solidFill>
                        </a:rPr>
                        <a:t> Male</a:t>
                      </a:r>
                      <a:endParaRPr lang="en-GB" sz="1400" b="1" noProof="0" dirty="0">
                        <a:solidFill>
                          <a:schemeClr val="tx2"/>
                        </a:solidFill>
                      </a:endParaRPr>
                    </a:p>
                  </a:txBody>
                  <a:tcPr/>
                </a:tc>
                <a:tc>
                  <a:txBody>
                    <a:bodyPr/>
                    <a:lstStyle/>
                    <a:p>
                      <a:r>
                        <a:rPr lang="en-GB" sz="1400" b="1" noProof="0" dirty="0" err="1" smtClean="0">
                          <a:solidFill>
                            <a:schemeClr val="tx2"/>
                          </a:solidFill>
                        </a:rPr>
                        <a:t>SpeediCath</a:t>
                      </a:r>
                      <a:r>
                        <a:rPr lang="en-GB" sz="1400" b="1" noProof="0" dirty="0" smtClean="0">
                          <a:solidFill>
                            <a:schemeClr val="tx2"/>
                          </a:solidFill>
                        </a:rPr>
                        <a:t> Compact Set</a:t>
                      </a:r>
                      <a:endParaRPr lang="en-GB" sz="1400" b="1" noProof="0" dirty="0">
                        <a:solidFill>
                          <a:schemeClr val="tx2"/>
                        </a:solidFill>
                      </a:endParaRPr>
                    </a:p>
                  </a:txBody>
                  <a:tcPr/>
                </a:tc>
                <a:tc>
                  <a:txBody>
                    <a:bodyPr/>
                    <a:lstStyle/>
                    <a:p>
                      <a:r>
                        <a:rPr lang="en-GB" sz="1400" b="1" noProof="0" dirty="0" err="1" smtClean="0">
                          <a:solidFill>
                            <a:schemeClr val="tx2"/>
                          </a:solidFill>
                        </a:rPr>
                        <a:t>SpeediCath</a:t>
                      </a:r>
                      <a:endParaRPr lang="en-GB" sz="1400" b="1" noProof="0" dirty="0" smtClean="0">
                        <a:solidFill>
                          <a:schemeClr val="tx2"/>
                        </a:solidFill>
                      </a:endParaRPr>
                    </a:p>
                    <a:p>
                      <a:r>
                        <a:rPr lang="en-GB" sz="1400" b="1" noProof="0" dirty="0" smtClean="0">
                          <a:solidFill>
                            <a:schemeClr val="tx2"/>
                          </a:solidFill>
                        </a:rPr>
                        <a:t>Standard</a:t>
                      </a:r>
                      <a:endParaRPr lang="en-GB" sz="1400" b="1" noProof="0" dirty="0">
                        <a:solidFill>
                          <a:schemeClr val="tx2"/>
                        </a:solidFill>
                      </a:endParaRPr>
                    </a:p>
                  </a:txBody>
                  <a:tcPr/>
                </a:tc>
                <a:tc>
                  <a:txBody>
                    <a:bodyPr/>
                    <a:lstStyle/>
                    <a:p>
                      <a:r>
                        <a:rPr lang="en-GB" sz="1400" b="1" noProof="0" dirty="0" err="1" smtClean="0">
                          <a:solidFill>
                            <a:schemeClr val="tx2"/>
                          </a:solidFill>
                        </a:rPr>
                        <a:t>SpeediCath</a:t>
                      </a:r>
                      <a:r>
                        <a:rPr lang="en-GB" sz="1400" b="1" noProof="0" dirty="0" smtClean="0">
                          <a:solidFill>
                            <a:schemeClr val="tx2"/>
                          </a:solidFill>
                        </a:rPr>
                        <a:t> Control</a:t>
                      </a:r>
                      <a:endParaRPr lang="en-GB" sz="1400" b="1" noProof="0" dirty="0">
                        <a:solidFill>
                          <a:schemeClr val="tx2"/>
                        </a:solidFill>
                      </a:endParaRPr>
                    </a:p>
                  </a:txBody>
                  <a:tcPr/>
                </a:tc>
              </a:tr>
              <a:tr h="586569">
                <a:tc>
                  <a:txBody>
                    <a:bodyPr/>
                    <a:lstStyle/>
                    <a:p>
                      <a:endParaRPr lang="en-GB" sz="1400" noProof="0" dirty="0"/>
                    </a:p>
                  </a:txBody>
                  <a:tcPr/>
                </a:tc>
                <a:tc>
                  <a:txBody>
                    <a:bodyPr/>
                    <a:lstStyle/>
                    <a:p>
                      <a:endParaRPr lang="en-GB" sz="1400" noProof="0" dirty="0"/>
                    </a:p>
                  </a:txBody>
                  <a:tcPr/>
                </a:tc>
                <a:tc>
                  <a:txBody>
                    <a:bodyPr/>
                    <a:lstStyle/>
                    <a:p>
                      <a:endParaRPr lang="en-GB" sz="1400" noProof="0" dirty="0"/>
                    </a:p>
                  </a:txBody>
                  <a:tcPr/>
                </a:tc>
                <a:tc>
                  <a:txBody>
                    <a:bodyPr/>
                    <a:lstStyle/>
                    <a:p>
                      <a:endParaRPr lang="en-GB" sz="1400" noProof="0" dirty="0"/>
                    </a:p>
                  </a:txBody>
                  <a:tcPr/>
                </a:tc>
                <a:tc>
                  <a:txBody>
                    <a:bodyPr/>
                    <a:lstStyle/>
                    <a:p>
                      <a:endParaRPr lang="en-GB" sz="1400" noProof="0" dirty="0"/>
                    </a:p>
                  </a:txBody>
                  <a:tcPr/>
                </a:tc>
              </a:tr>
              <a:tr h="10238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noProof="0" dirty="0" smtClean="0">
                          <a:solidFill>
                            <a:schemeClr val="tx2"/>
                          </a:solidFill>
                        </a:rPr>
                        <a:t>Target</a:t>
                      </a:r>
                      <a:r>
                        <a:rPr lang="en-GB" sz="1400" b="1" baseline="0" noProof="0" dirty="0" smtClean="0">
                          <a:solidFill>
                            <a:schemeClr val="tx2"/>
                          </a:solidFill>
                        </a:rPr>
                        <a:t> group</a:t>
                      </a:r>
                      <a:endParaRPr lang="en-GB" sz="1400" b="1" noProof="0" dirty="0" smtClean="0">
                        <a:solidFill>
                          <a:schemeClr val="tx2"/>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noProof="0" dirty="0" smtClean="0">
                          <a:solidFill>
                            <a:schemeClr val="bg2"/>
                          </a:solidFill>
                        </a:rPr>
                        <a:t>Men who catheterise</a:t>
                      </a:r>
                      <a:r>
                        <a:rPr lang="en-GB" sz="1200" baseline="0" noProof="0" dirty="0" smtClean="0">
                          <a:solidFill>
                            <a:schemeClr val="bg2"/>
                          </a:solidFill>
                        </a:rPr>
                        <a:t> directly into the toilet and who want a discreet catheter design</a:t>
                      </a:r>
                      <a:endParaRPr lang="en-GB" sz="1200" noProof="0" dirty="0" smtClean="0">
                        <a:solidFill>
                          <a:schemeClr val="bg2"/>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noProof="0" dirty="0" smtClean="0">
                          <a:solidFill>
                            <a:schemeClr val="bg2"/>
                          </a:solidFill>
                        </a:rPr>
                        <a:t>Men who can’t catheterise directly into the toilet and who want a discreet all-in one solution</a:t>
                      </a:r>
                    </a:p>
                  </a:txBody>
                  <a:tcPr/>
                </a:tc>
                <a:tc>
                  <a:txBody>
                    <a:bodyPr/>
                    <a:lstStyle/>
                    <a:p>
                      <a:r>
                        <a:rPr lang="en-GB" sz="1200" noProof="0" dirty="0" smtClean="0">
                          <a:solidFill>
                            <a:schemeClr val="bg2"/>
                          </a:solidFill>
                        </a:rPr>
                        <a:t>Men who want flexibility in their choice of catheter sizes and tips</a:t>
                      </a:r>
                      <a:endParaRPr lang="en-GB" sz="1200" noProof="0" dirty="0">
                        <a:solidFill>
                          <a:schemeClr val="bg2"/>
                        </a:solidFill>
                      </a:endParaRPr>
                    </a:p>
                  </a:txBody>
                  <a:tcPr/>
                </a:tc>
                <a:tc>
                  <a:txBody>
                    <a:bodyPr/>
                    <a:lstStyle/>
                    <a:p>
                      <a:r>
                        <a:rPr lang="en-GB" sz="1200" noProof="0" dirty="0" smtClean="0">
                          <a:solidFill>
                            <a:schemeClr val="bg2"/>
                          </a:solidFill>
                        </a:rPr>
                        <a:t>Men who need</a:t>
                      </a:r>
                      <a:r>
                        <a:rPr lang="en-GB" sz="1200" baseline="0" noProof="0" dirty="0" smtClean="0">
                          <a:solidFill>
                            <a:schemeClr val="bg2"/>
                          </a:solidFill>
                        </a:rPr>
                        <a:t> extra control when inserting the catheter</a:t>
                      </a:r>
                      <a:endParaRPr lang="en-GB" sz="1200" noProof="0" dirty="0">
                        <a:solidFill>
                          <a:schemeClr val="bg2"/>
                        </a:solidFill>
                      </a:endParaRPr>
                    </a:p>
                  </a:txBody>
                  <a:tcPr/>
                </a:tc>
              </a:tr>
              <a:tr h="5472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noProof="0" dirty="0" smtClean="0">
                          <a:solidFill>
                            <a:schemeClr val="tx2"/>
                          </a:solidFill>
                        </a:rPr>
                        <a:t>Sizes</a:t>
                      </a:r>
                    </a:p>
                    <a:p>
                      <a:endParaRPr lang="en-GB" sz="1400" b="1" noProof="0" dirty="0">
                        <a:solidFill>
                          <a:schemeClr val="tx2"/>
                        </a:solidFill>
                      </a:endParaRPr>
                    </a:p>
                  </a:txBody>
                  <a:tcPr/>
                </a:tc>
                <a:tc>
                  <a:txBody>
                    <a:bodyPr/>
                    <a:lstStyle/>
                    <a:p>
                      <a:r>
                        <a:rPr lang="en-GB" sz="1200" noProof="0" dirty="0" smtClean="0">
                          <a:solidFill>
                            <a:schemeClr val="bg2"/>
                          </a:solidFill>
                        </a:rPr>
                        <a:t>CH 12/16</a:t>
                      </a:r>
                      <a:endParaRPr lang="en-GB" sz="1200" noProof="0" dirty="0">
                        <a:solidFill>
                          <a:schemeClr val="bg2"/>
                        </a:solidFill>
                      </a:endParaRPr>
                    </a:p>
                  </a:txBody>
                  <a:tcPr/>
                </a:tc>
                <a:tc>
                  <a:txBody>
                    <a:bodyPr/>
                    <a:lstStyle/>
                    <a:p>
                      <a:r>
                        <a:rPr lang="en-GB" sz="1200" noProof="0" dirty="0" smtClean="0">
                          <a:solidFill>
                            <a:schemeClr val="bg2"/>
                          </a:solidFill>
                        </a:rPr>
                        <a:t>CH 12/18</a:t>
                      </a:r>
                      <a:endParaRPr lang="en-GB" sz="1200" noProof="0" dirty="0">
                        <a:solidFill>
                          <a:schemeClr val="bg2"/>
                        </a:solidFill>
                      </a:endParaRPr>
                    </a:p>
                  </a:txBody>
                  <a:tcPr/>
                </a:tc>
                <a:tc>
                  <a:txBody>
                    <a:bodyPr/>
                    <a:lstStyle/>
                    <a:p>
                      <a:r>
                        <a:rPr lang="en-GB" sz="1200" noProof="0" dirty="0" smtClean="0">
                          <a:solidFill>
                            <a:schemeClr val="bg2"/>
                          </a:solidFill>
                        </a:rPr>
                        <a:t>CH 6-18</a:t>
                      </a:r>
                      <a:endParaRPr lang="en-GB" sz="1200" noProof="0" dirty="0">
                        <a:solidFill>
                          <a:schemeClr val="bg2"/>
                        </a:solidFill>
                      </a:endParaRPr>
                    </a:p>
                  </a:txBody>
                  <a:tcPr/>
                </a:tc>
                <a:tc>
                  <a:txBody>
                    <a:bodyPr/>
                    <a:lstStyle/>
                    <a:p>
                      <a:r>
                        <a:rPr lang="en-GB" sz="1200" noProof="0" dirty="0" smtClean="0">
                          <a:solidFill>
                            <a:schemeClr val="bg2"/>
                          </a:solidFill>
                        </a:rPr>
                        <a:t>CH 12/16</a:t>
                      </a:r>
                      <a:endParaRPr lang="en-GB" sz="1200" noProof="0" dirty="0">
                        <a:solidFill>
                          <a:schemeClr val="bg2"/>
                        </a:solidFill>
                      </a:endParaRPr>
                    </a:p>
                  </a:txBody>
                  <a:tcPr/>
                </a:tc>
              </a:tr>
            </a:tbl>
          </a:graphicData>
        </a:graphic>
      </p:graphicFrame>
      <p:sp>
        <p:nvSpPr>
          <p:cNvPr id="5" name="Rectangle 4"/>
          <p:cNvSpPr/>
          <p:nvPr/>
        </p:nvSpPr>
        <p:spPr bwMode="auto">
          <a:xfrm>
            <a:off x="0" y="0"/>
            <a:ext cx="145471" cy="391628"/>
          </a:xfrm>
          <a:prstGeom prst="rect">
            <a:avLst/>
          </a:prstGeom>
          <a:solidFill>
            <a:schemeClr val="bg1"/>
          </a:solidFill>
          <a:ln w="9525" cap="flat" cmpd="sng" algn="ctr">
            <a:noFill/>
            <a:prstDash val="solid"/>
            <a:round/>
            <a:headEnd type="none" w="med" len="med"/>
            <a:tailEnd type="none" w="med" len="med"/>
          </a:ln>
          <a:effectLst/>
        </p:spPr>
        <p:txBody>
          <a:bodyPr vert="horz" wrap="none" lIns="72000" tIns="72000" rIns="72000" bIns="72000" numCol="1" rtlCol="0" anchor="t" anchorCtr="0" compatLnSpc="1">
            <a:prstTxWarp prst="textNoShape">
              <a:avLst/>
            </a:prstTxWarp>
            <a:spAutoFit/>
          </a:bodyPr>
          <a:lstStyle/>
          <a:p>
            <a:endParaRPr lang="en-GB" sz="1600" dirty="0" smtClean="0">
              <a:solidFill>
                <a:srgbClr val="535353"/>
              </a:solidFill>
            </a:endParaRPr>
          </a:p>
        </p:txBody>
      </p:sp>
      <p:sp>
        <p:nvSpPr>
          <p:cNvPr id="6" name="Title 4"/>
          <p:cNvSpPr txBox="1">
            <a:spLocks/>
          </p:cNvSpPr>
          <p:nvPr/>
        </p:nvSpPr>
        <p:spPr>
          <a:xfrm>
            <a:off x="539552" y="447514"/>
            <a:ext cx="8316924" cy="540060"/>
          </a:xfrm>
          <a:prstGeom prst="rect">
            <a:avLst/>
          </a:prstGeom>
        </p:spPr>
        <p:txBody>
          <a:bodyPr anchor="t"/>
          <a:lstStyle>
            <a:lvl1pPr algn="l" rtl="0" eaLnBrk="1" fontAlgn="base" hangingPunct="1">
              <a:lnSpc>
                <a:spcPct val="85000"/>
              </a:lnSpc>
              <a:spcBef>
                <a:spcPct val="0"/>
              </a:spcBef>
              <a:spcAft>
                <a:spcPct val="0"/>
              </a:spcAft>
              <a:defRPr sz="2400">
                <a:solidFill>
                  <a:schemeClr val="tx2"/>
                </a:solidFill>
                <a:latin typeface="+mj-lt"/>
                <a:ea typeface="+mj-ea"/>
                <a:cs typeface="+mj-cs"/>
              </a:defRPr>
            </a:lvl1pPr>
            <a:lvl2pPr algn="l" rtl="0" eaLnBrk="1" fontAlgn="base" hangingPunct="1">
              <a:lnSpc>
                <a:spcPct val="85000"/>
              </a:lnSpc>
              <a:spcBef>
                <a:spcPct val="0"/>
              </a:spcBef>
              <a:spcAft>
                <a:spcPct val="0"/>
              </a:spcAft>
              <a:defRPr sz="2600">
                <a:solidFill>
                  <a:schemeClr val="tx1"/>
                </a:solidFill>
                <a:latin typeface="Arial" charset="0"/>
              </a:defRPr>
            </a:lvl2pPr>
            <a:lvl3pPr algn="l" rtl="0" eaLnBrk="1" fontAlgn="base" hangingPunct="1">
              <a:lnSpc>
                <a:spcPct val="85000"/>
              </a:lnSpc>
              <a:spcBef>
                <a:spcPct val="0"/>
              </a:spcBef>
              <a:spcAft>
                <a:spcPct val="0"/>
              </a:spcAft>
              <a:defRPr sz="2600">
                <a:solidFill>
                  <a:schemeClr val="tx1"/>
                </a:solidFill>
                <a:latin typeface="Arial" charset="0"/>
              </a:defRPr>
            </a:lvl3pPr>
            <a:lvl4pPr algn="l" rtl="0" eaLnBrk="1" fontAlgn="base" hangingPunct="1">
              <a:lnSpc>
                <a:spcPct val="85000"/>
              </a:lnSpc>
              <a:spcBef>
                <a:spcPct val="0"/>
              </a:spcBef>
              <a:spcAft>
                <a:spcPct val="0"/>
              </a:spcAft>
              <a:defRPr sz="2600">
                <a:solidFill>
                  <a:schemeClr val="tx1"/>
                </a:solidFill>
                <a:latin typeface="Arial" charset="0"/>
              </a:defRPr>
            </a:lvl4pPr>
            <a:lvl5pPr algn="l" rtl="0" eaLnBrk="1" fontAlgn="base" hangingPunct="1">
              <a:lnSpc>
                <a:spcPct val="85000"/>
              </a:lnSpc>
              <a:spcBef>
                <a:spcPct val="0"/>
              </a:spcBef>
              <a:spcAft>
                <a:spcPct val="0"/>
              </a:spcAft>
              <a:defRPr sz="2600">
                <a:solidFill>
                  <a:schemeClr val="tx1"/>
                </a:solidFill>
                <a:latin typeface="Arial" charset="0"/>
              </a:defRPr>
            </a:lvl5pPr>
            <a:lvl6pPr marL="457200" algn="l" rtl="0" eaLnBrk="1" fontAlgn="base" hangingPunct="1">
              <a:lnSpc>
                <a:spcPct val="85000"/>
              </a:lnSpc>
              <a:spcBef>
                <a:spcPct val="0"/>
              </a:spcBef>
              <a:spcAft>
                <a:spcPct val="0"/>
              </a:spcAft>
              <a:defRPr sz="2600">
                <a:solidFill>
                  <a:schemeClr val="tx1"/>
                </a:solidFill>
                <a:latin typeface="Arial" charset="0"/>
              </a:defRPr>
            </a:lvl6pPr>
            <a:lvl7pPr marL="914400" algn="l" rtl="0" eaLnBrk="1" fontAlgn="base" hangingPunct="1">
              <a:lnSpc>
                <a:spcPct val="85000"/>
              </a:lnSpc>
              <a:spcBef>
                <a:spcPct val="0"/>
              </a:spcBef>
              <a:spcAft>
                <a:spcPct val="0"/>
              </a:spcAft>
              <a:defRPr sz="2600">
                <a:solidFill>
                  <a:schemeClr val="tx1"/>
                </a:solidFill>
                <a:latin typeface="Arial" charset="0"/>
              </a:defRPr>
            </a:lvl7pPr>
            <a:lvl8pPr marL="1371600" algn="l" rtl="0" eaLnBrk="1" fontAlgn="base" hangingPunct="1">
              <a:lnSpc>
                <a:spcPct val="85000"/>
              </a:lnSpc>
              <a:spcBef>
                <a:spcPct val="0"/>
              </a:spcBef>
              <a:spcAft>
                <a:spcPct val="0"/>
              </a:spcAft>
              <a:defRPr sz="2600">
                <a:solidFill>
                  <a:schemeClr val="tx1"/>
                </a:solidFill>
                <a:latin typeface="Arial" charset="0"/>
              </a:defRPr>
            </a:lvl8pPr>
            <a:lvl9pPr marL="1828800" algn="l" rtl="0" eaLnBrk="1" fontAlgn="base" hangingPunct="1">
              <a:lnSpc>
                <a:spcPct val="85000"/>
              </a:lnSpc>
              <a:spcBef>
                <a:spcPct val="0"/>
              </a:spcBef>
              <a:spcAft>
                <a:spcPct val="0"/>
              </a:spcAft>
              <a:defRPr sz="2600">
                <a:solidFill>
                  <a:schemeClr val="tx1"/>
                </a:solidFill>
                <a:latin typeface="Arial" charset="0"/>
              </a:defRPr>
            </a:lvl9pPr>
          </a:lstStyle>
          <a:p>
            <a:r>
              <a:rPr lang="en-GB" dirty="0" smtClean="0">
                <a:solidFill>
                  <a:srgbClr val="00B0CA"/>
                </a:solidFill>
              </a:rPr>
              <a:t>Overview of the </a:t>
            </a:r>
            <a:r>
              <a:rPr lang="en-GB" dirty="0" err="1" smtClean="0">
                <a:solidFill>
                  <a:srgbClr val="00B0CA"/>
                </a:solidFill>
              </a:rPr>
              <a:t>SpeediCath</a:t>
            </a:r>
            <a:r>
              <a:rPr lang="en-GB" sz="3600" b="1" dirty="0" smtClean="0">
                <a:solidFill>
                  <a:srgbClr val="00B0CA"/>
                </a:solidFill>
              </a:rPr>
              <a:t> </a:t>
            </a:r>
            <a:r>
              <a:rPr lang="en-GB" dirty="0" smtClean="0">
                <a:solidFill>
                  <a:srgbClr val="00B0CA"/>
                </a:solidFill>
              </a:rPr>
              <a:t>portfolio for men</a:t>
            </a:r>
            <a:endParaRPr lang="en-GB" dirty="0">
              <a:solidFill>
                <a:srgbClr val="00B0CA"/>
              </a:solidFill>
            </a:endParaRPr>
          </a:p>
        </p:txBody>
      </p:sp>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91543" y="2052538"/>
            <a:ext cx="1339946" cy="538729"/>
          </a:xfrm>
          <a:prstGeom prst="rect">
            <a:avLst/>
          </a:prstGeom>
        </p:spPr>
      </p:pic>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4229970" y="1485755"/>
            <a:ext cx="298516" cy="1630679"/>
          </a:xfrm>
          <a:prstGeom prst="rect">
            <a:avLst/>
          </a:prstGeom>
        </p:spPr>
      </p:pic>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05263" y="2132838"/>
            <a:ext cx="1421516" cy="350211"/>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80171" y="2110132"/>
            <a:ext cx="1421516" cy="350211"/>
          </a:xfrm>
          <a:prstGeom prst="rect">
            <a:avLst/>
          </a:prstGeom>
        </p:spPr>
      </p:pic>
    </p:spTree>
    <p:extLst>
      <p:ext uri="{BB962C8B-B14F-4D97-AF65-F5344CB8AC3E}">
        <p14:creationId xmlns:p14="http://schemas.microsoft.com/office/powerpoint/2010/main" val="559401014"/>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362"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err="1" smtClean="0"/>
              <a:t>SpeediCath</a:t>
            </a:r>
            <a:r>
              <a:rPr lang="en-GB" baseline="30000" dirty="0" smtClean="0"/>
              <a:t>® </a:t>
            </a:r>
            <a:r>
              <a:rPr lang="en-GB" dirty="0"/>
              <a:t>for </a:t>
            </a:r>
            <a:r>
              <a:rPr lang="en-GB" dirty="0" smtClean="0"/>
              <a:t>Women</a:t>
            </a:r>
            <a:endParaRPr lang="en-GB" dirty="0"/>
          </a:p>
        </p:txBody>
      </p:sp>
      <p:sp>
        <p:nvSpPr>
          <p:cNvPr id="6" name="TextBox 5"/>
          <p:cNvSpPr txBox="1"/>
          <p:nvPr/>
        </p:nvSpPr>
        <p:spPr>
          <a:xfrm>
            <a:off x="6444208" y="1923678"/>
            <a:ext cx="2592501" cy="1477328"/>
          </a:xfrm>
          <a:prstGeom prst="rect">
            <a:avLst/>
          </a:prstGeom>
          <a:noFill/>
        </p:spPr>
        <p:txBody>
          <a:bodyPr wrap="square" lIns="0" tIns="0" rIns="0" bIns="0" rtlCol="0">
            <a:spAutoFit/>
          </a:bodyPr>
          <a:lstStyle/>
          <a:p>
            <a:pPr marL="171450" indent="-171450">
              <a:spcAft>
                <a:spcPts val="0"/>
              </a:spcAft>
              <a:buClr>
                <a:srgbClr val="00B0CA"/>
              </a:buClr>
              <a:buFont typeface="Arial" panose="020B0604020202020204" pitchFamily="34" charset="0"/>
              <a:buChar char="•"/>
            </a:pPr>
            <a:r>
              <a:rPr lang="en-GB" sz="1200" dirty="0" smtClean="0">
                <a:solidFill>
                  <a:srgbClr val="535353"/>
                </a:solidFill>
              </a:rPr>
              <a:t>SpeediCath Standard</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err="1" smtClean="0">
                <a:solidFill>
                  <a:srgbClr val="535353"/>
                </a:solidFill>
              </a:rPr>
              <a:t>SpeediCath</a:t>
            </a:r>
            <a:r>
              <a:rPr lang="en-GB" sz="1200" dirty="0" smtClean="0">
                <a:solidFill>
                  <a:srgbClr val="535353"/>
                </a:solidFill>
              </a:rPr>
              <a:t> Compact Female and </a:t>
            </a:r>
            <a:r>
              <a:rPr lang="en-GB" sz="1200" dirty="0" err="1" smtClean="0">
                <a:solidFill>
                  <a:srgbClr val="535353"/>
                </a:solidFill>
              </a:rPr>
              <a:t>SpeediCath</a:t>
            </a:r>
            <a:r>
              <a:rPr lang="en-GB" sz="1200" dirty="0" smtClean="0">
                <a:solidFill>
                  <a:srgbClr val="535353"/>
                </a:solidFill>
              </a:rPr>
              <a:t> Compact Female Plus</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err="1" smtClean="0">
                <a:solidFill>
                  <a:srgbClr val="535353"/>
                </a:solidFill>
              </a:rPr>
              <a:t>SpeediCath</a:t>
            </a:r>
            <a:r>
              <a:rPr lang="en-GB" sz="1200" dirty="0" smtClean="0">
                <a:solidFill>
                  <a:srgbClr val="535353"/>
                </a:solidFill>
              </a:rPr>
              <a:t> Compact Set</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err="1" smtClean="0">
                <a:solidFill>
                  <a:srgbClr val="535353"/>
                </a:solidFill>
              </a:rPr>
              <a:t>SpeediCath</a:t>
            </a:r>
            <a:r>
              <a:rPr lang="en-GB" sz="1200" dirty="0" smtClean="0">
                <a:solidFill>
                  <a:srgbClr val="535353"/>
                </a:solidFill>
              </a:rPr>
              <a:t> Compact Eve</a:t>
            </a:r>
          </a:p>
        </p:txBody>
      </p:sp>
      <p:pic>
        <p:nvPicPr>
          <p:cNvPr id="8" name="Picture 7"/>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val="0"/>
              </a:ext>
            </a:extLst>
          </a:blip>
          <a:srcRect l="1807" t="5456" r="3041" b="16337"/>
          <a:stretch/>
        </p:blipFill>
        <p:spPr>
          <a:xfrm>
            <a:off x="502882" y="1203598"/>
            <a:ext cx="5653294" cy="3096344"/>
          </a:xfrm>
          <a:prstGeom prst="rect">
            <a:avLst/>
          </a:prstGeom>
        </p:spPr>
      </p:pic>
    </p:spTree>
    <p:extLst>
      <p:ext uri="{BB962C8B-B14F-4D97-AF65-F5344CB8AC3E}">
        <p14:creationId xmlns:p14="http://schemas.microsoft.com/office/powerpoint/2010/main" val="17203142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386"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smtClean="0"/>
              <a:t>SpeediCath</a:t>
            </a:r>
            <a:r>
              <a:rPr lang="en-GB" baseline="30000" dirty="0" smtClean="0"/>
              <a:t>® </a:t>
            </a:r>
            <a:r>
              <a:rPr lang="en-GB" dirty="0" smtClean="0"/>
              <a:t>Standard – The proven and reliable standard catheter for women</a:t>
            </a:r>
            <a:endParaRPr lang="en-GB" dirty="0"/>
          </a:p>
        </p:txBody>
      </p:sp>
      <p:sp>
        <p:nvSpPr>
          <p:cNvPr id="6" name="TextBox 5"/>
          <p:cNvSpPr txBox="1"/>
          <p:nvPr/>
        </p:nvSpPr>
        <p:spPr>
          <a:xfrm>
            <a:off x="4427984" y="1550992"/>
            <a:ext cx="3816424" cy="2215991"/>
          </a:xfrm>
          <a:prstGeom prst="rect">
            <a:avLst/>
          </a:prstGeom>
          <a:noFill/>
        </p:spPr>
        <p:txBody>
          <a:bodyPr wrap="square" lIns="0" tIns="0" rIns="0" bIns="0" rtlCol="0">
            <a:spAutoFit/>
          </a:bodyPr>
          <a:lstStyle/>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Easy opening with ring-pull feature for people with low hand dexterity</a:t>
            </a: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Adhesive dot ensures catheter stays in place during preparation</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Available </a:t>
            </a:r>
            <a:r>
              <a:rPr lang="en-GB" sz="1200" dirty="0">
                <a:solidFill>
                  <a:srgbClr val="535353"/>
                </a:solidFill>
              </a:rPr>
              <a:t>in different varieties</a:t>
            </a:r>
          </a:p>
          <a:p>
            <a:pPr marL="628650" lvl="1" indent="-171450">
              <a:spcAft>
                <a:spcPts val="0"/>
              </a:spcAft>
              <a:buClr>
                <a:srgbClr val="00B0CA"/>
              </a:buClr>
              <a:buFont typeface="Arial" panose="020B0604020202020204" pitchFamily="34" charset="0"/>
              <a:buChar char="•"/>
            </a:pPr>
            <a:r>
              <a:rPr lang="en-GB" sz="1200" dirty="0">
                <a:solidFill>
                  <a:srgbClr val="535353"/>
                </a:solidFill>
              </a:rPr>
              <a:t>Female – 20cm</a:t>
            </a:r>
          </a:p>
          <a:p>
            <a:pPr marL="628650" lvl="1" indent="-171450">
              <a:spcAft>
                <a:spcPts val="0"/>
              </a:spcAft>
              <a:buClr>
                <a:srgbClr val="00B0CA"/>
              </a:buClr>
              <a:buFont typeface="Arial" panose="020B0604020202020204" pitchFamily="34" charset="0"/>
              <a:buChar char="•"/>
            </a:pPr>
            <a:r>
              <a:rPr lang="en-GB" sz="1200" dirty="0">
                <a:solidFill>
                  <a:srgbClr val="535353"/>
                </a:solidFill>
              </a:rPr>
              <a:t>Paediatric – 20cm</a:t>
            </a:r>
          </a:p>
          <a:p>
            <a:pPr marL="628650" lvl="1" indent="-171450">
              <a:spcAft>
                <a:spcPts val="0"/>
              </a:spcAft>
              <a:buClr>
                <a:srgbClr val="00B0CA"/>
              </a:buClr>
              <a:buFont typeface="Arial" panose="020B0604020202020204" pitchFamily="34" charset="0"/>
              <a:buChar char="•"/>
            </a:pPr>
            <a:r>
              <a:rPr lang="en-GB" sz="1200" dirty="0">
                <a:solidFill>
                  <a:srgbClr val="535353"/>
                </a:solidFill>
              </a:rPr>
              <a:t>From </a:t>
            </a:r>
            <a:r>
              <a:rPr lang="en-GB" sz="1200" dirty="0" err="1">
                <a:solidFill>
                  <a:srgbClr val="535353"/>
                </a:solidFill>
              </a:rPr>
              <a:t>Ch</a:t>
            </a:r>
            <a:r>
              <a:rPr lang="en-GB" sz="1200" dirty="0">
                <a:solidFill>
                  <a:srgbClr val="535353"/>
                </a:solidFill>
              </a:rPr>
              <a:t>/Fr6 to </a:t>
            </a:r>
            <a:r>
              <a:rPr lang="en-GB" sz="1200" dirty="0" err="1">
                <a:solidFill>
                  <a:srgbClr val="535353"/>
                </a:solidFill>
              </a:rPr>
              <a:t>Ch</a:t>
            </a:r>
            <a:r>
              <a:rPr lang="en-GB" sz="1200" dirty="0">
                <a:solidFill>
                  <a:srgbClr val="535353"/>
                </a:solidFill>
              </a:rPr>
              <a:t>/Fr16</a:t>
            </a: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p:txBody>
      </p:sp>
      <p:pic>
        <p:nvPicPr>
          <p:cNvPr id="7" name="Picture 6"/>
          <p:cNvPicPr>
            <a:picLocks noChangeAspect="1"/>
          </p:cNvPicPr>
          <p:nvPr/>
        </p:nvPicPr>
        <p:blipFill>
          <a:blip r:embed="rId7"/>
          <a:stretch>
            <a:fillRect/>
          </a:stretch>
        </p:blipFill>
        <p:spPr>
          <a:xfrm rot="5400000">
            <a:off x="2605033" y="2747227"/>
            <a:ext cx="2540339" cy="478614"/>
          </a:xfrm>
          <a:prstGeom prst="rect">
            <a:avLst/>
          </a:prstGeom>
        </p:spPr>
      </p:pic>
      <p:pic>
        <p:nvPicPr>
          <p:cNvPr id="34976" name="Picture 160" descr="https://www.charter.co.uk/globalassets/images/product-images/coloplast/speedicath/coloplast-speedicath-standard-paediatric-28706.jpg?w=20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9622" y="1218828"/>
            <a:ext cx="2880320"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1993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410"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err="1" smtClean="0"/>
              <a:t>SpeediCath</a:t>
            </a:r>
            <a:r>
              <a:rPr lang="en-GB" baseline="30000" dirty="0" smtClean="0"/>
              <a:t>® </a:t>
            </a:r>
            <a:r>
              <a:rPr lang="en-GB" dirty="0" smtClean="0"/>
              <a:t>Compact Female – The most compact catheter for women</a:t>
            </a:r>
            <a:endParaRPr lang="en-GB" dirty="0"/>
          </a:p>
        </p:txBody>
      </p:sp>
      <p:sp>
        <p:nvSpPr>
          <p:cNvPr id="6" name="TextBox 5"/>
          <p:cNvSpPr txBox="1"/>
          <p:nvPr/>
        </p:nvSpPr>
        <p:spPr>
          <a:xfrm>
            <a:off x="5436096" y="1203598"/>
            <a:ext cx="3240360" cy="3139321"/>
          </a:xfrm>
          <a:prstGeom prst="rect">
            <a:avLst/>
          </a:prstGeom>
          <a:noFill/>
        </p:spPr>
        <p:txBody>
          <a:bodyPr wrap="square" lIns="0" tIns="0" rIns="0" bIns="0" rtlCol="0">
            <a:spAutoFit/>
          </a:bodyPr>
          <a:lstStyle/>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Tailor made to suit the length of the female urethra </a:t>
            </a:r>
            <a:r>
              <a:rPr lang="en-GB" sz="1200" baseline="30000" dirty="0" smtClean="0">
                <a:solidFill>
                  <a:srgbClr val="535353"/>
                </a:solidFill>
              </a:rPr>
              <a:t>(1)</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Improve quality of life related to intermittent catheterisation </a:t>
            </a:r>
            <a:r>
              <a:rPr lang="en-GB" sz="1200" baseline="30000" dirty="0" smtClean="0">
                <a:solidFill>
                  <a:srgbClr val="535353"/>
                </a:solidFill>
              </a:rPr>
              <a:t>(2)</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Discreet due to the small size</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Easy handling during insertion </a:t>
            </a:r>
            <a:r>
              <a:rPr lang="en-GB" sz="1200" baseline="30000" dirty="0" smtClean="0">
                <a:solidFill>
                  <a:srgbClr val="535353"/>
                </a:solidFill>
              </a:rPr>
              <a:t>(1)</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Available </a:t>
            </a:r>
            <a:r>
              <a:rPr lang="en-GB" sz="1200" dirty="0">
                <a:solidFill>
                  <a:srgbClr val="535353"/>
                </a:solidFill>
              </a:rPr>
              <a:t>in different varieties</a:t>
            </a:r>
          </a:p>
          <a:p>
            <a:pPr marL="628650" lvl="1" indent="-171450">
              <a:spcAft>
                <a:spcPts val="0"/>
              </a:spcAft>
              <a:buClr>
                <a:srgbClr val="00B0CA"/>
              </a:buClr>
              <a:buFont typeface="Arial" panose="020B0604020202020204" pitchFamily="34" charset="0"/>
              <a:buChar char="•"/>
            </a:pPr>
            <a:r>
              <a:rPr lang="en-GB" sz="1200" dirty="0">
                <a:solidFill>
                  <a:srgbClr val="535353"/>
                </a:solidFill>
              </a:rPr>
              <a:t>Female </a:t>
            </a:r>
            <a:r>
              <a:rPr lang="en-GB" sz="1200" dirty="0" smtClean="0">
                <a:solidFill>
                  <a:srgbClr val="535353"/>
                </a:solidFill>
              </a:rPr>
              <a:t>– 7cm</a:t>
            </a:r>
            <a:endParaRPr lang="en-GB" sz="1200" dirty="0">
              <a:solidFill>
                <a:srgbClr val="535353"/>
              </a:solidFill>
            </a:endParaRPr>
          </a:p>
          <a:p>
            <a:pPr marL="628650" lvl="1" indent="-171450">
              <a:spcAft>
                <a:spcPts val="0"/>
              </a:spcAft>
              <a:buClr>
                <a:srgbClr val="00B0CA"/>
              </a:buClr>
              <a:buFont typeface="Arial" panose="020B0604020202020204" pitchFamily="34" charset="0"/>
              <a:buChar char="•"/>
            </a:pPr>
            <a:r>
              <a:rPr lang="en-GB" sz="1200" dirty="0" smtClean="0">
                <a:solidFill>
                  <a:srgbClr val="535353"/>
                </a:solidFill>
              </a:rPr>
              <a:t>Female Plus </a:t>
            </a:r>
            <a:r>
              <a:rPr lang="en-GB" sz="1200" dirty="0">
                <a:solidFill>
                  <a:srgbClr val="535353"/>
                </a:solidFill>
              </a:rPr>
              <a:t>– </a:t>
            </a:r>
            <a:r>
              <a:rPr lang="en-GB" sz="1200" dirty="0" smtClean="0">
                <a:solidFill>
                  <a:srgbClr val="535353"/>
                </a:solidFill>
              </a:rPr>
              <a:t>9cm</a:t>
            </a:r>
            <a:endParaRPr lang="en-GB" sz="1200" dirty="0">
              <a:solidFill>
                <a:srgbClr val="535353"/>
              </a:solidFill>
            </a:endParaRPr>
          </a:p>
          <a:p>
            <a:pPr marL="628650" lvl="1" indent="-171450">
              <a:spcAft>
                <a:spcPts val="0"/>
              </a:spcAft>
              <a:buClr>
                <a:srgbClr val="00B0CA"/>
              </a:buClr>
              <a:buFont typeface="Arial" panose="020B0604020202020204" pitchFamily="34" charset="0"/>
              <a:buChar char="•"/>
            </a:pPr>
            <a:r>
              <a:rPr lang="en-GB" sz="1200" dirty="0">
                <a:solidFill>
                  <a:srgbClr val="535353"/>
                </a:solidFill>
              </a:rPr>
              <a:t>From </a:t>
            </a:r>
            <a:r>
              <a:rPr lang="en-GB" sz="1200" dirty="0" err="1">
                <a:solidFill>
                  <a:srgbClr val="535353"/>
                </a:solidFill>
              </a:rPr>
              <a:t>Ch</a:t>
            </a:r>
            <a:r>
              <a:rPr lang="en-GB" sz="1200" dirty="0">
                <a:solidFill>
                  <a:srgbClr val="535353"/>
                </a:solidFill>
              </a:rPr>
              <a:t>/Fr6 to </a:t>
            </a:r>
            <a:r>
              <a:rPr lang="en-GB" sz="1200" dirty="0" err="1" smtClean="0">
                <a:solidFill>
                  <a:srgbClr val="535353"/>
                </a:solidFill>
              </a:rPr>
              <a:t>Ch</a:t>
            </a:r>
            <a:r>
              <a:rPr lang="en-GB" sz="1200" dirty="0" smtClean="0">
                <a:solidFill>
                  <a:srgbClr val="535353"/>
                </a:solidFill>
              </a:rPr>
              <a:t>/Fr14</a:t>
            </a:r>
          </a:p>
          <a:p>
            <a:pPr marL="628650" lvl="1"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Can be connected to </a:t>
            </a:r>
            <a:r>
              <a:rPr lang="en-GB" sz="1200" dirty="0" err="1" smtClean="0">
                <a:solidFill>
                  <a:srgbClr val="535353"/>
                </a:solidFill>
              </a:rPr>
              <a:t>Speedibag</a:t>
            </a:r>
            <a:endParaRPr lang="en-GB" sz="1200" dirty="0" smtClean="0">
              <a:solidFill>
                <a:srgbClr val="535353"/>
              </a:solidFill>
            </a:endParaRPr>
          </a:p>
        </p:txBody>
      </p:sp>
      <p:sp>
        <p:nvSpPr>
          <p:cNvPr id="3" name="Rectangle 2"/>
          <p:cNvSpPr/>
          <p:nvPr/>
        </p:nvSpPr>
        <p:spPr>
          <a:xfrm>
            <a:off x="3324176" y="4710340"/>
            <a:ext cx="4572000" cy="338554"/>
          </a:xfrm>
          <a:prstGeom prst="rect">
            <a:avLst/>
          </a:prstGeom>
        </p:spPr>
        <p:txBody>
          <a:bodyPr>
            <a:spAutoFit/>
          </a:bodyPr>
          <a:lstStyle/>
          <a:p>
            <a:r>
              <a:rPr lang="en-GB" sz="800" dirty="0" smtClean="0">
                <a:solidFill>
                  <a:srgbClr val="535353"/>
                </a:solidFill>
              </a:rPr>
              <a:t>(1) </a:t>
            </a:r>
            <a:r>
              <a:rPr lang="en-GB" sz="800" dirty="0" err="1" smtClean="0">
                <a:solidFill>
                  <a:srgbClr val="535353"/>
                </a:solidFill>
              </a:rPr>
              <a:t>Biering</a:t>
            </a:r>
            <a:r>
              <a:rPr lang="en-GB" sz="800" dirty="0" smtClean="0">
                <a:solidFill>
                  <a:srgbClr val="535353"/>
                </a:solidFill>
              </a:rPr>
              <a:t>-Sørensen F et al. </a:t>
            </a:r>
            <a:r>
              <a:rPr lang="en-GB" sz="800" dirty="0" err="1" smtClean="0">
                <a:solidFill>
                  <a:srgbClr val="535353"/>
                </a:solidFill>
              </a:rPr>
              <a:t>Scand</a:t>
            </a:r>
            <a:r>
              <a:rPr lang="en-GB" sz="800" dirty="0" smtClean="0">
                <a:solidFill>
                  <a:srgbClr val="535353"/>
                </a:solidFill>
              </a:rPr>
              <a:t> J </a:t>
            </a:r>
            <a:r>
              <a:rPr lang="en-GB" sz="800" dirty="0" err="1" smtClean="0">
                <a:solidFill>
                  <a:srgbClr val="535353"/>
                </a:solidFill>
              </a:rPr>
              <a:t>Urol</a:t>
            </a:r>
            <a:r>
              <a:rPr lang="en-GB" sz="800" dirty="0" smtClean="0">
                <a:solidFill>
                  <a:srgbClr val="535353"/>
                </a:solidFill>
              </a:rPr>
              <a:t> </a:t>
            </a:r>
            <a:r>
              <a:rPr lang="en-GB" sz="800" dirty="0" err="1" smtClean="0">
                <a:solidFill>
                  <a:srgbClr val="535353"/>
                </a:solidFill>
              </a:rPr>
              <a:t>Nephrol</a:t>
            </a:r>
            <a:r>
              <a:rPr lang="en-GB" sz="800" dirty="0" smtClean="0">
                <a:solidFill>
                  <a:srgbClr val="535353"/>
                </a:solidFill>
              </a:rPr>
              <a:t> 2007;41(4):341-345</a:t>
            </a:r>
          </a:p>
          <a:p>
            <a:r>
              <a:rPr lang="en-GB" sz="800" dirty="0" smtClean="0">
                <a:solidFill>
                  <a:srgbClr val="535353"/>
                </a:solidFill>
              </a:rPr>
              <a:t>(2) </a:t>
            </a:r>
            <a:r>
              <a:rPr lang="en-GB" sz="800" dirty="0" err="1" smtClean="0">
                <a:solidFill>
                  <a:srgbClr val="535353"/>
                </a:solidFill>
              </a:rPr>
              <a:t>Chartier</a:t>
            </a:r>
            <a:r>
              <a:rPr lang="en-GB" sz="800" dirty="0" smtClean="0">
                <a:solidFill>
                  <a:srgbClr val="535353"/>
                </a:solidFill>
              </a:rPr>
              <a:t>-Kastler </a:t>
            </a:r>
            <a:r>
              <a:rPr lang="en-GB" sz="800" dirty="0">
                <a:solidFill>
                  <a:srgbClr val="535353"/>
                </a:solidFill>
              </a:rPr>
              <a:t>E et al. J Urol. 2013 Sep;190(3):942-7</a:t>
            </a:r>
          </a:p>
        </p:txBody>
      </p:sp>
      <p:pic>
        <p:nvPicPr>
          <p:cNvPr id="7" name="Picture 6"/>
          <p:cNvPicPr>
            <a:picLocks noChangeAspect="1"/>
          </p:cNvPicPr>
          <p:nvPr/>
        </p:nvPicPr>
        <p:blipFill rotWithShape="1">
          <a:blip r:embed="rId7" cstate="print">
            <a:extLst>
              <a:ext uri="{28A0092B-C50C-407E-A947-70E740481C1C}">
                <a14:useLocalDpi xmlns:a14="http://schemas.microsoft.com/office/drawing/2010/main" val="0"/>
              </a:ext>
            </a:extLst>
          </a:blip>
          <a:srcRect r="9736"/>
          <a:stretch/>
        </p:blipFill>
        <p:spPr>
          <a:xfrm rot="5400000">
            <a:off x="2904619" y="2306365"/>
            <a:ext cx="2648039" cy="104147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7872" y="1429436"/>
            <a:ext cx="2736304" cy="2736304"/>
          </a:xfrm>
          <a:prstGeom prst="rect">
            <a:avLst/>
          </a:prstGeom>
        </p:spPr>
      </p:pic>
    </p:spTree>
    <p:extLst>
      <p:ext uri="{BB962C8B-B14F-4D97-AF65-F5344CB8AC3E}">
        <p14:creationId xmlns:p14="http://schemas.microsoft.com/office/powerpoint/2010/main" val="19115978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434"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err="1" smtClean="0"/>
              <a:t>SpeediCath</a:t>
            </a:r>
            <a:r>
              <a:rPr lang="en-GB" baseline="30000" dirty="0" smtClean="0"/>
              <a:t>® </a:t>
            </a:r>
            <a:r>
              <a:rPr lang="en-GB" dirty="0" smtClean="0"/>
              <a:t>Compact Set – The only compact all-in-one catheter and bag solution for women</a:t>
            </a:r>
            <a:endParaRPr lang="en-GB" dirty="0"/>
          </a:p>
        </p:txBody>
      </p:sp>
      <p:sp>
        <p:nvSpPr>
          <p:cNvPr id="6" name="TextBox 5"/>
          <p:cNvSpPr txBox="1"/>
          <p:nvPr/>
        </p:nvSpPr>
        <p:spPr>
          <a:xfrm>
            <a:off x="5652120" y="1385937"/>
            <a:ext cx="3024336" cy="2769989"/>
          </a:xfrm>
          <a:prstGeom prst="rect">
            <a:avLst/>
          </a:prstGeom>
          <a:noFill/>
        </p:spPr>
        <p:txBody>
          <a:bodyPr wrap="square" lIns="0" tIns="0" rIns="0" bIns="0" rtlCol="0">
            <a:spAutoFit/>
          </a:bodyPr>
          <a:lstStyle/>
          <a:p>
            <a:pPr marL="171450" indent="-171450">
              <a:spcAft>
                <a:spcPts val="0"/>
              </a:spcAft>
              <a:buClr>
                <a:srgbClr val="00B0CA"/>
              </a:buClr>
              <a:buFont typeface="Arial" panose="020B0604020202020204" pitchFamily="34" charset="0"/>
              <a:buChar char="•"/>
            </a:pPr>
            <a:r>
              <a:rPr lang="en-GB" sz="1200" dirty="0" smtClean="0">
                <a:solidFill>
                  <a:srgbClr val="535353"/>
                </a:solidFill>
              </a:rPr>
              <a:t>Designed for women:</a:t>
            </a:r>
          </a:p>
          <a:p>
            <a:pPr marL="628650" lvl="1" indent="-171450">
              <a:spcAft>
                <a:spcPts val="0"/>
              </a:spcAft>
              <a:buClr>
                <a:srgbClr val="00B0CA"/>
              </a:buClr>
              <a:buFont typeface="Arial" panose="020B0604020202020204" pitchFamily="34" charset="0"/>
              <a:buChar char="•"/>
            </a:pPr>
            <a:r>
              <a:rPr lang="en-GB" sz="1200" dirty="0" smtClean="0">
                <a:solidFill>
                  <a:srgbClr val="535353"/>
                </a:solidFill>
              </a:rPr>
              <a:t>who can’t catheterise directly into the toilet</a:t>
            </a:r>
          </a:p>
          <a:p>
            <a:pPr marL="628650" lvl="1" indent="-171450">
              <a:spcAft>
                <a:spcPts val="0"/>
              </a:spcAft>
              <a:buClr>
                <a:srgbClr val="00B0CA"/>
              </a:buClr>
              <a:buFont typeface="Arial" panose="020B0604020202020204" pitchFamily="34" charset="0"/>
              <a:buChar char="•"/>
            </a:pPr>
            <a:r>
              <a:rPr lang="en-GB" sz="1200" dirty="0" smtClean="0">
                <a:solidFill>
                  <a:srgbClr val="535353"/>
                </a:solidFill>
              </a:rPr>
              <a:t>Who want a discreet all-in-one solution</a:t>
            </a: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Improve quality of life related to intermittent catheterisation*</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Non-touch insertion</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Less to store, bring and prepare</a:t>
            </a: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Available </a:t>
            </a:r>
            <a:r>
              <a:rPr lang="en-GB" sz="1200" dirty="0">
                <a:solidFill>
                  <a:srgbClr val="535353"/>
                </a:solidFill>
              </a:rPr>
              <a:t>in </a:t>
            </a:r>
            <a:r>
              <a:rPr lang="en-GB" sz="1200" dirty="0" err="1" smtClean="0">
                <a:solidFill>
                  <a:srgbClr val="535353"/>
                </a:solidFill>
              </a:rPr>
              <a:t>Ch</a:t>
            </a:r>
            <a:r>
              <a:rPr lang="en-GB" sz="1200" dirty="0" smtClean="0">
                <a:solidFill>
                  <a:srgbClr val="535353"/>
                </a:solidFill>
              </a:rPr>
              <a:t>/Fr 10, 12, 14</a:t>
            </a:r>
            <a:endParaRPr lang="en-GB" sz="1200" dirty="0">
              <a:solidFill>
                <a:srgbClr val="535353"/>
              </a:solidFill>
            </a:endParaRP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p:txBody>
      </p:sp>
      <p:pic>
        <p:nvPicPr>
          <p:cNvPr id="7" name="Picture 6"/>
          <p:cNvPicPr>
            <a:picLocks noChangeAspect="1"/>
          </p:cNvPicPr>
          <p:nvPr/>
        </p:nvPicPr>
        <p:blipFill rotWithShape="1">
          <a:blip r:embed="rId7" cstate="print">
            <a:extLst>
              <a:ext uri="{28A0092B-C50C-407E-A947-70E740481C1C}">
                <a14:useLocalDpi xmlns:a14="http://schemas.microsoft.com/office/drawing/2010/main" val="0"/>
              </a:ext>
            </a:extLst>
          </a:blip>
          <a:srcRect l="11403" t="20093" r="6290" b="16628"/>
          <a:stretch/>
        </p:blipFill>
        <p:spPr>
          <a:xfrm>
            <a:off x="502883" y="1385937"/>
            <a:ext cx="4933214" cy="2841997"/>
          </a:xfrm>
          <a:prstGeom prst="rect">
            <a:avLst/>
          </a:prstGeom>
        </p:spPr>
      </p:pic>
      <p:sp>
        <p:nvSpPr>
          <p:cNvPr id="8" name="Rectangle 7"/>
          <p:cNvSpPr/>
          <p:nvPr/>
        </p:nvSpPr>
        <p:spPr>
          <a:xfrm>
            <a:off x="3324176" y="4515966"/>
            <a:ext cx="4572000" cy="338554"/>
          </a:xfrm>
          <a:prstGeom prst="rect">
            <a:avLst/>
          </a:prstGeom>
        </p:spPr>
        <p:txBody>
          <a:bodyPr>
            <a:spAutoFit/>
          </a:bodyPr>
          <a:lstStyle/>
          <a:p>
            <a:r>
              <a:rPr lang="en-GB" sz="800" dirty="0" smtClean="0">
                <a:solidFill>
                  <a:srgbClr val="000000"/>
                </a:solidFill>
              </a:rPr>
              <a:t>*</a:t>
            </a:r>
            <a:r>
              <a:rPr lang="en-GB" sz="800" dirty="0" err="1" smtClean="0">
                <a:solidFill>
                  <a:srgbClr val="000000"/>
                </a:solidFill>
              </a:rPr>
              <a:t>Chartier</a:t>
            </a:r>
            <a:r>
              <a:rPr lang="en-GB" sz="800" dirty="0" smtClean="0">
                <a:solidFill>
                  <a:srgbClr val="000000"/>
                </a:solidFill>
              </a:rPr>
              <a:t>-Kastler </a:t>
            </a:r>
            <a:r>
              <a:rPr lang="en-GB" sz="800" dirty="0">
                <a:solidFill>
                  <a:srgbClr val="000000"/>
                </a:solidFill>
              </a:rPr>
              <a:t>E et al. J Urol. 2013 Sep;190(3):</a:t>
            </a:r>
            <a:r>
              <a:rPr lang="en-GB" sz="800" dirty="0" smtClean="0">
                <a:solidFill>
                  <a:srgbClr val="000000"/>
                </a:solidFill>
              </a:rPr>
              <a:t>942-7</a:t>
            </a:r>
          </a:p>
          <a:p>
            <a:endParaRPr lang="en-GB" sz="800" dirty="0">
              <a:solidFill>
                <a:srgbClr val="000000"/>
              </a:solidFill>
            </a:endParaRPr>
          </a:p>
        </p:txBody>
      </p:sp>
    </p:spTree>
    <p:extLst>
      <p:ext uri="{BB962C8B-B14F-4D97-AF65-F5344CB8AC3E}">
        <p14:creationId xmlns:p14="http://schemas.microsoft.com/office/powerpoint/2010/main" val="16106129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882" y="378619"/>
            <a:ext cx="8461606" cy="536675"/>
          </a:xfrm>
        </p:spPr>
        <p:txBody>
          <a:bodyPr/>
          <a:lstStyle/>
          <a:p>
            <a:r>
              <a:rPr lang="en-GB" dirty="0"/>
              <a:t>SpeediCath</a:t>
            </a:r>
            <a:r>
              <a:rPr lang="en-GB" baseline="30000" dirty="0"/>
              <a:t> ®</a:t>
            </a:r>
            <a:r>
              <a:rPr lang="en-GB" dirty="0"/>
              <a:t> Compact </a:t>
            </a:r>
            <a:r>
              <a:rPr lang="en-GB" dirty="0" smtClean="0"/>
              <a:t>Set </a:t>
            </a:r>
            <a:r>
              <a:rPr lang="en-GB" dirty="0"/>
              <a:t>- What do our customers say?</a:t>
            </a:r>
          </a:p>
        </p:txBody>
      </p:sp>
      <p:sp>
        <p:nvSpPr>
          <p:cNvPr id="6" name="Text Placeholder 5"/>
          <p:cNvSpPr txBox="1">
            <a:spLocks/>
          </p:cNvSpPr>
          <p:nvPr/>
        </p:nvSpPr>
        <p:spPr bwMode="auto">
          <a:xfrm>
            <a:off x="5076056" y="2630667"/>
            <a:ext cx="3786570" cy="188529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baseline="0">
                <a:solidFill>
                  <a:schemeClr val="bg2"/>
                </a:solidFill>
                <a:latin typeface="+mn-lt"/>
              </a:defRPr>
            </a:lvl6pPr>
            <a:lvl7pPr marL="1134000" indent="-162000" algn="l" rtl="0" eaLnBrk="1" fontAlgn="base" hangingPunct="1">
              <a:lnSpc>
                <a:spcPct val="97000"/>
              </a:lnSpc>
              <a:spcBef>
                <a:spcPts val="300"/>
              </a:spcBef>
              <a:spcAft>
                <a:spcPct val="0"/>
              </a:spcAft>
              <a:buSzPct val="85000"/>
              <a:buFont typeface="Arial" pitchFamily="34" charset="0"/>
              <a:buChar char="•"/>
              <a:tabLst/>
              <a:defRPr lang="en-US" sz="1600" baseline="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a:lstStyle>
          <a:p>
            <a:pPr marL="121444" lvl="1">
              <a:lnSpc>
                <a:spcPct val="100000"/>
              </a:lnSpc>
              <a:spcAft>
                <a:spcPts val="450"/>
              </a:spcAft>
              <a:buClr>
                <a:srgbClr val="00B0CA"/>
              </a:buClr>
            </a:pPr>
            <a:r>
              <a:rPr lang="en-GB" sz="1050" i="1" dirty="0" smtClean="0">
                <a:solidFill>
                  <a:srgbClr val="535353"/>
                </a:solidFill>
              </a:rPr>
              <a:t>“Great catheter, I would recommend” </a:t>
            </a:r>
          </a:p>
          <a:p>
            <a:pPr marL="0" lvl="1" indent="0">
              <a:lnSpc>
                <a:spcPct val="100000"/>
              </a:lnSpc>
              <a:spcAft>
                <a:spcPts val="450"/>
              </a:spcAft>
              <a:buClr>
                <a:srgbClr val="00B0CA"/>
              </a:buClr>
              <a:buFontTx/>
              <a:buNone/>
            </a:pPr>
            <a:r>
              <a:rPr lang="en-GB" sz="1050" dirty="0" smtClean="0">
                <a:solidFill>
                  <a:srgbClr val="535353"/>
                </a:solidFill>
              </a:rPr>
              <a:t>Daniela – HCP - Germany</a:t>
            </a:r>
          </a:p>
          <a:p>
            <a:pPr marL="121444" lvl="1">
              <a:lnSpc>
                <a:spcPct val="100000"/>
              </a:lnSpc>
              <a:spcAft>
                <a:spcPts val="450"/>
              </a:spcAft>
              <a:buClr>
                <a:srgbClr val="00B0CA"/>
              </a:buClr>
            </a:pPr>
            <a:r>
              <a:rPr lang="en-GB" sz="1050" i="1" dirty="0" smtClean="0">
                <a:solidFill>
                  <a:srgbClr val="535353"/>
                </a:solidFill>
              </a:rPr>
              <a:t>This compact set is a game changer. It is great for taking out - This has allowed me to do the things I love with confidence and ease – I feel more comfortable exercising and visiting friends and family, especially those who are a long journey away. All of this has led to improved self-esteem and a healthy sex life.</a:t>
            </a:r>
            <a:r>
              <a:rPr lang="en-GB" sz="1050" dirty="0" smtClean="0">
                <a:solidFill>
                  <a:srgbClr val="535353"/>
                </a:solidFill>
              </a:rPr>
              <a:t>”  </a:t>
            </a:r>
          </a:p>
          <a:p>
            <a:pPr marL="0" lvl="1" indent="0">
              <a:lnSpc>
                <a:spcPct val="100000"/>
              </a:lnSpc>
              <a:spcAft>
                <a:spcPts val="450"/>
              </a:spcAft>
              <a:buFontTx/>
              <a:buNone/>
            </a:pPr>
            <a:r>
              <a:rPr lang="en-GB" sz="1050" i="1" kern="0" dirty="0" smtClean="0">
                <a:solidFill>
                  <a:srgbClr val="535353"/>
                </a:solidFill>
              </a:rPr>
              <a:t>Shanna – SCCS user - UK</a:t>
            </a:r>
            <a:endParaRPr lang="en-GB" sz="1050" kern="0" dirty="0" smtClean="0">
              <a:solidFill>
                <a:srgbClr val="535353"/>
              </a:solidFill>
            </a:endParaRPr>
          </a:p>
          <a:p>
            <a:pPr marL="121444" lvl="1">
              <a:lnSpc>
                <a:spcPct val="100000"/>
              </a:lnSpc>
              <a:spcAft>
                <a:spcPts val="450"/>
              </a:spcAft>
            </a:pPr>
            <a:endParaRPr lang="en-GB" sz="1050" kern="0" dirty="0" smtClean="0">
              <a:solidFill>
                <a:srgbClr val="535353"/>
              </a:solidFill>
            </a:endParaRPr>
          </a:p>
          <a:p>
            <a:pPr marL="121444" lvl="1">
              <a:lnSpc>
                <a:spcPct val="100000"/>
              </a:lnSpc>
            </a:pPr>
            <a:endParaRPr lang="en-GB" sz="750" kern="0" dirty="0" smtClean="0">
              <a:solidFill>
                <a:srgbClr val="535353"/>
              </a:solidFill>
            </a:endParaRPr>
          </a:p>
          <a:p>
            <a:pPr marL="121444" indent="-121444">
              <a:lnSpc>
                <a:spcPct val="100000"/>
              </a:lnSpc>
              <a:spcBef>
                <a:spcPct val="0"/>
              </a:spcBef>
            </a:pPr>
            <a:endParaRPr lang="en-GB" sz="750" kern="0" dirty="0" smtClean="0">
              <a:solidFill>
                <a:srgbClr val="535353"/>
              </a:solidFill>
            </a:endParaRPr>
          </a:p>
          <a:p>
            <a:pPr marL="121444" indent="-121444">
              <a:lnSpc>
                <a:spcPct val="100000"/>
              </a:lnSpc>
            </a:pPr>
            <a:endParaRPr lang="en-GB" sz="750" kern="0" dirty="0">
              <a:solidFill>
                <a:srgbClr val="535353"/>
              </a:solidFill>
            </a:endParaRPr>
          </a:p>
        </p:txBody>
      </p:sp>
      <p:pic>
        <p:nvPicPr>
          <p:cNvPr id="46082" name="Picture 2" descr="C:\Users\frmbt\AppData\Local\Temp\foxjb0i0.2o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1" y="1203598"/>
            <a:ext cx="1800200" cy="113953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5"/>
          <p:cNvSpPr txBox="1">
            <a:spLocks/>
          </p:cNvSpPr>
          <p:nvPr/>
        </p:nvSpPr>
        <p:spPr bwMode="auto">
          <a:xfrm>
            <a:off x="611561" y="2630666"/>
            <a:ext cx="3786570" cy="174128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baseline="0">
                <a:solidFill>
                  <a:schemeClr val="bg2"/>
                </a:solidFill>
                <a:latin typeface="+mn-lt"/>
              </a:defRPr>
            </a:lvl6pPr>
            <a:lvl7pPr marL="1134000" indent="-162000" algn="l" rtl="0" eaLnBrk="1" fontAlgn="base" hangingPunct="1">
              <a:lnSpc>
                <a:spcPct val="97000"/>
              </a:lnSpc>
              <a:spcBef>
                <a:spcPts val="300"/>
              </a:spcBef>
              <a:spcAft>
                <a:spcPct val="0"/>
              </a:spcAft>
              <a:buSzPct val="85000"/>
              <a:buFont typeface="Arial" pitchFamily="34" charset="0"/>
              <a:buChar char="•"/>
              <a:tabLst/>
              <a:defRPr lang="en-US" sz="1600" baseline="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a:lstStyle>
          <a:p>
            <a:pPr marL="121444" lvl="1">
              <a:lnSpc>
                <a:spcPct val="100000"/>
              </a:lnSpc>
              <a:spcAft>
                <a:spcPts val="450"/>
              </a:spcAft>
              <a:buClr>
                <a:srgbClr val="00B0CA"/>
              </a:buClr>
            </a:pPr>
            <a:r>
              <a:rPr lang="en-GB" sz="1050" i="1" dirty="0" smtClean="0">
                <a:solidFill>
                  <a:srgbClr val="535353"/>
                </a:solidFill>
              </a:rPr>
              <a:t>”My dream catheter” - </a:t>
            </a:r>
            <a:r>
              <a:rPr lang="en-GB" sz="1050" i="1" kern="0" dirty="0" smtClean="0">
                <a:solidFill>
                  <a:srgbClr val="535353"/>
                </a:solidFill>
              </a:rPr>
              <a:t>It fits in my handbag”</a:t>
            </a:r>
          </a:p>
          <a:p>
            <a:pPr marL="0" lvl="1" indent="0">
              <a:lnSpc>
                <a:spcPct val="100000"/>
              </a:lnSpc>
              <a:spcAft>
                <a:spcPts val="450"/>
              </a:spcAft>
              <a:buClr>
                <a:srgbClr val="00B0CA"/>
              </a:buClr>
              <a:buFontTx/>
              <a:buNone/>
            </a:pPr>
            <a:r>
              <a:rPr lang="en-GB" sz="1050" kern="0" dirty="0" smtClean="0">
                <a:solidFill>
                  <a:srgbClr val="535353"/>
                </a:solidFill>
              </a:rPr>
              <a:t>Marcia – SCCS user -  UK</a:t>
            </a:r>
          </a:p>
          <a:p>
            <a:pPr marL="171450" lvl="1" indent="-171450">
              <a:lnSpc>
                <a:spcPct val="100000"/>
              </a:lnSpc>
              <a:spcAft>
                <a:spcPts val="450"/>
              </a:spcAft>
              <a:buClr>
                <a:srgbClr val="00B0CA"/>
              </a:buClr>
            </a:pPr>
            <a:r>
              <a:rPr lang="en-GB" sz="1050" i="1" kern="0" dirty="0" smtClean="0">
                <a:solidFill>
                  <a:srgbClr val="535353"/>
                </a:solidFill>
              </a:rPr>
              <a:t>“The packaging is lovely, it’s nice, neutral </a:t>
            </a:r>
            <a:r>
              <a:rPr lang="en-GB" sz="1050" i="1" kern="0" dirty="0" err="1" smtClean="0">
                <a:solidFill>
                  <a:srgbClr val="535353"/>
                </a:solidFill>
              </a:rPr>
              <a:t>color</a:t>
            </a:r>
            <a:r>
              <a:rPr lang="en-GB" sz="1050" i="1" kern="0" dirty="0" smtClean="0">
                <a:solidFill>
                  <a:srgbClr val="535353"/>
                </a:solidFill>
              </a:rPr>
              <a:t>”</a:t>
            </a:r>
          </a:p>
          <a:p>
            <a:pPr marL="171450" lvl="1" indent="-171450">
              <a:lnSpc>
                <a:spcPct val="100000"/>
              </a:lnSpc>
              <a:spcAft>
                <a:spcPts val="450"/>
              </a:spcAft>
              <a:buClr>
                <a:srgbClr val="00B0CA"/>
              </a:buClr>
            </a:pPr>
            <a:r>
              <a:rPr lang="en-GB" sz="1050" i="1" kern="0" dirty="0" smtClean="0">
                <a:solidFill>
                  <a:srgbClr val="535353"/>
                </a:solidFill>
              </a:rPr>
              <a:t>“I like the fact you can actually reseal it and dispose it”</a:t>
            </a:r>
          </a:p>
          <a:p>
            <a:pPr marL="171450" lvl="1" indent="-171450">
              <a:lnSpc>
                <a:spcPct val="100000"/>
              </a:lnSpc>
              <a:spcAft>
                <a:spcPts val="450"/>
              </a:spcAft>
              <a:buClr>
                <a:srgbClr val="00B0CA"/>
              </a:buClr>
            </a:pPr>
            <a:r>
              <a:rPr lang="en-GB" sz="1050" i="1" kern="0" dirty="0" smtClean="0">
                <a:solidFill>
                  <a:srgbClr val="535353"/>
                </a:solidFill>
              </a:rPr>
              <a:t>“It’s really easy to use and totally intuitive to use. It’s easy to store”</a:t>
            </a:r>
          </a:p>
          <a:p>
            <a:pPr marL="0" lvl="1" indent="0">
              <a:lnSpc>
                <a:spcPct val="100000"/>
              </a:lnSpc>
              <a:spcAft>
                <a:spcPts val="450"/>
              </a:spcAft>
              <a:buClr>
                <a:srgbClr val="00B0CA"/>
              </a:buClr>
              <a:buFontTx/>
              <a:buNone/>
            </a:pPr>
            <a:r>
              <a:rPr lang="en-GB" sz="1050" kern="0" dirty="0" smtClean="0">
                <a:solidFill>
                  <a:srgbClr val="535353"/>
                </a:solidFill>
              </a:rPr>
              <a:t>Liz - Nurse - UK</a:t>
            </a:r>
          </a:p>
          <a:p>
            <a:pPr marL="121444" lvl="1">
              <a:lnSpc>
                <a:spcPct val="100000"/>
              </a:lnSpc>
              <a:spcAft>
                <a:spcPts val="450"/>
              </a:spcAft>
              <a:buFontTx/>
              <a:buNone/>
            </a:pPr>
            <a:endParaRPr lang="en-GB" sz="1050" kern="0" dirty="0" smtClean="0">
              <a:solidFill>
                <a:srgbClr val="535353"/>
              </a:solidFill>
            </a:endParaRPr>
          </a:p>
          <a:p>
            <a:pPr marL="121444" lvl="1">
              <a:lnSpc>
                <a:spcPct val="100000"/>
              </a:lnSpc>
              <a:spcAft>
                <a:spcPts val="450"/>
              </a:spcAft>
            </a:pPr>
            <a:endParaRPr lang="en-GB" sz="1050" kern="0" dirty="0" smtClean="0">
              <a:solidFill>
                <a:srgbClr val="535353"/>
              </a:solidFill>
            </a:endParaRPr>
          </a:p>
          <a:p>
            <a:pPr marL="121444" lvl="1">
              <a:lnSpc>
                <a:spcPct val="100000"/>
              </a:lnSpc>
            </a:pPr>
            <a:endParaRPr lang="en-GB" sz="750" kern="0" dirty="0" smtClean="0">
              <a:solidFill>
                <a:srgbClr val="535353"/>
              </a:solidFill>
            </a:endParaRPr>
          </a:p>
          <a:p>
            <a:pPr marL="121444" indent="-121444">
              <a:lnSpc>
                <a:spcPct val="100000"/>
              </a:lnSpc>
              <a:spcBef>
                <a:spcPct val="0"/>
              </a:spcBef>
            </a:pPr>
            <a:endParaRPr lang="en-GB" sz="750" kern="0" dirty="0" smtClean="0">
              <a:solidFill>
                <a:srgbClr val="535353"/>
              </a:solidFill>
            </a:endParaRPr>
          </a:p>
          <a:p>
            <a:pPr marL="121444" indent="-121444">
              <a:lnSpc>
                <a:spcPct val="100000"/>
              </a:lnSpc>
            </a:pPr>
            <a:endParaRPr lang="en-GB" sz="750" kern="0" dirty="0">
              <a:solidFill>
                <a:srgbClr val="535353"/>
              </a:solidFill>
            </a:endParaRPr>
          </a:p>
        </p:txBody>
      </p:sp>
      <p:pic>
        <p:nvPicPr>
          <p:cNvPr id="5" name="Picture 4"/>
          <p:cNvPicPr>
            <a:picLocks noChangeAspect="1"/>
          </p:cNvPicPr>
          <p:nvPr/>
        </p:nvPicPr>
        <p:blipFill>
          <a:blip r:embed="rId4"/>
          <a:stretch>
            <a:fillRect/>
          </a:stretch>
        </p:blipFill>
        <p:spPr>
          <a:xfrm>
            <a:off x="2483768" y="1203598"/>
            <a:ext cx="2083743" cy="1143758"/>
          </a:xfrm>
          <a:prstGeom prst="rect">
            <a:avLst/>
          </a:prstGeom>
        </p:spPr>
      </p:pic>
      <p:pic>
        <p:nvPicPr>
          <p:cNvPr id="46084" name="Picture 4" descr="C:\Users\frmbt\AppData\Local\Temp\1qtrhs0g.0cc.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4008" y="1203598"/>
            <a:ext cx="2032604" cy="113953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6">
            <a:extLst>
              <a:ext uri="{BEBA8EAE-BF5A-486C-A8C5-ECC9F3942E4B}">
                <a14:imgProps xmlns:a14="http://schemas.microsoft.com/office/drawing/2010/main">
                  <a14:imgLayer r:embed="rId7">
                    <a14:imgEffect>
                      <a14:colorTemperature colorTemp="5300"/>
                    </a14:imgEffect>
                  </a14:imgLayer>
                </a14:imgProps>
              </a:ext>
            </a:extLst>
          </a:blip>
          <a:stretch>
            <a:fillRect/>
          </a:stretch>
        </p:blipFill>
        <p:spPr>
          <a:xfrm>
            <a:off x="6811113" y="1202823"/>
            <a:ext cx="2131565" cy="1140313"/>
          </a:xfrm>
          <a:prstGeom prst="rect">
            <a:avLst/>
          </a:prstGeom>
          <a:ln>
            <a:solidFill>
              <a:schemeClr val="bg1"/>
            </a:solidFill>
          </a:ln>
        </p:spPr>
      </p:pic>
    </p:spTree>
    <p:extLst>
      <p:ext uri="{BB962C8B-B14F-4D97-AF65-F5344CB8AC3E}">
        <p14:creationId xmlns:p14="http://schemas.microsoft.com/office/powerpoint/2010/main" val="19914928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458"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smtClean="0"/>
              <a:t>SpeediCath</a:t>
            </a:r>
            <a:r>
              <a:rPr lang="en-GB" baseline="30000" dirty="0" smtClean="0"/>
              <a:t>® </a:t>
            </a:r>
            <a:r>
              <a:rPr lang="en-GB" dirty="0" smtClean="0"/>
              <a:t>Compact Eve </a:t>
            </a:r>
            <a:br>
              <a:rPr lang="en-GB" dirty="0" smtClean="0"/>
            </a:br>
            <a:r>
              <a:rPr lang="en-GB" dirty="0"/>
              <a:t>	</a:t>
            </a:r>
            <a:r>
              <a:rPr lang="en-GB" dirty="0" smtClean="0"/>
              <a:t> “Our most stylish and discreet catheter yet”</a:t>
            </a:r>
            <a:endParaRPr lang="en-GB" dirty="0"/>
          </a:p>
        </p:txBody>
      </p:sp>
      <p:sp>
        <p:nvSpPr>
          <p:cNvPr id="6" name="TextBox 5"/>
          <p:cNvSpPr txBox="1"/>
          <p:nvPr/>
        </p:nvSpPr>
        <p:spPr>
          <a:xfrm>
            <a:off x="5652120" y="1385937"/>
            <a:ext cx="3024336" cy="2769989"/>
          </a:xfrm>
          <a:prstGeom prst="rect">
            <a:avLst/>
          </a:prstGeom>
          <a:noFill/>
        </p:spPr>
        <p:txBody>
          <a:bodyPr wrap="square" lIns="0" tIns="0" rIns="0" bIns="0" rtlCol="0">
            <a:spAutoFit/>
          </a:bodyPr>
          <a:lstStyle/>
          <a:p>
            <a:pPr marL="171450" indent="-171450">
              <a:spcAft>
                <a:spcPts val="0"/>
              </a:spcAft>
              <a:buClr>
                <a:srgbClr val="00B0CA"/>
              </a:buClr>
              <a:buFont typeface="Arial" panose="020B0604020202020204" pitchFamily="34" charset="0"/>
              <a:buChar char="•"/>
            </a:pPr>
            <a:r>
              <a:rPr lang="en-GB" sz="1200" dirty="0" smtClean="0">
                <a:solidFill>
                  <a:srgbClr val="535353"/>
                </a:solidFill>
              </a:rPr>
              <a:t>Designed for women:</a:t>
            </a:r>
          </a:p>
          <a:p>
            <a:pPr marL="628650" lvl="1" indent="-171450">
              <a:spcAft>
                <a:spcPts val="0"/>
              </a:spcAft>
              <a:buClr>
                <a:srgbClr val="00B0CA"/>
              </a:buClr>
              <a:buFont typeface="Arial" panose="020B0604020202020204" pitchFamily="34" charset="0"/>
              <a:buChar char="•"/>
            </a:pPr>
            <a:r>
              <a:rPr lang="en-GB" sz="1200" dirty="0" smtClean="0">
                <a:solidFill>
                  <a:srgbClr val="535353"/>
                </a:solidFill>
              </a:rPr>
              <a:t>who can’t catheterize directly into the toilet</a:t>
            </a:r>
          </a:p>
          <a:p>
            <a:pPr marL="628650" lvl="1" indent="-171450">
              <a:spcAft>
                <a:spcPts val="0"/>
              </a:spcAft>
              <a:buClr>
                <a:srgbClr val="00B0CA"/>
              </a:buClr>
              <a:buFont typeface="Arial" panose="020B0604020202020204" pitchFamily="34" charset="0"/>
              <a:buChar char="•"/>
            </a:pPr>
            <a:r>
              <a:rPr lang="en-GB" sz="1200" dirty="0" smtClean="0">
                <a:solidFill>
                  <a:srgbClr val="535353"/>
                </a:solidFill>
              </a:rPr>
              <a:t>Who want a discreet all-in-one solution</a:t>
            </a: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Improve quality of life related to intermittent catheterisation</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Non-touch insertion</a:t>
            </a:r>
          </a:p>
          <a:p>
            <a:pPr marL="171450" indent="-171450">
              <a:spcAft>
                <a:spcPts val="0"/>
              </a:spcAft>
              <a:buClr>
                <a:srgbClr val="00B0CA"/>
              </a:buClr>
              <a:buFont typeface="Arial" panose="020B0604020202020204" pitchFamily="34" charset="0"/>
              <a:buChar char="•"/>
            </a:pPr>
            <a:endParaRPr lang="en-GB" sz="1200" dirty="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Less to store, bring and prepare</a:t>
            </a: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a:p>
            <a:pPr marL="171450" indent="-171450">
              <a:spcAft>
                <a:spcPts val="0"/>
              </a:spcAft>
              <a:buClr>
                <a:srgbClr val="00B0CA"/>
              </a:buClr>
              <a:buFont typeface="Arial" panose="020B0604020202020204" pitchFamily="34" charset="0"/>
              <a:buChar char="•"/>
            </a:pPr>
            <a:r>
              <a:rPr lang="en-GB" sz="1200" dirty="0" smtClean="0">
                <a:solidFill>
                  <a:srgbClr val="535353"/>
                </a:solidFill>
              </a:rPr>
              <a:t>Available </a:t>
            </a:r>
            <a:r>
              <a:rPr lang="en-GB" sz="1200" dirty="0">
                <a:solidFill>
                  <a:srgbClr val="535353"/>
                </a:solidFill>
              </a:rPr>
              <a:t>in </a:t>
            </a:r>
            <a:r>
              <a:rPr lang="en-GB" sz="1200" dirty="0" err="1" smtClean="0">
                <a:solidFill>
                  <a:srgbClr val="535353"/>
                </a:solidFill>
              </a:rPr>
              <a:t>Ch</a:t>
            </a:r>
            <a:r>
              <a:rPr lang="en-GB" sz="1200" dirty="0" smtClean="0">
                <a:solidFill>
                  <a:srgbClr val="535353"/>
                </a:solidFill>
              </a:rPr>
              <a:t>/Fr 10, 12, 14</a:t>
            </a:r>
            <a:endParaRPr lang="en-GB" sz="1200" dirty="0">
              <a:solidFill>
                <a:srgbClr val="535353"/>
              </a:solidFill>
            </a:endParaRPr>
          </a:p>
          <a:p>
            <a:pPr marL="171450" indent="-171450">
              <a:spcAft>
                <a:spcPts val="0"/>
              </a:spcAft>
              <a:buClr>
                <a:srgbClr val="00B0CA"/>
              </a:buClr>
              <a:buFont typeface="Arial" panose="020B0604020202020204" pitchFamily="34" charset="0"/>
              <a:buChar char="•"/>
            </a:pPr>
            <a:endParaRPr lang="en-GB" sz="1200" dirty="0" smtClean="0">
              <a:solidFill>
                <a:srgbClr val="535353"/>
              </a:solidFill>
            </a:endParaRPr>
          </a:p>
        </p:txBody>
      </p:sp>
      <p:sp>
        <p:nvSpPr>
          <p:cNvPr id="3" name="Rectangle 2"/>
          <p:cNvSpPr/>
          <p:nvPr/>
        </p:nvSpPr>
        <p:spPr>
          <a:xfrm>
            <a:off x="3324176" y="4710340"/>
            <a:ext cx="4572000" cy="215444"/>
          </a:xfrm>
          <a:prstGeom prst="rect">
            <a:avLst/>
          </a:prstGeom>
        </p:spPr>
        <p:txBody>
          <a:bodyPr>
            <a:spAutoFit/>
          </a:bodyPr>
          <a:lstStyle/>
          <a:p>
            <a:r>
              <a:rPr lang="en-GB" sz="800" dirty="0">
                <a:solidFill>
                  <a:srgbClr val="000000"/>
                </a:solidFill>
              </a:rPr>
              <a:t>*</a:t>
            </a:r>
            <a:r>
              <a:rPr lang="en-GB" sz="800" dirty="0" err="1">
                <a:solidFill>
                  <a:srgbClr val="000000"/>
                </a:solidFill>
              </a:rPr>
              <a:t>SpeediCath</a:t>
            </a:r>
            <a:r>
              <a:rPr lang="en-GB" sz="800" dirty="0">
                <a:solidFill>
                  <a:srgbClr val="000000"/>
                </a:solidFill>
              </a:rPr>
              <a:t> Standard is also available in boy, </a:t>
            </a:r>
            <a:r>
              <a:rPr lang="en-GB" sz="800" dirty="0" err="1">
                <a:solidFill>
                  <a:srgbClr val="000000"/>
                </a:solidFill>
              </a:rPr>
              <a:t>pediatric</a:t>
            </a:r>
            <a:r>
              <a:rPr lang="en-GB" sz="800" dirty="0">
                <a:solidFill>
                  <a:srgbClr val="000000"/>
                </a:solidFill>
              </a:rPr>
              <a:t>, and </a:t>
            </a:r>
            <a:r>
              <a:rPr lang="en-GB" sz="800" dirty="0" err="1">
                <a:solidFill>
                  <a:srgbClr val="000000"/>
                </a:solidFill>
              </a:rPr>
              <a:t>tiemann</a:t>
            </a:r>
            <a:r>
              <a:rPr lang="en-GB" sz="800" dirty="0">
                <a:solidFill>
                  <a:srgbClr val="000000"/>
                </a:solidFill>
              </a:rPr>
              <a:t> sizes</a:t>
            </a:r>
          </a:p>
        </p:txBody>
      </p:sp>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t="7115" b="11536"/>
          <a:stretch/>
        </p:blipFill>
        <p:spPr>
          <a:xfrm>
            <a:off x="552807" y="2931790"/>
            <a:ext cx="1868878" cy="1368152"/>
          </a:xfrm>
          <a:prstGeom prst="rect">
            <a:avLst/>
          </a:prstGeom>
        </p:spPr>
      </p:pic>
      <p:pic>
        <p:nvPicPr>
          <p:cNvPr id="10" name="Picture 9"/>
          <p:cNvPicPr>
            <a:picLocks noChangeAspect="1"/>
          </p:cNvPicPr>
          <p:nvPr/>
        </p:nvPicPr>
        <p:blipFill rotWithShape="1">
          <a:blip r:embed="rId8" cstate="print">
            <a:extLst>
              <a:ext uri="{28A0092B-C50C-407E-A947-70E740481C1C}">
                <a14:useLocalDpi xmlns:a14="http://schemas.microsoft.com/office/drawing/2010/main" val="0"/>
              </a:ext>
            </a:extLst>
          </a:blip>
          <a:srcRect l="111" t="23999" r="-111" b="2"/>
          <a:stretch/>
        </p:blipFill>
        <p:spPr>
          <a:xfrm>
            <a:off x="2701702" y="2931790"/>
            <a:ext cx="1726282" cy="1368152"/>
          </a:xfrm>
          <a:prstGeom prst="rect">
            <a:avLst/>
          </a:prstGeom>
        </p:spPr>
      </p:pic>
      <p:pic>
        <p:nvPicPr>
          <p:cNvPr id="12" name="Picture 11"/>
          <p:cNvPicPr>
            <a:picLocks noChangeAspect="1"/>
          </p:cNvPicPr>
          <p:nvPr/>
        </p:nvPicPr>
        <p:blipFill rotWithShape="1">
          <a:blip r:embed="rId9" cstate="print">
            <a:extLst>
              <a:ext uri="{28A0092B-C50C-407E-A947-70E740481C1C}">
                <a14:useLocalDpi xmlns:a14="http://schemas.microsoft.com/office/drawing/2010/main" val="0"/>
              </a:ext>
            </a:extLst>
          </a:blip>
          <a:srcRect t="24589" r="5418" b="22750"/>
          <a:stretch/>
        </p:blipFill>
        <p:spPr>
          <a:xfrm>
            <a:off x="552807" y="1159684"/>
            <a:ext cx="3851390" cy="1584176"/>
          </a:xfrm>
          <a:prstGeom prst="rect">
            <a:avLst/>
          </a:prstGeom>
        </p:spPr>
      </p:pic>
    </p:spTree>
    <p:extLst>
      <p:ext uri="{BB962C8B-B14F-4D97-AF65-F5344CB8AC3E}">
        <p14:creationId xmlns:p14="http://schemas.microsoft.com/office/powerpoint/2010/main" val="6060116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SpeediCath</a:t>
            </a:r>
            <a:r>
              <a:rPr lang="en-GB" baseline="30000" dirty="0"/>
              <a:t> ®</a:t>
            </a:r>
            <a:r>
              <a:rPr lang="en-GB" dirty="0"/>
              <a:t> Compact </a:t>
            </a:r>
            <a:r>
              <a:rPr lang="en-GB" dirty="0" smtClean="0"/>
              <a:t>Eve </a:t>
            </a:r>
            <a:r>
              <a:rPr lang="en-GB" dirty="0"/>
              <a:t>- What do our customers say?</a:t>
            </a:r>
          </a:p>
        </p:txBody>
      </p:sp>
      <p:pic>
        <p:nvPicPr>
          <p:cNvPr id="4" name="Picture 3"/>
          <p:cNvPicPr>
            <a:picLocks noChangeAspect="1"/>
          </p:cNvPicPr>
          <p:nvPr/>
        </p:nvPicPr>
        <p:blipFill rotWithShape="1">
          <a:blip r:embed="rId3"/>
          <a:srcRect l="9526"/>
          <a:stretch/>
        </p:blipFill>
        <p:spPr>
          <a:xfrm>
            <a:off x="395536" y="1275606"/>
            <a:ext cx="2051720" cy="1275606"/>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9548" t="3572" b="11857"/>
          <a:stretch/>
        </p:blipFill>
        <p:spPr>
          <a:xfrm>
            <a:off x="2555776" y="1275606"/>
            <a:ext cx="2046453" cy="1275606"/>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12895" t="571" b="15201"/>
          <a:stretch/>
        </p:blipFill>
        <p:spPr>
          <a:xfrm>
            <a:off x="4716016" y="1275606"/>
            <a:ext cx="1981307" cy="1277239"/>
          </a:xfrm>
          <a:prstGeom prst="rect">
            <a:avLst/>
          </a:prstGeom>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l="-358" r="-1"/>
          <a:stretch/>
        </p:blipFill>
        <p:spPr>
          <a:xfrm>
            <a:off x="6804248" y="1275606"/>
            <a:ext cx="1920272" cy="1275606"/>
          </a:xfrm>
          <a:prstGeom prst="rect">
            <a:avLst/>
          </a:prstGeom>
        </p:spPr>
      </p:pic>
      <p:sp>
        <p:nvSpPr>
          <p:cNvPr id="8" name="Text Placeholder 5"/>
          <p:cNvSpPr txBox="1">
            <a:spLocks/>
          </p:cNvSpPr>
          <p:nvPr/>
        </p:nvSpPr>
        <p:spPr bwMode="auto">
          <a:xfrm>
            <a:off x="683568" y="2787774"/>
            <a:ext cx="3786570" cy="151216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baseline="0">
                <a:solidFill>
                  <a:schemeClr val="bg2"/>
                </a:solidFill>
                <a:latin typeface="+mn-lt"/>
              </a:defRPr>
            </a:lvl6pPr>
            <a:lvl7pPr marL="1134000" indent="-162000" algn="l" rtl="0" eaLnBrk="1" fontAlgn="base" hangingPunct="1">
              <a:lnSpc>
                <a:spcPct val="97000"/>
              </a:lnSpc>
              <a:spcBef>
                <a:spcPts val="300"/>
              </a:spcBef>
              <a:spcAft>
                <a:spcPct val="0"/>
              </a:spcAft>
              <a:buSzPct val="85000"/>
              <a:buFont typeface="Arial" pitchFamily="34" charset="0"/>
              <a:buChar char="•"/>
              <a:tabLst/>
              <a:defRPr lang="en-US" sz="1600" baseline="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a:lstStyle>
          <a:p>
            <a:pPr marL="121444" lvl="1">
              <a:lnSpc>
                <a:spcPct val="100000"/>
              </a:lnSpc>
              <a:spcAft>
                <a:spcPts val="450"/>
              </a:spcAft>
              <a:buClr>
                <a:srgbClr val="00B0CA"/>
              </a:buClr>
            </a:pPr>
            <a:r>
              <a:rPr lang="en-GB" sz="1050" i="1" dirty="0" smtClean="0">
                <a:solidFill>
                  <a:srgbClr val="535353"/>
                </a:solidFill>
              </a:rPr>
              <a:t>“I like everything about </a:t>
            </a:r>
            <a:r>
              <a:rPr lang="en-GB" sz="1050" i="1" dirty="0" err="1" smtClean="0">
                <a:solidFill>
                  <a:srgbClr val="535353"/>
                </a:solidFill>
              </a:rPr>
              <a:t>SpeediCath</a:t>
            </a:r>
            <a:r>
              <a:rPr lang="en-GB" sz="1050" i="1" dirty="0" smtClean="0">
                <a:solidFill>
                  <a:srgbClr val="535353"/>
                </a:solidFill>
              </a:rPr>
              <a:t> Compact Eve. The </a:t>
            </a:r>
            <a:r>
              <a:rPr lang="en-GB" sz="1050" i="1" dirty="0" err="1" smtClean="0">
                <a:solidFill>
                  <a:srgbClr val="535353"/>
                </a:solidFill>
              </a:rPr>
              <a:t>color</a:t>
            </a:r>
            <a:r>
              <a:rPr lang="en-GB" sz="1050" i="1" dirty="0" smtClean="0">
                <a:solidFill>
                  <a:srgbClr val="535353"/>
                </a:solidFill>
              </a:rPr>
              <a:t>, the shape, everything.” </a:t>
            </a:r>
          </a:p>
          <a:p>
            <a:pPr marL="121444" lvl="1">
              <a:lnSpc>
                <a:spcPct val="100000"/>
              </a:lnSpc>
              <a:spcAft>
                <a:spcPts val="450"/>
              </a:spcAft>
              <a:buClr>
                <a:srgbClr val="00B0CA"/>
              </a:buClr>
            </a:pPr>
            <a:r>
              <a:rPr lang="en-GB" sz="1050" i="1" dirty="0" smtClean="0">
                <a:solidFill>
                  <a:srgbClr val="535353"/>
                </a:solidFill>
              </a:rPr>
              <a:t>“</a:t>
            </a:r>
            <a:r>
              <a:rPr lang="en-GB" sz="1050" i="1" dirty="0" err="1" smtClean="0">
                <a:solidFill>
                  <a:srgbClr val="535353"/>
                </a:solidFill>
              </a:rPr>
              <a:t>SpeediCath</a:t>
            </a:r>
            <a:r>
              <a:rPr lang="en-GB" sz="1050" i="1" dirty="0" smtClean="0">
                <a:solidFill>
                  <a:srgbClr val="535353"/>
                </a:solidFill>
              </a:rPr>
              <a:t> Compact Eve is better because of the triangular shape that makes it very easy to handle” </a:t>
            </a:r>
          </a:p>
          <a:p>
            <a:pPr marL="121444" lvl="1">
              <a:lnSpc>
                <a:spcPct val="100000"/>
              </a:lnSpc>
              <a:spcAft>
                <a:spcPts val="450"/>
              </a:spcAft>
              <a:buClr>
                <a:srgbClr val="00B0CA"/>
              </a:buClr>
            </a:pPr>
            <a:r>
              <a:rPr lang="en-GB" sz="1050" i="1" dirty="0" smtClean="0">
                <a:solidFill>
                  <a:srgbClr val="535353"/>
                </a:solidFill>
              </a:rPr>
              <a:t>“The box can be placed anywhere and looks like a neat little box, with nothing noticeable about it.”</a:t>
            </a:r>
          </a:p>
          <a:p>
            <a:pPr marL="0" lvl="1" indent="0">
              <a:lnSpc>
                <a:spcPct val="100000"/>
              </a:lnSpc>
              <a:spcAft>
                <a:spcPts val="450"/>
              </a:spcAft>
              <a:buFontTx/>
              <a:buNone/>
            </a:pPr>
            <a:r>
              <a:rPr lang="en-GB" sz="1050" dirty="0" smtClean="0">
                <a:solidFill>
                  <a:srgbClr val="535353"/>
                </a:solidFill>
              </a:rPr>
              <a:t>Melissa – </a:t>
            </a:r>
            <a:r>
              <a:rPr lang="en-GB" sz="1050" dirty="0" err="1" smtClean="0">
                <a:solidFill>
                  <a:srgbClr val="535353"/>
                </a:solidFill>
              </a:rPr>
              <a:t>SpeediCath</a:t>
            </a:r>
            <a:r>
              <a:rPr lang="en-GB" sz="1050" dirty="0" smtClean="0">
                <a:solidFill>
                  <a:srgbClr val="535353"/>
                </a:solidFill>
              </a:rPr>
              <a:t> Compact Eve user - Italy</a:t>
            </a:r>
          </a:p>
          <a:p>
            <a:pPr marL="121444" lvl="1">
              <a:lnSpc>
                <a:spcPct val="100000"/>
              </a:lnSpc>
              <a:spcAft>
                <a:spcPts val="450"/>
              </a:spcAft>
            </a:pPr>
            <a:endParaRPr lang="en-GB" sz="1050" kern="0" dirty="0" smtClean="0">
              <a:solidFill>
                <a:srgbClr val="535353"/>
              </a:solidFill>
            </a:endParaRPr>
          </a:p>
          <a:p>
            <a:pPr marL="121444" lvl="1">
              <a:lnSpc>
                <a:spcPct val="100000"/>
              </a:lnSpc>
            </a:pPr>
            <a:endParaRPr lang="en-GB" sz="750" kern="0" dirty="0" smtClean="0">
              <a:solidFill>
                <a:srgbClr val="535353"/>
              </a:solidFill>
            </a:endParaRPr>
          </a:p>
          <a:p>
            <a:pPr marL="121444" indent="-121444">
              <a:lnSpc>
                <a:spcPct val="100000"/>
              </a:lnSpc>
              <a:spcBef>
                <a:spcPct val="0"/>
              </a:spcBef>
            </a:pPr>
            <a:endParaRPr lang="en-GB" sz="750" kern="0" dirty="0" smtClean="0">
              <a:solidFill>
                <a:srgbClr val="535353"/>
              </a:solidFill>
            </a:endParaRPr>
          </a:p>
          <a:p>
            <a:pPr marL="121444" indent="-121444">
              <a:lnSpc>
                <a:spcPct val="100000"/>
              </a:lnSpc>
            </a:pPr>
            <a:endParaRPr lang="en-GB" sz="750" kern="0" dirty="0">
              <a:solidFill>
                <a:srgbClr val="535353"/>
              </a:solidFill>
            </a:endParaRPr>
          </a:p>
        </p:txBody>
      </p:sp>
      <p:sp>
        <p:nvSpPr>
          <p:cNvPr id="9" name="Text Placeholder 5"/>
          <p:cNvSpPr txBox="1">
            <a:spLocks/>
          </p:cNvSpPr>
          <p:nvPr/>
        </p:nvSpPr>
        <p:spPr bwMode="auto">
          <a:xfrm>
            <a:off x="4932040" y="2787774"/>
            <a:ext cx="3886304" cy="151216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baseline="0">
                <a:solidFill>
                  <a:schemeClr val="bg2"/>
                </a:solidFill>
                <a:latin typeface="+mn-lt"/>
              </a:defRPr>
            </a:lvl6pPr>
            <a:lvl7pPr marL="1134000" indent="-162000" algn="l" rtl="0" eaLnBrk="1" fontAlgn="base" hangingPunct="1">
              <a:lnSpc>
                <a:spcPct val="97000"/>
              </a:lnSpc>
              <a:spcBef>
                <a:spcPts val="300"/>
              </a:spcBef>
              <a:spcAft>
                <a:spcPct val="0"/>
              </a:spcAft>
              <a:buSzPct val="85000"/>
              <a:buFont typeface="Arial" pitchFamily="34" charset="0"/>
              <a:buChar char="•"/>
              <a:tabLst/>
              <a:defRPr lang="en-US" sz="1600" baseline="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a:lstStyle>
          <a:p>
            <a:pPr marL="121444" lvl="1">
              <a:lnSpc>
                <a:spcPct val="100000"/>
              </a:lnSpc>
              <a:spcAft>
                <a:spcPts val="450"/>
              </a:spcAft>
              <a:buClr>
                <a:srgbClr val="00B0CA"/>
              </a:buClr>
            </a:pPr>
            <a:r>
              <a:rPr lang="en-GB" sz="1050" i="1" dirty="0" smtClean="0">
                <a:solidFill>
                  <a:srgbClr val="535353"/>
                </a:solidFill>
              </a:rPr>
              <a:t>“It’s feminine, fast, easy, convenient – and stylish” </a:t>
            </a:r>
            <a:endParaRPr lang="en-GB" sz="1050" dirty="0" smtClean="0">
              <a:solidFill>
                <a:srgbClr val="535353"/>
              </a:solidFill>
            </a:endParaRPr>
          </a:p>
          <a:p>
            <a:pPr marL="0" lvl="1" indent="0">
              <a:lnSpc>
                <a:spcPct val="100000"/>
              </a:lnSpc>
              <a:spcAft>
                <a:spcPts val="450"/>
              </a:spcAft>
              <a:buClr>
                <a:srgbClr val="00B0CA"/>
              </a:buClr>
              <a:buFontTx/>
              <a:buNone/>
            </a:pPr>
            <a:r>
              <a:rPr lang="en-GB" sz="1050" dirty="0" smtClean="0">
                <a:solidFill>
                  <a:srgbClr val="535353"/>
                </a:solidFill>
              </a:rPr>
              <a:t> </a:t>
            </a:r>
            <a:r>
              <a:rPr lang="en-GB" sz="1050" dirty="0" err="1" smtClean="0">
                <a:solidFill>
                  <a:srgbClr val="535353"/>
                </a:solidFill>
              </a:rPr>
              <a:t>Dorthe</a:t>
            </a:r>
            <a:r>
              <a:rPr lang="en-GB" sz="1050" dirty="0" smtClean="0">
                <a:solidFill>
                  <a:srgbClr val="535353"/>
                </a:solidFill>
              </a:rPr>
              <a:t> – MS Nurse in Denmark</a:t>
            </a:r>
          </a:p>
          <a:p>
            <a:pPr marL="121444" lvl="1">
              <a:lnSpc>
                <a:spcPct val="100000"/>
              </a:lnSpc>
              <a:spcAft>
                <a:spcPts val="450"/>
              </a:spcAft>
              <a:buClr>
                <a:srgbClr val="00B0CA"/>
              </a:buClr>
            </a:pPr>
            <a:r>
              <a:rPr lang="en-GB" sz="1050" i="1" dirty="0" smtClean="0">
                <a:solidFill>
                  <a:srgbClr val="535353"/>
                </a:solidFill>
              </a:rPr>
              <a:t>“</a:t>
            </a:r>
            <a:r>
              <a:rPr lang="en-GB" sz="1050" i="1" dirty="0" err="1" smtClean="0">
                <a:solidFill>
                  <a:srgbClr val="535353"/>
                </a:solidFill>
              </a:rPr>
              <a:t>SpeediCath</a:t>
            </a:r>
            <a:r>
              <a:rPr lang="en-GB" sz="1050" i="1" dirty="0" smtClean="0">
                <a:solidFill>
                  <a:srgbClr val="535353"/>
                </a:solidFill>
              </a:rPr>
              <a:t> Compact Eve has improved my self-confidence even more” - </a:t>
            </a:r>
            <a:r>
              <a:rPr lang="en-GB" sz="1050" kern="0" dirty="0" smtClean="0">
                <a:solidFill>
                  <a:srgbClr val="535353"/>
                </a:solidFill>
              </a:rPr>
              <a:t>Monika – User in Germany</a:t>
            </a:r>
          </a:p>
          <a:p>
            <a:pPr marL="121444" lvl="1" indent="-121444">
              <a:lnSpc>
                <a:spcPct val="100000"/>
              </a:lnSpc>
              <a:spcBef>
                <a:spcPct val="0"/>
              </a:spcBef>
              <a:buClr>
                <a:srgbClr val="00B0CA"/>
              </a:buClr>
            </a:pPr>
            <a:endParaRPr lang="en-GB" sz="1050" dirty="0" smtClean="0">
              <a:solidFill>
                <a:srgbClr val="535353"/>
              </a:solidFill>
            </a:endParaRPr>
          </a:p>
          <a:p>
            <a:pPr marL="121444" lvl="1" indent="-121444">
              <a:lnSpc>
                <a:spcPct val="100000"/>
              </a:lnSpc>
              <a:spcBef>
                <a:spcPct val="0"/>
              </a:spcBef>
              <a:buClr>
                <a:srgbClr val="00B0CA"/>
              </a:buClr>
            </a:pPr>
            <a:r>
              <a:rPr lang="en-GB" sz="1050" i="1" dirty="0" smtClean="0">
                <a:solidFill>
                  <a:srgbClr val="535353"/>
                </a:solidFill>
              </a:rPr>
              <a:t>“The design of the catheter is very important because it becomes part of your daily life” </a:t>
            </a:r>
            <a:r>
              <a:rPr lang="en-GB" sz="1050" dirty="0" smtClean="0">
                <a:solidFill>
                  <a:srgbClr val="535353"/>
                </a:solidFill>
              </a:rPr>
              <a:t>– Fabiola – User in Germany</a:t>
            </a:r>
            <a:endParaRPr lang="en-GB" sz="1050" kern="0" dirty="0" smtClean="0">
              <a:solidFill>
                <a:srgbClr val="535353"/>
              </a:solidFill>
            </a:endParaRPr>
          </a:p>
          <a:p>
            <a:pPr marL="121444" indent="-121444">
              <a:lnSpc>
                <a:spcPct val="100000"/>
              </a:lnSpc>
              <a:spcBef>
                <a:spcPct val="0"/>
              </a:spcBef>
              <a:buClr>
                <a:srgbClr val="00B0CA"/>
              </a:buClr>
            </a:pPr>
            <a:endParaRPr lang="en-GB" sz="750" kern="0" dirty="0">
              <a:solidFill>
                <a:srgbClr val="535353"/>
              </a:solidFill>
            </a:endParaRPr>
          </a:p>
        </p:txBody>
      </p:sp>
    </p:spTree>
    <p:extLst>
      <p:ext uri="{BB962C8B-B14F-4D97-AF65-F5344CB8AC3E}">
        <p14:creationId xmlns:p14="http://schemas.microsoft.com/office/powerpoint/2010/main" val="13639465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482"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graphicFrame>
        <p:nvGraphicFramePr>
          <p:cNvPr id="7" name="Table 6"/>
          <p:cNvGraphicFramePr>
            <a:graphicFrameLocks noGrp="1"/>
          </p:cNvGraphicFramePr>
          <p:nvPr>
            <p:extLst/>
          </p:nvPr>
        </p:nvGraphicFramePr>
        <p:xfrm>
          <a:off x="323527" y="1364647"/>
          <a:ext cx="6660740" cy="3182714"/>
        </p:xfrm>
        <a:graphic>
          <a:graphicData uri="http://schemas.openxmlformats.org/drawingml/2006/table">
            <a:tbl>
              <a:tblPr firstRow="1" bandRow="1">
                <a:tableStyleId>{2D5ABB26-0587-4C30-8999-92F81FD0307C}</a:tableStyleId>
              </a:tblPr>
              <a:tblGrid>
                <a:gridCol w="864097"/>
                <a:gridCol w="1530169"/>
                <a:gridCol w="1422158"/>
                <a:gridCol w="1422158"/>
                <a:gridCol w="1422158"/>
              </a:tblGrid>
              <a:tr h="811232">
                <a:tc>
                  <a:txBody>
                    <a:bodyPr/>
                    <a:lstStyle/>
                    <a:p>
                      <a:endParaRPr lang="en-GB" sz="1400" b="1" noProof="0" dirty="0"/>
                    </a:p>
                  </a:txBody>
                  <a:tcPr/>
                </a:tc>
                <a:tc>
                  <a:txBody>
                    <a:bodyPr/>
                    <a:lstStyle/>
                    <a:p>
                      <a:r>
                        <a:rPr lang="en-GB" sz="1400" b="1" noProof="0" dirty="0" err="1" smtClean="0">
                          <a:solidFill>
                            <a:schemeClr val="tx2"/>
                          </a:solidFill>
                        </a:rPr>
                        <a:t>SpeediCath</a:t>
                      </a:r>
                      <a:r>
                        <a:rPr lang="en-GB" sz="1400" b="1" noProof="0" dirty="0" smtClean="0">
                          <a:solidFill>
                            <a:schemeClr val="tx2"/>
                          </a:solidFill>
                        </a:rPr>
                        <a:t> Compact Female</a:t>
                      </a:r>
                      <a:endParaRPr lang="en-GB" sz="1400" b="1" noProof="0" dirty="0">
                        <a:solidFill>
                          <a:schemeClr val="tx2"/>
                        </a:solidFill>
                      </a:endParaRPr>
                    </a:p>
                  </a:txBody>
                  <a:tcPr/>
                </a:tc>
                <a:tc>
                  <a:txBody>
                    <a:bodyPr/>
                    <a:lstStyle/>
                    <a:p>
                      <a:r>
                        <a:rPr lang="en-GB" sz="1400" b="1" noProof="0" dirty="0" err="1" smtClean="0">
                          <a:solidFill>
                            <a:schemeClr val="tx2"/>
                          </a:solidFill>
                        </a:rPr>
                        <a:t>SpeediCath</a:t>
                      </a:r>
                      <a:r>
                        <a:rPr lang="en-GB" sz="1400" b="1" noProof="0" dirty="0" smtClean="0">
                          <a:solidFill>
                            <a:schemeClr val="tx2"/>
                          </a:solidFill>
                        </a:rPr>
                        <a:t> Compact</a:t>
                      </a:r>
                      <a:r>
                        <a:rPr lang="en-GB" sz="1400" b="1" baseline="0" noProof="0" dirty="0" smtClean="0">
                          <a:solidFill>
                            <a:schemeClr val="tx2"/>
                          </a:solidFill>
                        </a:rPr>
                        <a:t> Plus</a:t>
                      </a:r>
                      <a:endParaRPr lang="en-GB" sz="1400" b="1" noProof="0" dirty="0">
                        <a:solidFill>
                          <a:schemeClr val="tx2"/>
                        </a:solidFill>
                      </a:endParaRPr>
                    </a:p>
                  </a:txBody>
                  <a:tcPr/>
                </a:tc>
                <a:tc>
                  <a:txBody>
                    <a:bodyPr/>
                    <a:lstStyle/>
                    <a:p>
                      <a:r>
                        <a:rPr lang="en-GB" sz="1400" b="1" noProof="0" dirty="0" err="1" smtClean="0">
                          <a:solidFill>
                            <a:schemeClr val="tx2"/>
                          </a:solidFill>
                        </a:rPr>
                        <a:t>SpeediCath</a:t>
                      </a:r>
                      <a:r>
                        <a:rPr lang="en-GB" sz="1400" b="1" noProof="0" dirty="0" smtClean="0">
                          <a:solidFill>
                            <a:schemeClr val="tx2"/>
                          </a:solidFill>
                        </a:rPr>
                        <a:t> Compact Set</a:t>
                      </a:r>
                      <a:endParaRPr lang="en-GB" sz="1400" b="1" noProof="0" dirty="0">
                        <a:solidFill>
                          <a:schemeClr val="tx2"/>
                        </a:solidFill>
                      </a:endParaRPr>
                    </a:p>
                  </a:txBody>
                  <a:tcPr/>
                </a:tc>
                <a:tc>
                  <a:txBody>
                    <a:bodyPr/>
                    <a:lstStyle/>
                    <a:p>
                      <a:r>
                        <a:rPr lang="en-GB" sz="1400" b="1" noProof="0" dirty="0" err="1" smtClean="0">
                          <a:solidFill>
                            <a:schemeClr val="tx2"/>
                          </a:solidFill>
                        </a:rPr>
                        <a:t>SpeediCath</a:t>
                      </a:r>
                      <a:endParaRPr lang="en-GB" sz="1400" b="1" noProof="0" dirty="0" smtClean="0">
                        <a:solidFill>
                          <a:schemeClr val="tx2"/>
                        </a:solidFill>
                      </a:endParaRPr>
                    </a:p>
                    <a:p>
                      <a:r>
                        <a:rPr lang="en-GB" sz="1400" b="1" noProof="0" dirty="0" smtClean="0">
                          <a:solidFill>
                            <a:schemeClr val="tx2"/>
                          </a:solidFill>
                        </a:rPr>
                        <a:t>Standard</a:t>
                      </a:r>
                      <a:endParaRPr lang="en-GB" sz="1400" b="1" noProof="0" dirty="0">
                        <a:solidFill>
                          <a:schemeClr val="tx2"/>
                        </a:solidFill>
                      </a:endParaRPr>
                    </a:p>
                  </a:txBody>
                  <a:tcPr/>
                </a:tc>
              </a:tr>
              <a:tr h="611895">
                <a:tc>
                  <a:txBody>
                    <a:bodyPr/>
                    <a:lstStyle/>
                    <a:p>
                      <a:endParaRPr lang="en-GB" sz="1400" noProof="0" dirty="0"/>
                    </a:p>
                  </a:txBody>
                  <a:tcPr/>
                </a:tc>
                <a:tc>
                  <a:txBody>
                    <a:bodyPr/>
                    <a:lstStyle/>
                    <a:p>
                      <a:endParaRPr lang="en-GB" sz="1400" noProof="0" dirty="0"/>
                    </a:p>
                  </a:txBody>
                  <a:tcPr/>
                </a:tc>
                <a:tc>
                  <a:txBody>
                    <a:bodyPr/>
                    <a:lstStyle/>
                    <a:p>
                      <a:endParaRPr lang="en-GB" sz="1400" noProof="0" dirty="0"/>
                    </a:p>
                  </a:txBody>
                  <a:tcPr/>
                </a:tc>
                <a:tc>
                  <a:txBody>
                    <a:bodyPr/>
                    <a:lstStyle/>
                    <a:p>
                      <a:endParaRPr lang="en-GB" sz="1400" noProof="0" dirty="0"/>
                    </a:p>
                  </a:txBody>
                  <a:tcPr/>
                </a:tc>
                <a:tc>
                  <a:txBody>
                    <a:bodyPr/>
                    <a:lstStyle/>
                    <a:p>
                      <a:endParaRPr lang="en-GB" sz="1400" noProof="0" dirty="0"/>
                    </a:p>
                  </a:txBody>
                  <a:tcPr/>
                </a:tc>
              </a:tr>
              <a:tr h="10680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noProof="0" dirty="0" smtClean="0">
                          <a:solidFill>
                            <a:schemeClr val="tx2"/>
                          </a:solidFill>
                        </a:rPr>
                        <a:t>Target</a:t>
                      </a:r>
                      <a:r>
                        <a:rPr lang="en-GB" sz="1400" b="1" baseline="0" noProof="0" dirty="0" smtClean="0">
                          <a:solidFill>
                            <a:schemeClr val="tx2"/>
                          </a:solidFill>
                        </a:rPr>
                        <a:t> group</a:t>
                      </a:r>
                      <a:endParaRPr lang="en-GB" sz="1400" b="1" noProof="0" dirty="0" smtClean="0">
                        <a:solidFill>
                          <a:schemeClr val="tx2"/>
                        </a:solidFill>
                      </a:endParaRPr>
                    </a:p>
                  </a:txBody>
                  <a:tcPr/>
                </a:tc>
                <a:tc>
                  <a:txBody>
                    <a:bodyPr/>
                    <a:lstStyle/>
                    <a:p>
                      <a:r>
                        <a:rPr lang="en-GB" sz="1200" noProof="0" dirty="0" smtClean="0">
                          <a:solidFill>
                            <a:schemeClr val="bg2"/>
                          </a:solidFill>
                        </a:rPr>
                        <a:t>Women who</a:t>
                      </a:r>
                      <a:r>
                        <a:rPr lang="en-GB" sz="1200" baseline="0" noProof="0" dirty="0" smtClean="0">
                          <a:solidFill>
                            <a:schemeClr val="bg2"/>
                          </a:solidFill>
                        </a:rPr>
                        <a:t> catheterise directly into the toilet and who want a discreet catheter design</a:t>
                      </a:r>
                      <a:endParaRPr lang="en-GB" sz="1200" noProof="0" dirty="0">
                        <a:solidFill>
                          <a:schemeClr val="bg2"/>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noProof="0" dirty="0" smtClean="0">
                          <a:solidFill>
                            <a:schemeClr val="bg2"/>
                          </a:solidFill>
                        </a:rPr>
                        <a:t>Women who want</a:t>
                      </a:r>
                      <a:r>
                        <a:rPr lang="en-GB" sz="1200" baseline="0" noProof="0" dirty="0" smtClean="0">
                          <a:solidFill>
                            <a:schemeClr val="bg2"/>
                          </a:solidFill>
                        </a:rPr>
                        <a:t> an extra </a:t>
                      </a:r>
                      <a:r>
                        <a:rPr lang="en-GB" sz="1200" baseline="0" noProof="0" dirty="0" err="1" smtClean="0">
                          <a:solidFill>
                            <a:schemeClr val="bg2"/>
                          </a:solidFill>
                        </a:rPr>
                        <a:t>lenght</a:t>
                      </a:r>
                      <a:endParaRPr lang="en-GB" sz="1200" noProof="0" dirty="0" smtClean="0">
                        <a:solidFill>
                          <a:schemeClr val="bg2"/>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noProof="0" dirty="0" smtClean="0">
                          <a:solidFill>
                            <a:schemeClr val="bg2"/>
                          </a:solidFill>
                        </a:rPr>
                        <a:t>Women who can’t catheterise directly into the toilet and who want a discreet all-in one solution</a:t>
                      </a:r>
                    </a:p>
                  </a:txBody>
                  <a:tcPr/>
                </a:tc>
                <a:tc>
                  <a:txBody>
                    <a:bodyPr/>
                    <a:lstStyle/>
                    <a:p>
                      <a:r>
                        <a:rPr lang="en-GB" sz="1200" noProof="0" dirty="0" smtClean="0">
                          <a:solidFill>
                            <a:schemeClr val="bg2"/>
                          </a:solidFill>
                        </a:rPr>
                        <a:t>Women who want flexibility in their choice of catheter sizes</a:t>
                      </a:r>
                      <a:endParaRPr lang="en-GB" sz="1200" noProof="0" dirty="0">
                        <a:solidFill>
                          <a:schemeClr val="bg2"/>
                        </a:solidFill>
                      </a:endParaRPr>
                    </a:p>
                  </a:txBody>
                  <a:tcPr/>
                </a:tc>
              </a:tr>
              <a:tr h="5708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noProof="0" dirty="0" smtClean="0">
                          <a:solidFill>
                            <a:schemeClr val="tx2"/>
                          </a:solidFill>
                        </a:rPr>
                        <a:t>Sizes</a:t>
                      </a:r>
                    </a:p>
                    <a:p>
                      <a:endParaRPr lang="en-GB" sz="1400" b="1" noProof="0" dirty="0">
                        <a:solidFill>
                          <a:schemeClr val="tx2"/>
                        </a:solidFill>
                      </a:endParaRPr>
                    </a:p>
                  </a:txBody>
                  <a:tcPr/>
                </a:tc>
                <a:tc>
                  <a:txBody>
                    <a:bodyPr/>
                    <a:lstStyle/>
                    <a:p>
                      <a:r>
                        <a:rPr lang="en-GB" sz="1200" noProof="0" dirty="0" smtClean="0">
                          <a:solidFill>
                            <a:schemeClr val="bg2"/>
                          </a:solidFill>
                        </a:rPr>
                        <a:t>CH 6-14</a:t>
                      </a:r>
                      <a:endParaRPr lang="en-GB" sz="1200" noProof="0" dirty="0">
                        <a:solidFill>
                          <a:schemeClr val="bg2"/>
                        </a:solidFill>
                      </a:endParaRPr>
                    </a:p>
                  </a:txBody>
                  <a:tcPr/>
                </a:tc>
                <a:tc>
                  <a:txBody>
                    <a:bodyPr/>
                    <a:lstStyle/>
                    <a:p>
                      <a:r>
                        <a:rPr lang="en-GB" sz="1200" noProof="0" dirty="0" smtClean="0">
                          <a:solidFill>
                            <a:schemeClr val="bg2"/>
                          </a:solidFill>
                        </a:rPr>
                        <a:t>CH 10-14</a:t>
                      </a:r>
                      <a:endParaRPr lang="en-GB" sz="1200" noProof="0" dirty="0">
                        <a:solidFill>
                          <a:schemeClr val="bg2"/>
                        </a:solidFill>
                      </a:endParaRPr>
                    </a:p>
                  </a:txBody>
                  <a:tcPr/>
                </a:tc>
                <a:tc>
                  <a:txBody>
                    <a:bodyPr/>
                    <a:lstStyle/>
                    <a:p>
                      <a:r>
                        <a:rPr lang="en-GB" sz="1200" noProof="0" dirty="0" smtClean="0">
                          <a:solidFill>
                            <a:schemeClr val="bg2"/>
                          </a:solidFill>
                        </a:rPr>
                        <a:t>CH 10-14</a:t>
                      </a:r>
                      <a:endParaRPr lang="en-GB" sz="1200" noProof="0" dirty="0">
                        <a:solidFill>
                          <a:schemeClr val="bg2"/>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noProof="0" dirty="0" smtClean="0">
                          <a:solidFill>
                            <a:schemeClr val="bg2"/>
                          </a:solidFill>
                        </a:rPr>
                        <a:t>CH 6-16</a:t>
                      </a:r>
                    </a:p>
                  </a:txBody>
                  <a:tcPr/>
                </a:tc>
              </a:tr>
            </a:tbl>
          </a:graphicData>
        </a:graphic>
      </p:graphicFrame>
      <p:sp>
        <p:nvSpPr>
          <p:cNvPr id="5" name="Rectangle 4"/>
          <p:cNvSpPr/>
          <p:nvPr/>
        </p:nvSpPr>
        <p:spPr bwMode="auto">
          <a:xfrm>
            <a:off x="0" y="0"/>
            <a:ext cx="145471" cy="391628"/>
          </a:xfrm>
          <a:prstGeom prst="rect">
            <a:avLst/>
          </a:prstGeom>
          <a:solidFill>
            <a:schemeClr val="bg1"/>
          </a:solidFill>
          <a:ln w="9525" cap="flat" cmpd="sng" algn="ctr">
            <a:noFill/>
            <a:prstDash val="solid"/>
            <a:round/>
            <a:headEnd type="none" w="med" len="med"/>
            <a:tailEnd type="none" w="med" len="med"/>
          </a:ln>
          <a:effectLst/>
        </p:spPr>
        <p:txBody>
          <a:bodyPr vert="horz" wrap="none" lIns="72000" tIns="72000" rIns="72000" bIns="72000" numCol="1" rtlCol="0" anchor="t" anchorCtr="0" compatLnSpc="1">
            <a:prstTxWarp prst="textNoShape">
              <a:avLst/>
            </a:prstTxWarp>
            <a:spAutoFit/>
          </a:bodyPr>
          <a:lstStyle/>
          <a:p>
            <a:endParaRPr lang="en-GB" sz="1600" dirty="0" smtClean="0">
              <a:solidFill>
                <a:srgbClr val="535353"/>
              </a:solidFill>
            </a:endParaRPr>
          </a:p>
        </p:txBody>
      </p:sp>
      <p:sp>
        <p:nvSpPr>
          <p:cNvPr id="6" name="Title 4"/>
          <p:cNvSpPr txBox="1">
            <a:spLocks/>
          </p:cNvSpPr>
          <p:nvPr/>
        </p:nvSpPr>
        <p:spPr>
          <a:xfrm>
            <a:off x="539552" y="447514"/>
            <a:ext cx="8316924" cy="358874"/>
          </a:xfrm>
          <a:prstGeom prst="rect">
            <a:avLst/>
          </a:prstGeom>
        </p:spPr>
        <p:txBody>
          <a:bodyPr anchor="t"/>
          <a:lstStyle>
            <a:lvl1pPr algn="l" rtl="0" eaLnBrk="1" fontAlgn="base" hangingPunct="1">
              <a:lnSpc>
                <a:spcPct val="85000"/>
              </a:lnSpc>
              <a:spcBef>
                <a:spcPct val="0"/>
              </a:spcBef>
              <a:spcAft>
                <a:spcPct val="0"/>
              </a:spcAft>
              <a:defRPr sz="2400">
                <a:solidFill>
                  <a:schemeClr val="tx2"/>
                </a:solidFill>
                <a:latin typeface="+mj-lt"/>
                <a:ea typeface="+mj-ea"/>
                <a:cs typeface="+mj-cs"/>
              </a:defRPr>
            </a:lvl1pPr>
            <a:lvl2pPr algn="l" rtl="0" eaLnBrk="1" fontAlgn="base" hangingPunct="1">
              <a:lnSpc>
                <a:spcPct val="85000"/>
              </a:lnSpc>
              <a:spcBef>
                <a:spcPct val="0"/>
              </a:spcBef>
              <a:spcAft>
                <a:spcPct val="0"/>
              </a:spcAft>
              <a:defRPr sz="2600">
                <a:solidFill>
                  <a:schemeClr val="tx1"/>
                </a:solidFill>
                <a:latin typeface="Arial" charset="0"/>
              </a:defRPr>
            </a:lvl2pPr>
            <a:lvl3pPr algn="l" rtl="0" eaLnBrk="1" fontAlgn="base" hangingPunct="1">
              <a:lnSpc>
                <a:spcPct val="85000"/>
              </a:lnSpc>
              <a:spcBef>
                <a:spcPct val="0"/>
              </a:spcBef>
              <a:spcAft>
                <a:spcPct val="0"/>
              </a:spcAft>
              <a:defRPr sz="2600">
                <a:solidFill>
                  <a:schemeClr val="tx1"/>
                </a:solidFill>
                <a:latin typeface="Arial" charset="0"/>
              </a:defRPr>
            </a:lvl3pPr>
            <a:lvl4pPr algn="l" rtl="0" eaLnBrk="1" fontAlgn="base" hangingPunct="1">
              <a:lnSpc>
                <a:spcPct val="85000"/>
              </a:lnSpc>
              <a:spcBef>
                <a:spcPct val="0"/>
              </a:spcBef>
              <a:spcAft>
                <a:spcPct val="0"/>
              </a:spcAft>
              <a:defRPr sz="2600">
                <a:solidFill>
                  <a:schemeClr val="tx1"/>
                </a:solidFill>
                <a:latin typeface="Arial" charset="0"/>
              </a:defRPr>
            </a:lvl4pPr>
            <a:lvl5pPr algn="l" rtl="0" eaLnBrk="1" fontAlgn="base" hangingPunct="1">
              <a:lnSpc>
                <a:spcPct val="85000"/>
              </a:lnSpc>
              <a:spcBef>
                <a:spcPct val="0"/>
              </a:spcBef>
              <a:spcAft>
                <a:spcPct val="0"/>
              </a:spcAft>
              <a:defRPr sz="2600">
                <a:solidFill>
                  <a:schemeClr val="tx1"/>
                </a:solidFill>
                <a:latin typeface="Arial" charset="0"/>
              </a:defRPr>
            </a:lvl5pPr>
            <a:lvl6pPr marL="457200" algn="l" rtl="0" eaLnBrk="1" fontAlgn="base" hangingPunct="1">
              <a:lnSpc>
                <a:spcPct val="85000"/>
              </a:lnSpc>
              <a:spcBef>
                <a:spcPct val="0"/>
              </a:spcBef>
              <a:spcAft>
                <a:spcPct val="0"/>
              </a:spcAft>
              <a:defRPr sz="2600">
                <a:solidFill>
                  <a:schemeClr val="tx1"/>
                </a:solidFill>
                <a:latin typeface="Arial" charset="0"/>
              </a:defRPr>
            </a:lvl6pPr>
            <a:lvl7pPr marL="914400" algn="l" rtl="0" eaLnBrk="1" fontAlgn="base" hangingPunct="1">
              <a:lnSpc>
                <a:spcPct val="85000"/>
              </a:lnSpc>
              <a:spcBef>
                <a:spcPct val="0"/>
              </a:spcBef>
              <a:spcAft>
                <a:spcPct val="0"/>
              </a:spcAft>
              <a:defRPr sz="2600">
                <a:solidFill>
                  <a:schemeClr val="tx1"/>
                </a:solidFill>
                <a:latin typeface="Arial" charset="0"/>
              </a:defRPr>
            </a:lvl7pPr>
            <a:lvl8pPr marL="1371600" algn="l" rtl="0" eaLnBrk="1" fontAlgn="base" hangingPunct="1">
              <a:lnSpc>
                <a:spcPct val="85000"/>
              </a:lnSpc>
              <a:spcBef>
                <a:spcPct val="0"/>
              </a:spcBef>
              <a:spcAft>
                <a:spcPct val="0"/>
              </a:spcAft>
              <a:defRPr sz="2600">
                <a:solidFill>
                  <a:schemeClr val="tx1"/>
                </a:solidFill>
                <a:latin typeface="Arial" charset="0"/>
              </a:defRPr>
            </a:lvl8pPr>
            <a:lvl9pPr marL="1828800" algn="l" rtl="0" eaLnBrk="1" fontAlgn="base" hangingPunct="1">
              <a:lnSpc>
                <a:spcPct val="85000"/>
              </a:lnSpc>
              <a:spcBef>
                <a:spcPct val="0"/>
              </a:spcBef>
              <a:spcAft>
                <a:spcPct val="0"/>
              </a:spcAft>
              <a:defRPr sz="2600">
                <a:solidFill>
                  <a:schemeClr val="tx1"/>
                </a:solidFill>
                <a:latin typeface="Arial" charset="0"/>
              </a:defRPr>
            </a:lvl9pPr>
          </a:lstStyle>
          <a:p>
            <a:r>
              <a:rPr lang="en-GB" dirty="0" err="1" smtClean="0">
                <a:solidFill>
                  <a:srgbClr val="00B0CA"/>
                </a:solidFill>
              </a:rPr>
              <a:t>SpeediCath</a:t>
            </a:r>
            <a:r>
              <a:rPr lang="en-GB" sz="3600" b="1" dirty="0" smtClean="0">
                <a:solidFill>
                  <a:srgbClr val="00B0CA"/>
                </a:solidFill>
              </a:rPr>
              <a:t> </a:t>
            </a:r>
            <a:r>
              <a:rPr lang="en-GB" dirty="0" smtClean="0">
                <a:solidFill>
                  <a:srgbClr val="00B0CA"/>
                </a:solidFill>
              </a:rPr>
              <a:t>portfolio for women</a:t>
            </a:r>
            <a:endParaRPr lang="en-GB" dirty="0">
              <a:solidFill>
                <a:srgbClr val="00B0CA"/>
              </a:solidFill>
            </a:endParaRPr>
          </a:p>
        </p:txBody>
      </p:sp>
      <p:pic>
        <p:nvPicPr>
          <p:cNvPr id="9" name="Picture 5" descr="C:\Users\dkthehj\AppData\Local\Microsoft\Windows\Temporary Internet Files\Content.IE5\C3ISOEM6\CPUCC_SpeediCath_Female_Compact_and_CompactPlus_Descrip_001[1].tif"/>
          <p:cNvPicPr>
            <a:picLocks noChangeAspect="1" noChangeArrowheads="1"/>
          </p:cNvPicPr>
          <p:nvPr/>
        </p:nvPicPr>
        <p:blipFill>
          <a:blip r:embed="rId7" cstate="print"/>
          <a:srcRect b="52233"/>
          <a:stretch>
            <a:fillRect/>
          </a:stretch>
        </p:blipFill>
        <p:spPr bwMode="auto">
          <a:xfrm>
            <a:off x="971600" y="2227534"/>
            <a:ext cx="1300046" cy="220949"/>
          </a:xfrm>
          <a:prstGeom prst="rect">
            <a:avLst/>
          </a:prstGeom>
          <a:noFill/>
        </p:spPr>
      </p:pic>
      <p:pic>
        <p:nvPicPr>
          <p:cNvPr id="10" name="Picture 5" descr="C:\Users\dkthehj\AppData\Local\Microsoft\Windows\Temporary Internet Files\Content.IE5\C3ISOEM6\CPUCC_SpeediCath_Female_Compact_and_CompactPlus_Descrip_001[1].tif"/>
          <p:cNvPicPr>
            <a:picLocks noChangeAspect="1" noChangeArrowheads="1"/>
          </p:cNvPicPr>
          <p:nvPr/>
        </p:nvPicPr>
        <p:blipFill>
          <a:blip r:embed="rId7" cstate="print"/>
          <a:srcRect t="47767"/>
          <a:stretch>
            <a:fillRect/>
          </a:stretch>
        </p:blipFill>
        <p:spPr bwMode="auto">
          <a:xfrm>
            <a:off x="2503184" y="2268888"/>
            <a:ext cx="1323650" cy="245994"/>
          </a:xfrm>
          <a:prstGeom prst="rect">
            <a:avLst/>
          </a:prstGeom>
          <a:noFill/>
        </p:spPr>
      </p:pic>
      <p:pic>
        <p:nvPicPr>
          <p:cNvPr id="11" name="Picture 6" descr="C:\Users\dkthehj\AppData\Local\Microsoft\Windows\Temporary Internet Files\Content.IE5\4T24UF4L\CPUCC_SCCSet_Male_and_Female_Campaign_005[1].tif"/>
          <p:cNvPicPr>
            <a:picLocks noChangeAspect="1" noChangeArrowheads="1"/>
          </p:cNvPicPr>
          <p:nvPr/>
        </p:nvPicPr>
        <p:blipFill>
          <a:blip r:embed="rId8" cstate="print"/>
          <a:srcRect l="58550" t="26092" r="7976"/>
          <a:stretch>
            <a:fillRect/>
          </a:stretch>
        </p:blipFill>
        <p:spPr bwMode="auto">
          <a:xfrm rot="16200000">
            <a:off x="4472231" y="1570575"/>
            <a:ext cx="438278" cy="1396625"/>
          </a:xfrm>
          <a:prstGeom prst="rect">
            <a:avLst/>
          </a:prstGeom>
          <a:noFill/>
        </p:spPr>
      </p:pic>
      <p:pic>
        <p:nvPicPr>
          <p:cNvPr id="14" name="Picture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52120" y="2137816"/>
            <a:ext cx="966937" cy="350211"/>
          </a:xfrm>
          <a:prstGeom prst="rect">
            <a:avLst/>
          </a:prstGeom>
        </p:spPr>
      </p:pic>
    </p:spTree>
    <p:extLst>
      <p:ext uri="{BB962C8B-B14F-4D97-AF65-F5344CB8AC3E}">
        <p14:creationId xmlns:p14="http://schemas.microsoft.com/office/powerpoint/2010/main" val="2756945171"/>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506"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725025" name="Picture 33" descr="C:\Users\frmbt\AppData\Local\Temp\m3xfxfyd.0e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3531" y="1226395"/>
            <a:ext cx="5724128" cy="3213972"/>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bwMode="auto">
          <a:xfrm>
            <a:off x="6372200" y="1618845"/>
            <a:ext cx="2293034" cy="2281871"/>
          </a:xfrm>
          <a:prstGeom prst="ellipse">
            <a:avLst/>
          </a:prstGeom>
          <a:solidFill>
            <a:schemeClr val="tx2"/>
          </a:solidFill>
          <a:ln w="9525"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spAutoFit/>
          </a:bodyPr>
          <a:lstStyle/>
          <a:p>
            <a:endParaRPr lang="en-GB" sz="1600" dirty="0" smtClean="0">
              <a:solidFill>
                <a:srgbClr val="535353"/>
              </a:solidFill>
            </a:endParaRPr>
          </a:p>
          <a:p>
            <a:endParaRPr lang="en-GB" sz="1600" dirty="0" smtClean="0">
              <a:solidFill>
                <a:srgbClr val="535353"/>
              </a:solidFill>
            </a:endParaRPr>
          </a:p>
          <a:p>
            <a:endParaRPr lang="en-GB" sz="1600" dirty="0" smtClean="0">
              <a:solidFill>
                <a:srgbClr val="535353"/>
              </a:solidFill>
            </a:endParaRPr>
          </a:p>
          <a:p>
            <a:endParaRPr lang="en-GB" sz="1600" dirty="0" smtClean="0">
              <a:solidFill>
                <a:srgbClr val="535353"/>
              </a:solidFill>
            </a:endParaRPr>
          </a:p>
          <a:p>
            <a:endParaRPr lang="en-GB" sz="1600" dirty="0" smtClean="0">
              <a:solidFill>
                <a:srgbClr val="535353"/>
              </a:solidFill>
            </a:endParaRPr>
          </a:p>
          <a:p>
            <a:endParaRPr lang="en-GB" sz="1600" dirty="0" smtClean="0">
              <a:solidFill>
                <a:srgbClr val="535353"/>
              </a:solidFill>
            </a:endParaRPr>
          </a:p>
        </p:txBody>
      </p:sp>
      <p:sp>
        <p:nvSpPr>
          <p:cNvPr id="7" name="TextBox 6"/>
          <p:cNvSpPr txBox="1"/>
          <p:nvPr/>
        </p:nvSpPr>
        <p:spPr>
          <a:xfrm>
            <a:off x="6787039" y="2211710"/>
            <a:ext cx="1721053" cy="1015663"/>
          </a:xfrm>
          <a:prstGeom prst="rect">
            <a:avLst/>
          </a:prstGeom>
          <a:noFill/>
        </p:spPr>
        <p:txBody>
          <a:bodyPr wrap="square" lIns="0" tIns="0" rIns="0" bIns="0" rtlCol="0">
            <a:spAutoFit/>
          </a:bodyPr>
          <a:lstStyle/>
          <a:p>
            <a:r>
              <a:rPr lang="en-GB" sz="6600" dirty="0" smtClean="0">
                <a:solidFill>
                  <a:srgbClr val="FFFFFF"/>
                </a:solidFill>
              </a:rPr>
              <a:t>28%</a:t>
            </a:r>
          </a:p>
        </p:txBody>
      </p:sp>
      <p:sp>
        <p:nvSpPr>
          <p:cNvPr id="8" name="TextBox 7"/>
          <p:cNvSpPr txBox="1"/>
          <p:nvPr/>
        </p:nvSpPr>
        <p:spPr>
          <a:xfrm>
            <a:off x="6702799" y="4002768"/>
            <a:ext cx="1631836" cy="323165"/>
          </a:xfrm>
          <a:prstGeom prst="rect">
            <a:avLst/>
          </a:prstGeom>
          <a:noFill/>
        </p:spPr>
        <p:txBody>
          <a:bodyPr wrap="square" lIns="0" tIns="0" rIns="0" bIns="0" rtlCol="0">
            <a:spAutoFit/>
          </a:bodyPr>
          <a:lstStyle/>
          <a:p>
            <a:pPr algn="ctr"/>
            <a:r>
              <a:rPr lang="en-GB" sz="700" dirty="0" smtClean="0">
                <a:solidFill>
                  <a:srgbClr val="00B0CA"/>
                </a:solidFill>
              </a:rPr>
              <a:t>Increase in quality of life related to Intermittent catheterization for Compact vs standard catheters</a:t>
            </a:r>
            <a:endParaRPr lang="en-GB" sz="700" dirty="0">
              <a:solidFill>
                <a:srgbClr val="00B0CA"/>
              </a:solidFill>
            </a:endParaRPr>
          </a:p>
        </p:txBody>
      </p:sp>
      <p:sp>
        <p:nvSpPr>
          <p:cNvPr id="9" name="Title 1"/>
          <p:cNvSpPr txBox="1">
            <a:spLocks/>
          </p:cNvSpPr>
          <p:nvPr/>
        </p:nvSpPr>
        <p:spPr>
          <a:xfrm>
            <a:off x="438323" y="507746"/>
            <a:ext cx="8094117" cy="859109"/>
          </a:xfrm>
          <a:prstGeom prst="rect">
            <a:avLst/>
          </a:prstGeom>
        </p:spPr>
        <p:txBody>
          <a:bodyPr/>
          <a:lstStyle>
            <a:lvl1pPr algn="l" rtl="0" eaLnBrk="1" fontAlgn="base" hangingPunct="1">
              <a:lnSpc>
                <a:spcPct val="85000"/>
              </a:lnSpc>
              <a:spcBef>
                <a:spcPct val="0"/>
              </a:spcBef>
              <a:spcAft>
                <a:spcPct val="0"/>
              </a:spcAft>
              <a:defRPr sz="2400">
                <a:solidFill>
                  <a:schemeClr val="tx2"/>
                </a:solidFill>
                <a:latin typeface="+mj-lt"/>
                <a:ea typeface="+mj-ea"/>
                <a:cs typeface="+mj-cs"/>
              </a:defRPr>
            </a:lvl1pPr>
            <a:lvl2pPr algn="l" rtl="0" eaLnBrk="1" fontAlgn="base" hangingPunct="1">
              <a:lnSpc>
                <a:spcPct val="85000"/>
              </a:lnSpc>
              <a:spcBef>
                <a:spcPct val="0"/>
              </a:spcBef>
              <a:spcAft>
                <a:spcPct val="0"/>
              </a:spcAft>
              <a:defRPr sz="2600">
                <a:solidFill>
                  <a:schemeClr val="tx1"/>
                </a:solidFill>
                <a:latin typeface="Arial" charset="0"/>
              </a:defRPr>
            </a:lvl2pPr>
            <a:lvl3pPr algn="l" rtl="0" eaLnBrk="1" fontAlgn="base" hangingPunct="1">
              <a:lnSpc>
                <a:spcPct val="85000"/>
              </a:lnSpc>
              <a:spcBef>
                <a:spcPct val="0"/>
              </a:spcBef>
              <a:spcAft>
                <a:spcPct val="0"/>
              </a:spcAft>
              <a:defRPr sz="2600">
                <a:solidFill>
                  <a:schemeClr val="tx1"/>
                </a:solidFill>
                <a:latin typeface="Arial" charset="0"/>
              </a:defRPr>
            </a:lvl3pPr>
            <a:lvl4pPr algn="l" rtl="0" eaLnBrk="1" fontAlgn="base" hangingPunct="1">
              <a:lnSpc>
                <a:spcPct val="85000"/>
              </a:lnSpc>
              <a:spcBef>
                <a:spcPct val="0"/>
              </a:spcBef>
              <a:spcAft>
                <a:spcPct val="0"/>
              </a:spcAft>
              <a:defRPr sz="2600">
                <a:solidFill>
                  <a:schemeClr val="tx1"/>
                </a:solidFill>
                <a:latin typeface="Arial" charset="0"/>
              </a:defRPr>
            </a:lvl4pPr>
            <a:lvl5pPr algn="l" rtl="0" eaLnBrk="1" fontAlgn="base" hangingPunct="1">
              <a:lnSpc>
                <a:spcPct val="85000"/>
              </a:lnSpc>
              <a:spcBef>
                <a:spcPct val="0"/>
              </a:spcBef>
              <a:spcAft>
                <a:spcPct val="0"/>
              </a:spcAft>
              <a:defRPr sz="2600">
                <a:solidFill>
                  <a:schemeClr val="tx1"/>
                </a:solidFill>
                <a:latin typeface="Arial" charset="0"/>
              </a:defRPr>
            </a:lvl5pPr>
            <a:lvl6pPr marL="457200" algn="l" rtl="0" eaLnBrk="1" fontAlgn="base" hangingPunct="1">
              <a:lnSpc>
                <a:spcPct val="85000"/>
              </a:lnSpc>
              <a:spcBef>
                <a:spcPct val="0"/>
              </a:spcBef>
              <a:spcAft>
                <a:spcPct val="0"/>
              </a:spcAft>
              <a:defRPr sz="2600">
                <a:solidFill>
                  <a:schemeClr val="tx1"/>
                </a:solidFill>
                <a:latin typeface="Arial" charset="0"/>
              </a:defRPr>
            </a:lvl6pPr>
            <a:lvl7pPr marL="914400" algn="l" rtl="0" eaLnBrk="1" fontAlgn="base" hangingPunct="1">
              <a:lnSpc>
                <a:spcPct val="85000"/>
              </a:lnSpc>
              <a:spcBef>
                <a:spcPct val="0"/>
              </a:spcBef>
              <a:spcAft>
                <a:spcPct val="0"/>
              </a:spcAft>
              <a:defRPr sz="2600">
                <a:solidFill>
                  <a:schemeClr val="tx1"/>
                </a:solidFill>
                <a:latin typeface="Arial" charset="0"/>
              </a:defRPr>
            </a:lvl7pPr>
            <a:lvl8pPr marL="1371600" algn="l" rtl="0" eaLnBrk="1" fontAlgn="base" hangingPunct="1">
              <a:lnSpc>
                <a:spcPct val="85000"/>
              </a:lnSpc>
              <a:spcBef>
                <a:spcPct val="0"/>
              </a:spcBef>
              <a:spcAft>
                <a:spcPct val="0"/>
              </a:spcAft>
              <a:defRPr sz="2600">
                <a:solidFill>
                  <a:schemeClr val="tx1"/>
                </a:solidFill>
                <a:latin typeface="Arial" charset="0"/>
              </a:defRPr>
            </a:lvl8pPr>
            <a:lvl9pPr marL="1828800" algn="l" rtl="0" eaLnBrk="1" fontAlgn="base" hangingPunct="1">
              <a:lnSpc>
                <a:spcPct val="85000"/>
              </a:lnSpc>
              <a:spcBef>
                <a:spcPct val="0"/>
              </a:spcBef>
              <a:spcAft>
                <a:spcPct val="0"/>
              </a:spcAft>
              <a:defRPr sz="2600">
                <a:solidFill>
                  <a:schemeClr val="tx1"/>
                </a:solidFill>
                <a:latin typeface="Arial" charset="0"/>
              </a:defRPr>
            </a:lvl9pPr>
          </a:lstStyle>
          <a:p>
            <a:r>
              <a:rPr lang="en-GB" sz="2000" kern="0" dirty="0" smtClean="0">
                <a:solidFill>
                  <a:srgbClr val="00B0CA"/>
                </a:solidFill>
              </a:rPr>
              <a:t>Compact catheters improves quality of life (</a:t>
            </a:r>
            <a:r>
              <a:rPr lang="en-GB" sz="2000" kern="0" dirty="0" err="1" smtClean="0">
                <a:solidFill>
                  <a:srgbClr val="00B0CA"/>
                </a:solidFill>
              </a:rPr>
              <a:t>QoL</a:t>
            </a:r>
            <a:r>
              <a:rPr lang="en-GB" sz="2000" kern="0" dirty="0" smtClean="0">
                <a:solidFill>
                  <a:srgbClr val="00B0CA"/>
                </a:solidFill>
              </a:rPr>
              <a:t>) related to Intermittent catheterization </a:t>
            </a:r>
            <a:endParaRPr lang="en-GB" sz="1800" kern="0" dirty="0">
              <a:solidFill>
                <a:srgbClr val="00B0CA"/>
              </a:solidFill>
            </a:endParaRPr>
          </a:p>
        </p:txBody>
      </p:sp>
      <p:sp>
        <p:nvSpPr>
          <p:cNvPr id="10" name="TextBox 9"/>
          <p:cNvSpPr txBox="1"/>
          <p:nvPr/>
        </p:nvSpPr>
        <p:spPr>
          <a:xfrm>
            <a:off x="5461040" y="4951976"/>
            <a:ext cx="3503766" cy="123111"/>
          </a:xfrm>
          <a:prstGeom prst="rect">
            <a:avLst/>
          </a:prstGeom>
          <a:noFill/>
        </p:spPr>
        <p:txBody>
          <a:bodyPr wrap="square" lIns="0" tIns="0" rIns="0" bIns="0" rtlCol="0">
            <a:spAutoFit/>
          </a:bodyPr>
          <a:lstStyle/>
          <a:p>
            <a:r>
              <a:rPr lang="en-GB" sz="800" i="1" dirty="0" err="1" smtClean="0">
                <a:solidFill>
                  <a:srgbClr val="535353"/>
                </a:solidFill>
              </a:rPr>
              <a:t>Chartier</a:t>
            </a:r>
            <a:r>
              <a:rPr lang="en-GB" sz="800" i="1" dirty="0" smtClean="0">
                <a:solidFill>
                  <a:srgbClr val="535353"/>
                </a:solidFill>
              </a:rPr>
              <a:t>-Kastler E et al. J Urol. 2013 Sep; 190(3):942-7</a:t>
            </a:r>
          </a:p>
        </p:txBody>
      </p:sp>
    </p:spTree>
    <p:extLst>
      <p:ext uri="{BB962C8B-B14F-4D97-AF65-F5344CB8AC3E}">
        <p14:creationId xmlns:p14="http://schemas.microsoft.com/office/powerpoint/2010/main" val="11220737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Object 23" hidden="1"/>
          <p:cNvGraphicFramePr>
            <a:graphicFrameLocks/>
          </p:cNvGraphicFramePr>
          <p:nvPr>
            <p:custDataLst>
              <p:tags r:id="rId2"/>
            </p:custDataLst>
            <p:extLst/>
          </p:nvPr>
        </p:nvGraphicFramePr>
        <p:xfrm>
          <a:off x="1143000" y="0"/>
          <a:ext cx="119063" cy="119063"/>
        </p:xfrm>
        <a:graphic>
          <a:graphicData uri="http://schemas.openxmlformats.org/presentationml/2006/ole">
            <mc:AlternateContent xmlns:mc="http://schemas.openxmlformats.org/markup-compatibility/2006">
              <mc:Choice xmlns:v="urn:schemas-microsoft-com:vml" Requires="v">
                <p:oleObj spid="_x0000_s22530" name="think-cell Slide" r:id="rId17" imgW="0" imgH="0" progId="TCLayout.ActiveDocument.1">
                  <p:embed/>
                </p:oleObj>
              </mc:Choice>
              <mc:Fallback>
                <p:oleObj name="think-cell Slide" r:id="rId17" imgW="0" imgH="0" progId="TCLayout.ActiveDocument.1">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143000" y="0"/>
                        <a:ext cx="119063" cy="11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hidden="1"/>
          <p:cNvSpPr/>
          <p:nvPr>
            <p:custDataLst>
              <p:tags r:id="rId3"/>
            </p:custDataLst>
          </p:nvPr>
        </p:nvSpPr>
        <p:spPr bwMode="auto">
          <a:xfrm>
            <a:off x="1143000" y="0"/>
            <a:ext cx="194415" cy="293721"/>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endParaRPr lang="en-GB" sz="1000" dirty="0">
              <a:solidFill>
                <a:srgbClr val="535353"/>
              </a:solidFill>
              <a:latin typeface="Arial" panose="020B0604020202020204" pitchFamily="34" charset="0"/>
              <a:sym typeface="Arial" panose="020B0604020202020204" pitchFamily="34" charset="0"/>
            </a:endParaRPr>
          </a:p>
        </p:txBody>
      </p:sp>
      <p:sp>
        <p:nvSpPr>
          <p:cNvPr id="2" name="Title 1"/>
          <p:cNvSpPr>
            <a:spLocks noGrp="1"/>
          </p:cNvSpPr>
          <p:nvPr>
            <p:ph type="title"/>
          </p:nvPr>
        </p:nvSpPr>
        <p:spPr>
          <a:xfrm>
            <a:off x="502882" y="378619"/>
            <a:ext cx="8389598" cy="536675"/>
          </a:xfrm>
        </p:spPr>
        <p:txBody>
          <a:bodyPr/>
          <a:lstStyle/>
          <a:p>
            <a:r>
              <a:rPr lang="en-GB" dirty="0" smtClean="0"/>
              <a:t>Compact catheters significantly improve quality of life related to Intermittent catheterisation for both men and women</a:t>
            </a:r>
            <a:endParaRPr lang="en-GB" dirty="0"/>
          </a:p>
        </p:txBody>
      </p:sp>
      <p:sp>
        <p:nvSpPr>
          <p:cNvPr id="35" name="Oval 34"/>
          <p:cNvSpPr/>
          <p:nvPr/>
        </p:nvSpPr>
        <p:spPr bwMode="auto">
          <a:xfrm>
            <a:off x="1651386" y="3720728"/>
            <a:ext cx="324000" cy="324000"/>
          </a:xfrm>
          <a:prstGeom prst="ellipse">
            <a:avLst/>
          </a:prstGeom>
          <a:solidFill>
            <a:schemeClr val="tx2"/>
          </a:solidFill>
          <a:ln w="9525" cap="flat" cmpd="sng" algn="ctr">
            <a:solidFill>
              <a:schemeClr val="bg1"/>
            </a:solid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algn="ctr"/>
            <a:r>
              <a:rPr lang="en-GB" sz="1200" b="1" dirty="0">
                <a:solidFill>
                  <a:srgbClr val="FFFFFF"/>
                </a:solidFill>
              </a:rPr>
              <a:t>1</a:t>
            </a:r>
            <a:endParaRPr lang="en-GB" sz="1050" b="1" dirty="0">
              <a:solidFill>
                <a:srgbClr val="FFFFFF"/>
              </a:solidFill>
            </a:endParaRPr>
          </a:p>
        </p:txBody>
      </p:sp>
      <p:sp>
        <p:nvSpPr>
          <p:cNvPr id="38" name="TextBox 37"/>
          <p:cNvSpPr txBox="1"/>
          <p:nvPr/>
        </p:nvSpPr>
        <p:spPr>
          <a:xfrm>
            <a:off x="7542330" y="1617672"/>
            <a:ext cx="532197" cy="1915909"/>
          </a:xfrm>
          <a:prstGeom prst="rect">
            <a:avLst/>
          </a:prstGeom>
          <a:noFill/>
        </p:spPr>
        <p:txBody>
          <a:bodyPr wrap="none" lIns="0" tIns="0" rIns="0" bIns="0" rtlCol="0">
            <a:spAutoFit/>
          </a:bodyPr>
          <a:lstStyle/>
          <a:p>
            <a:r>
              <a:rPr lang="en-GB" sz="12450" b="1" dirty="0" smtClean="0">
                <a:solidFill>
                  <a:srgbClr val="00B0CA"/>
                </a:solidFill>
              </a:rPr>
              <a:t>!</a:t>
            </a:r>
            <a:endParaRPr lang="en-GB" sz="1500" b="1" dirty="0">
              <a:solidFill>
                <a:srgbClr val="00B0CA"/>
              </a:solidFill>
            </a:endParaRPr>
          </a:p>
        </p:txBody>
      </p:sp>
      <p:sp>
        <p:nvSpPr>
          <p:cNvPr id="21" name="TextBox 20"/>
          <p:cNvSpPr txBox="1"/>
          <p:nvPr/>
        </p:nvSpPr>
        <p:spPr>
          <a:xfrm>
            <a:off x="1522512" y="1113588"/>
            <a:ext cx="5764510" cy="553998"/>
          </a:xfrm>
          <a:prstGeom prst="rect">
            <a:avLst/>
          </a:prstGeom>
          <a:noFill/>
        </p:spPr>
        <p:txBody>
          <a:bodyPr wrap="square" lIns="0" tIns="0" rIns="0" bIns="0" rtlCol="0">
            <a:spAutoFit/>
          </a:bodyPr>
          <a:lstStyle/>
          <a:p>
            <a:r>
              <a:rPr lang="en-GB" b="1" dirty="0" smtClean="0">
                <a:solidFill>
                  <a:srgbClr val="6F6F6F"/>
                </a:solidFill>
              </a:rPr>
              <a:t>ISC- Q Score</a:t>
            </a:r>
          </a:p>
          <a:p>
            <a:r>
              <a:rPr lang="en-GB" sz="900" dirty="0" smtClean="0">
                <a:solidFill>
                  <a:srgbClr val="535353"/>
                </a:solidFill>
              </a:rPr>
              <a:t>The ISC-Q evaluates aspects of </a:t>
            </a:r>
            <a:r>
              <a:rPr lang="en-GB" sz="900" dirty="0" err="1" smtClean="0">
                <a:solidFill>
                  <a:srgbClr val="535353"/>
                </a:solidFill>
              </a:rPr>
              <a:t>QoL</a:t>
            </a:r>
            <a:r>
              <a:rPr lang="en-GB" sz="900" dirty="0" smtClean="0">
                <a:solidFill>
                  <a:srgbClr val="535353"/>
                </a:solidFill>
              </a:rPr>
              <a:t> related to ISC. It takes into consideration: Ease of use, discreetness, convenience, Psychosocial well being</a:t>
            </a:r>
            <a:endParaRPr lang="en-GB" sz="900" dirty="0">
              <a:solidFill>
                <a:srgbClr val="535353"/>
              </a:solidFill>
            </a:endParaRPr>
          </a:p>
        </p:txBody>
      </p:sp>
      <p:cxnSp>
        <p:nvCxnSpPr>
          <p:cNvPr id="5" name="Straight Connector 4"/>
          <p:cNvCxnSpPr/>
          <p:nvPr>
            <p:custDataLst>
              <p:tags r:id="rId4"/>
            </p:custDataLst>
          </p:nvPr>
        </p:nvCxnSpPr>
        <p:spPr bwMode="auto">
          <a:xfrm>
            <a:off x="7277100" y="1995488"/>
            <a:ext cx="0" cy="42863"/>
          </a:xfrm>
          <a:prstGeom prst="line">
            <a:avLst/>
          </a:prstGeom>
          <a:solidFill>
            <a:schemeClr val="accent2"/>
          </a:solidFill>
          <a:ln w="9525" cap="flat" cmpd="sng" algn="ctr">
            <a:solidFill>
              <a:schemeClr val="tx1"/>
            </a:solidFill>
            <a:prstDash val="solid"/>
            <a:round/>
            <a:headEnd type="none" w="med" len="med"/>
            <a:tailEnd type="none" w="med" len="med"/>
          </a:ln>
          <a:effectLst/>
        </p:spPr>
      </p:cxnSp>
      <p:cxnSp>
        <p:nvCxnSpPr>
          <p:cNvPr id="3" name="Straight Connector 2"/>
          <p:cNvCxnSpPr/>
          <p:nvPr>
            <p:custDataLst>
              <p:tags r:id="rId5"/>
            </p:custDataLst>
          </p:nvPr>
        </p:nvCxnSpPr>
        <p:spPr bwMode="auto">
          <a:xfrm>
            <a:off x="1571625" y="1995488"/>
            <a:ext cx="0" cy="42863"/>
          </a:xfrm>
          <a:prstGeom prst="line">
            <a:avLst/>
          </a:prstGeom>
          <a:solidFill>
            <a:schemeClr val="accent2"/>
          </a:solidFill>
          <a:ln w="9525" cap="flat" cmpd="sng" algn="ctr">
            <a:solidFill>
              <a:schemeClr val="tx1"/>
            </a:solidFill>
            <a:prstDash val="solid"/>
            <a:round/>
            <a:headEnd type="none" w="med" len="med"/>
            <a:tailEnd type="none" w="med" len="med"/>
          </a:ln>
          <a:effectLst/>
        </p:spPr>
      </p:cxnSp>
      <p:graphicFrame>
        <p:nvGraphicFramePr>
          <p:cNvPr id="22" name="Object 21"/>
          <p:cNvGraphicFramePr>
            <a:graphicFrameLocks noChangeAspect="1"/>
          </p:cNvGraphicFramePr>
          <p:nvPr>
            <p:custDataLst>
              <p:tags r:id="rId6"/>
            </p:custDataLst>
            <p:extLst/>
          </p:nvPr>
        </p:nvGraphicFramePr>
        <p:xfrm>
          <a:off x="1447800" y="1943100"/>
          <a:ext cx="5924685" cy="1533615"/>
        </p:xfrm>
        <a:graphic>
          <a:graphicData uri="http://schemas.openxmlformats.org/presentationml/2006/ole">
            <mc:AlternateContent xmlns:mc="http://schemas.openxmlformats.org/markup-compatibility/2006">
              <mc:Choice xmlns:v="urn:schemas-microsoft-com:vml" Requires="v">
                <p:oleObj spid="_x0000_s22531" name="Chart" r:id="rId18" imgW="5920686" imgH="1531651" progId="MSGraph.Chart.8">
                  <p:embed followColorScheme="full"/>
                </p:oleObj>
              </mc:Choice>
              <mc:Fallback>
                <p:oleObj name="Chart" r:id="rId18" imgW="5920686" imgH="1531651" progId="MSGraph.Chart.8">
                  <p:embed followColorScheme="full"/>
                  <p:pic>
                    <p:nvPicPr>
                      <p:cNvPr id="0" name=""/>
                      <p:cNvPicPr>
                        <a:picLocks noChangeAspect="1" noChangeArrowheads="1"/>
                      </p:cNvPicPr>
                      <p:nvPr/>
                    </p:nvPicPr>
                    <p:blipFill>
                      <a:blip r:embed="rId19"/>
                      <a:srcRect/>
                      <a:stretch>
                        <a:fillRect/>
                      </a:stretch>
                    </p:blipFill>
                    <p:spPr bwMode="auto">
                      <a:xfrm>
                        <a:off x="1447800" y="1943100"/>
                        <a:ext cx="5924685" cy="153361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 name="Text Placeholder 27"/>
          <p:cNvSpPr>
            <a:spLocks noGrp="1"/>
          </p:cNvSpPr>
          <p:nvPr>
            <p:custDataLst>
              <p:tags r:id="rId7"/>
            </p:custDataLst>
          </p:nvPr>
        </p:nvSpPr>
        <p:spPr bwMode="gray">
          <a:xfrm>
            <a:off x="1536700" y="1768475"/>
            <a:ext cx="69850" cy="152400"/>
          </a:xfrm>
          <a:prstGeom prst="rect">
            <a:avLst/>
          </a:prstGeom>
          <a:noFill/>
          <a:ln w="9525">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b" anchorCtr="0" compatLnSpc="1">
            <a:prstTxWarp prst="textNoShape">
              <a:avLst/>
            </a:prstTxWarp>
            <a:noAutofit/>
          </a:bodyPr>
          <a:lst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6pPr>
            <a:lvl7pPr marL="1134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a:lstStyle>
          <a:p>
            <a:pPr marL="0" indent="0" algn="ctr">
              <a:lnSpc>
                <a:spcPct val="100000"/>
              </a:lnSpc>
              <a:spcBef>
                <a:spcPct val="0"/>
              </a:spcBef>
              <a:buFontTx/>
              <a:buNone/>
            </a:pPr>
            <a:fld id="{69A05F1E-E654-4A67-A571-16A99791503A}" type="datetime'''''''''''''''''0'''''''''''''''''''''''''''">
              <a:rPr lang="en-GB" sz="1000" smtClean="0">
                <a:solidFill>
                  <a:srgbClr val="535353"/>
                </a:solidFill>
                <a:sym typeface="Arial" panose="020B0604020202020204" pitchFamily="34" charset="0"/>
              </a:rPr>
              <a:pPr marL="0" indent="0" algn="ctr">
                <a:lnSpc>
                  <a:spcPct val="100000"/>
                </a:lnSpc>
                <a:spcBef>
                  <a:spcPct val="0"/>
                </a:spcBef>
                <a:buFontTx/>
                <a:buNone/>
              </a:pPr>
              <a:t>0</a:t>
            </a:fld>
            <a:endParaRPr lang="en-GB" sz="1000" dirty="0">
              <a:solidFill>
                <a:srgbClr val="535353"/>
              </a:solidFill>
              <a:sym typeface="Arial" panose="020B0604020202020204" pitchFamily="34" charset="0"/>
            </a:endParaRPr>
          </a:p>
        </p:txBody>
      </p:sp>
      <p:sp>
        <p:nvSpPr>
          <p:cNvPr id="70" name="Text Placeholder 47"/>
          <p:cNvSpPr>
            <a:spLocks noGrp="1"/>
          </p:cNvSpPr>
          <p:nvPr>
            <p:custDataLst>
              <p:tags r:id="rId8"/>
            </p:custDataLst>
          </p:nvPr>
        </p:nvSpPr>
        <p:spPr bwMode="gray">
          <a:xfrm>
            <a:off x="7172325" y="1768475"/>
            <a:ext cx="209550" cy="152400"/>
          </a:xfrm>
          <a:prstGeom prst="rect">
            <a:avLst/>
          </a:prstGeom>
          <a:noFill/>
          <a:ln w="9525">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b" anchorCtr="0" compatLnSpc="1">
            <a:prstTxWarp prst="textNoShape">
              <a:avLst/>
            </a:prstTxWarp>
            <a:noAutofit/>
          </a:bodyPr>
          <a:lst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6pPr>
            <a:lvl7pPr marL="1134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a:lstStyle>
          <a:p>
            <a:pPr marL="0" indent="0" algn="ctr">
              <a:lnSpc>
                <a:spcPct val="100000"/>
              </a:lnSpc>
              <a:spcBef>
                <a:spcPct val="0"/>
              </a:spcBef>
              <a:buFontTx/>
              <a:buNone/>
            </a:pPr>
            <a:fld id="{2D191044-A108-42C2-8BDA-2A098C08B87D}" type="datetime'''''''''1''''''0''''''''''''''''''0'''''''''''">
              <a:rPr lang="en-GB" sz="1000" smtClean="0">
                <a:solidFill>
                  <a:srgbClr val="535353"/>
                </a:solidFill>
                <a:sym typeface="Arial" panose="020B0604020202020204" pitchFamily="34" charset="0"/>
              </a:rPr>
              <a:pPr marL="0" indent="0" algn="ctr">
                <a:lnSpc>
                  <a:spcPct val="100000"/>
                </a:lnSpc>
                <a:spcBef>
                  <a:spcPct val="0"/>
                </a:spcBef>
                <a:buFontTx/>
                <a:buNone/>
              </a:pPr>
              <a:t>100</a:t>
            </a:fld>
            <a:endParaRPr lang="en-GB" sz="1000" dirty="0">
              <a:solidFill>
                <a:srgbClr val="535353"/>
              </a:solidFill>
              <a:sym typeface="Arial" panose="020B0604020202020204" pitchFamily="34" charset="0"/>
            </a:endParaRPr>
          </a:p>
        </p:txBody>
      </p:sp>
      <p:sp>
        <p:nvSpPr>
          <p:cNvPr id="23" name="Rectangle 22"/>
          <p:cNvSpPr/>
          <p:nvPr>
            <p:custDataLst>
              <p:tags r:id="rId9"/>
            </p:custDataLst>
          </p:nvPr>
        </p:nvSpPr>
        <p:spPr bwMode="auto">
          <a:xfrm>
            <a:off x="179388" y="2290763"/>
            <a:ext cx="1290638" cy="152400"/>
          </a:xfrm>
          <a:prstGeom prst="rect">
            <a:avLst/>
          </a:prstGeom>
          <a:no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r"/>
            <a:fld id="{969A9C1C-C456-49FD-808E-39427118BB0B}" type="datetime'''C''on''''v''e''''nt''ion''al c''at''''he''''t''e''r''s'">
              <a:rPr lang="en-GB" sz="1000" smtClean="0">
                <a:solidFill>
                  <a:srgbClr val="535353"/>
                </a:solidFill>
                <a:latin typeface="Arial" panose="020B0604020202020204" pitchFamily="34" charset="0"/>
                <a:sym typeface="Arial" panose="020B0604020202020204" pitchFamily="34" charset="0"/>
              </a:rPr>
              <a:pPr algn="r"/>
              <a:t>Conventional catheters</a:t>
            </a:fld>
            <a:endParaRPr lang="en-GB" sz="1000" dirty="0">
              <a:solidFill>
                <a:srgbClr val="535353"/>
              </a:solidFill>
              <a:latin typeface="Arial" panose="020B0604020202020204" pitchFamily="34" charset="0"/>
              <a:sym typeface="Arial" panose="020B0604020202020204" pitchFamily="34" charset="0"/>
            </a:endParaRPr>
          </a:p>
        </p:txBody>
      </p:sp>
      <p:sp>
        <p:nvSpPr>
          <p:cNvPr id="29" name="Rectangle 28"/>
          <p:cNvSpPr/>
          <p:nvPr>
            <p:custDataLst>
              <p:tags r:id="rId10"/>
            </p:custDataLst>
          </p:nvPr>
        </p:nvSpPr>
        <p:spPr bwMode="auto">
          <a:xfrm>
            <a:off x="409575" y="2957513"/>
            <a:ext cx="1060450" cy="152400"/>
          </a:xfrm>
          <a:prstGeom prst="rect">
            <a:avLst/>
          </a:prstGeom>
          <a:no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r"/>
            <a:fld id="{FED96F2A-A233-4F99-9FC7-5EADE6201FE8}" type="datetime'''C''''''''''''omp''''''''a''''''ct'' ''c''''''athe''t''ers'''">
              <a:rPr lang="en-GB" sz="1000" smtClean="0">
                <a:solidFill>
                  <a:srgbClr val="535353"/>
                </a:solidFill>
                <a:latin typeface="Arial" panose="020B0604020202020204" pitchFamily="34" charset="0"/>
                <a:sym typeface="Arial" panose="020B0604020202020204" pitchFamily="34" charset="0"/>
              </a:rPr>
              <a:pPr algn="r"/>
              <a:t>Compact catheters</a:t>
            </a:fld>
            <a:endParaRPr lang="en-GB" sz="1000" dirty="0">
              <a:solidFill>
                <a:srgbClr val="535353"/>
              </a:solidFill>
              <a:latin typeface="Arial" panose="020B0604020202020204" pitchFamily="34" charset="0"/>
              <a:sym typeface="Arial" panose="020B0604020202020204" pitchFamily="34" charset="0"/>
            </a:endParaRPr>
          </a:p>
        </p:txBody>
      </p:sp>
      <p:sp>
        <p:nvSpPr>
          <p:cNvPr id="18" name="Rectangle 17"/>
          <p:cNvSpPr/>
          <p:nvPr/>
        </p:nvSpPr>
        <p:spPr>
          <a:xfrm>
            <a:off x="2330054" y="4730270"/>
            <a:ext cx="4572000" cy="215444"/>
          </a:xfrm>
          <a:prstGeom prst="rect">
            <a:avLst/>
          </a:prstGeom>
        </p:spPr>
        <p:txBody>
          <a:bodyPr>
            <a:spAutoFit/>
          </a:bodyPr>
          <a:lstStyle/>
          <a:p>
            <a:r>
              <a:rPr lang="en-GB" sz="800" dirty="0" smtClean="0">
                <a:solidFill>
                  <a:srgbClr val="000000"/>
                </a:solidFill>
              </a:rPr>
              <a:t>*</a:t>
            </a:r>
            <a:r>
              <a:rPr lang="en-GB" sz="800" dirty="0" err="1" smtClean="0">
                <a:solidFill>
                  <a:srgbClr val="000000"/>
                </a:solidFill>
              </a:rPr>
              <a:t>Chartier</a:t>
            </a:r>
            <a:r>
              <a:rPr lang="en-GB" sz="800" dirty="0" smtClean="0">
                <a:solidFill>
                  <a:srgbClr val="000000"/>
                </a:solidFill>
              </a:rPr>
              <a:t>-Kastler E et al. J Urol. 2013 Sep;190(3):942-7 </a:t>
            </a:r>
            <a:endParaRPr lang="en-GB" sz="800" dirty="0">
              <a:solidFill>
                <a:srgbClr val="000000"/>
              </a:solidFill>
            </a:endParaRPr>
          </a:p>
        </p:txBody>
      </p:sp>
      <p:sp>
        <p:nvSpPr>
          <p:cNvPr id="71" name="Rectangle 70"/>
          <p:cNvSpPr/>
          <p:nvPr/>
        </p:nvSpPr>
        <p:spPr bwMode="auto">
          <a:xfrm>
            <a:off x="4626006" y="3435846"/>
            <a:ext cx="3078342" cy="864096"/>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none" lIns="53994" tIns="53994" rIns="53994" bIns="53994" numCol="1" rtlCol="0" anchor="t" anchorCtr="0" compatLnSpc="1">
            <a:prstTxWarp prst="textNoShape">
              <a:avLst/>
            </a:prstTxWarp>
            <a:noAutofit/>
          </a:bodyPr>
          <a:lstStyle/>
          <a:p>
            <a:pPr defTabSz="685727"/>
            <a:endParaRPr lang="en-GB" sz="1200" dirty="0">
              <a:solidFill>
                <a:srgbClr val="535353"/>
              </a:solidFill>
            </a:endParaRPr>
          </a:p>
        </p:txBody>
      </p:sp>
      <p:sp>
        <p:nvSpPr>
          <p:cNvPr id="72" name="Rectangle 71"/>
          <p:cNvSpPr/>
          <p:nvPr/>
        </p:nvSpPr>
        <p:spPr bwMode="auto">
          <a:xfrm>
            <a:off x="1439652" y="3435846"/>
            <a:ext cx="3078342" cy="864096"/>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none" lIns="53994" tIns="53994" rIns="53994" bIns="53994" numCol="1" rtlCol="0" anchor="t" anchorCtr="0" compatLnSpc="1">
            <a:prstTxWarp prst="textNoShape">
              <a:avLst/>
            </a:prstTxWarp>
            <a:noAutofit/>
          </a:bodyPr>
          <a:lstStyle/>
          <a:p>
            <a:pPr defTabSz="685727"/>
            <a:endParaRPr lang="en-GB" sz="1200" dirty="0">
              <a:solidFill>
                <a:srgbClr val="535353"/>
              </a:solidFill>
            </a:endParaRPr>
          </a:p>
        </p:txBody>
      </p:sp>
      <p:grpSp>
        <p:nvGrpSpPr>
          <p:cNvPr id="73" name="Group 31"/>
          <p:cNvGrpSpPr/>
          <p:nvPr/>
        </p:nvGrpSpPr>
        <p:grpSpPr>
          <a:xfrm>
            <a:off x="1651386" y="3714587"/>
            <a:ext cx="2758596" cy="369332"/>
            <a:chOff x="677848" y="4988782"/>
            <a:chExt cx="3678128" cy="492442"/>
          </a:xfrm>
        </p:grpSpPr>
        <p:sp>
          <p:nvSpPr>
            <p:cNvPr id="74" name="Oval 73"/>
            <p:cNvSpPr/>
            <p:nvPr>
              <p:custDataLst>
                <p:tags r:id="rId13"/>
              </p:custDataLst>
            </p:nvPr>
          </p:nvSpPr>
          <p:spPr bwMode="auto">
            <a:xfrm>
              <a:off x="677848" y="5005685"/>
              <a:ext cx="432000" cy="432000"/>
            </a:xfrm>
            <a:prstGeom prst="ellipse">
              <a:avLst/>
            </a:prstGeom>
            <a:solidFill>
              <a:schemeClr val="tx2"/>
            </a:solidFill>
            <a:ln w="9525" cap="flat" cmpd="sng" algn="ctr">
              <a:solidFill>
                <a:schemeClr val="bg1"/>
              </a:solid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algn="ctr"/>
              <a:r>
                <a:rPr lang="en-GB" sz="1200" b="1" dirty="0" smtClean="0">
                  <a:solidFill>
                    <a:srgbClr val="FFFFFF"/>
                  </a:solidFill>
                </a:rPr>
                <a:t>1</a:t>
              </a:r>
              <a:endParaRPr lang="en-GB" sz="1050" b="1" dirty="0">
                <a:solidFill>
                  <a:srgbClr val="FFFFFF"/>
                </a:solidFill>
              </a:endParaRPr>
            </a:p>
          </p:txBody>
        </p:sp>
        <p:sp>
          <p:nvSpPr>
            <p:cNvPr id="75" name="Rectangle 74"/>
            <p:cNvSpPr/>
            <p:nvPr>
              <p:custDataLst>
                <p:tags r:id="rId14"/>
              </p:custDataLst>
            </p:nvPr>
          </p:nvSpPr>
          <p:spPr>
            <a:xfrm>
              <a:off x="1187624" y="4988782"/>
              <a:ext cx="3168352" cy="492442"/>
            </a:xfrm>
            <a:prstGeom prst="rect">
              <a:avLst/>
            </a:prstGeom>
          </p:spPr>
          <p:txBody>
            <a:bodyPr wrap="square">
              <a:spAutoFit/>
            </a:bodyPr>
            <a:lstStyle/>
            <a:p>
              <a:pPr>
                <a:spcBef>
                  <a:spcPts val="0"/>
                </a:spcBef>
                <a:spcAft>
                  <a:spcPts val="0"/>
                </a:spcAft>
                <a:buSzPct val="100000"/>
                <a:defRPr/>
              </a:pPr>
              <a:r>
                <a:rPr lang="en-GB" sz="900" b="1" kern="0" dirty="0" smtClean="0">
                  <a:solidFill>
                    <a:srgbClr val="000000">
                      <a:lumMod val="50000"/>
                      <a:lumOff val="50000"/>
                    </a:srgbClr>
                  </a:solidFill>
                  <a:latin typeface="Arial"/>
                </a:rPr>
                <a:t>28% improvement in the Quality of life related to Intermittent catheterisation</a:t>
              </a:r>
              <a:endParaRPr lang="en-GB" sz="1500" kern="0" dirty="0">
                <a:solidFill>
                  <a:srgbClr val="000000">
                    <a:lumMod val="50000"/>
                    <a:lumOff val="50000"/>
                  </a:srgbClr>
                </a:solidFill>
                <a:latin typeface="Arial"/>
              </a:endParaRPr>
            </a:p>
          </p:txBody>
        </p:sp>
      </p:grpSp>
      <p:grpSp>
        <p:nvGrpSpPr>
          <p:cNvPr id="76" name="Group 29"/>
          <p:cNvGrpSpPr/>
          <p:nvPr/>
        </p:nvGrpSpPr>
        <p:grpSpPr>
          <a:xfrm>
            <a:off x="4788024" y="3714587"/>
            <a:ext cx="2808312" cy="369332"/>
            <a:chOff x="4998328" y="4916774"/>
            <a:chExt cx="3744416" cy="492442"/>
          </a:xfrm>
        </p:grpSpPr>
        <p:sp>
          <p:nvSpPr>
            <p:cNvPr id="77" name="Oval 76"/>
            <p:cNvSpPr/>
            <p:nvPr>
              <p:custDataLst>
                <p:tags r:id="rId11"/>
              </p:custDataLst>
            </p:nvPr>
          </p:nvSpPr>
          <p:spPr bwMode="auto">
            <a:xfrm>
              <a:off x="4998328" y="4933677"/>
              <a:ext cx="432000" cy="432000"/>
            </a:xfrm>
            <a:prstGeom prst="ellipse">
              <a:avLst/>
            </a:prstGeom>
            <a:solidFill>
              <a:schemeClr val="tx2"/>
            </a:solidFill>
            <a:ln w="9525" cap="flat" cmpd="sng" algn="ctr">
              <a:solidFill>
                <a:schemeClr val="bg1"/>
              </a:solid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algn="ctr"/>
              <a:r>
                <a:rPr lang="en-GB" sz="1200" b="1" dirty="0" smtClean="0">
                  <a:solidFill>
                    <a:srgbClr val="FFFFFF"/>
                  </a:solidFill>
                </a:rPr>
                <a:t>2</a:t>
              </a:r>
              <a:endParaRPr lang="en-GB" sz="1050" b="1" dirty="0">
                <a:solidFill>
                  <a:srgbClr val="FFFFFF"/>
                </a:solidFill>
              </a:endParaRPr>
            </a:p>
          </p:txBody>
        </p:sp>
        <p:sp>
          <p:nvSpPr>
            <p:cNvPr id="78" name="Rectangle 77"/>
            <p:cNvSpPr/>
            <p:nvPr>
              <p:custDataLst>
                <p:tags r:id="rId12"/>
              </p:custDataLst>
            </p:nvPr>
          </p:nvSpPr>
          <p:spPr>
            <a:xfrm>
              <a:off x="5508104" y="4916774"/>
              <a:ext cx="3234640" cy="492442"/>
            </a:xfrm>
            <a:prstGeom prst="rect">
              <a:avLst/>
            </a:prstGeom>
          </p:spPr>
          <p:txBody>
            <a:bodyPr wrap="square">
              <a:spAutoFit/>
            </a:bodyPr>
            <a:lstStyle/>
            <a:p>
              <a:pPr>
                <a:spcBef>
                  <a:spcPts val="0"/>
                </a:spcBef>
                <a:spcAft>
                  <a:spcPts val="0"/>
                </a:spcAft>
                <a:buSzPct val="100000"/>
                <a:defRPr/>
              </a:pPr>
              <a:r>
                <a:rPr lang="en-GB" sz="900" b="1" kern="0" dirty="0" smtClean="0">
                  <a:solidFill>
                    <a:srgbClr val="000000">
                      <a:lumMod val="50000"/>
                      <a:lumOff val="50000"/>
                    </a:srgbClr>
                  </a:solidFill>
                  <a:latin typeface="Arial"/>
                </a:rPr>
                <a:t>63% users prefer Compact vs Conventional catheters</a:t>
              </a:r>
              <a:endParaRPr lang="en-GB" sz="1500" kern="0" dirty="0">
                <a:solidFill>
                  <a:srgbClr val="000000">
                    <a:lumMod val="50000"/>
                    <a:lumOff val="50000"/>
                  </a:srgbClr>
                </a:solidFill>
                <a:latin typeface="Arial"/>
              </a:endParaRPr>
            </a:p>
          </p:txBody>
        </p:sp>
      </p:grpSp>
    </p:spTree>
    <p:extLst>
      <p:ext uri="{BB962C8B-B14F-4D97-AF65-F5344CB8AC3E}">
        <p14:creationId xmlns:p14="http://schemas.microsoft.com/office/powerpoint/2010/main" val="409366867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ELDS" val="PresentationTitle*PresentationSubtitle*DateOfPresentation*Name"/>
  <p:tag name="SDNEW" val="True"/>
</p:tagLst>
</file>

<file path=ppt/tags/tag2.xml><?xml version="1.0" encoding="utf-8"?>
<p:tagLst xmlns:a="http://schemas.openxmlformats.org/drawingml/2006/main" xmlns:r="http://schemas.openxmlformats.org/officeDocument/2006/relationships" xmlns:p="http://schemas.openxmlformats.org/presentationml/2006/main">
  <p:tag name="HASFIELDS" val="Tru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k0uIwqhzxk2uAL1f3njSE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Tsdeg10z4EOLVJIZWOZ0S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uRkM7JAqSE2NGX6_hVb3P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Pm446xuBu0amch65ntLHM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erKknig9LkGfEtwMqvfi2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WLgs.iRPaEmNt5lT6GYzZ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k0uIwqhzxk2uAL1f3njSE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Cp.lWdUpJ0OBqSGakuAvy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G3XDXXlnBEW3623BV209G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vcKXJJi_bkG3Sti4iqlg5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Syj.Zj.rNEu9nEpNsMtW2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zcqGaYHJP0CSxx6_v3HiP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k0uIwqhzxk2uAL1f3njSE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Cp.lWdUpJ0OBqSGakuAvy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zcqGaYHJP0CSxx6_v3HiP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G3XDXXlnBEW3623BV209G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P.d_ue1mgEGqFapkkcu9m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M7XaYY3H0enh26hcNfzc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Ft9GZs2lH0yAq.0Fe1YBG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zKUGPePsdkqaTK_LtxXAg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jPNx4jDCOki7qTamWiPj9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zZ281MprgUSPZe6pG3EiT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k0uIwqhzxk2uAL1f3njSE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ooByJKossE6K499NQ7Dso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dEO8SGOPUUO542NEw2xEf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Cp.lWdUpJ0OBqSGakuAvy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MOnttYCBNUSm58KuLvECY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Fmo2pAhOnkCt4.0M0Is1j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G3XDXXlnBEW3623BV209G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zcqGaYHJP0CSxx6_v3HiP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iH2z4SXwkkSJ5Yn46shkb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qFq2K4pzbEyjOO01vKxeI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W3RVrB1xV0qFn51ncofF0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384srQjmQECvhGF_Va1ngQ"/>
</p:tagLst>
</file>

<file path=ppt/theme/theme1.xml><?xml version="1.0" encoding="utf-8"?>
<a:theme xmlns:a="http://schemas.openxmlformats.org/drawingml/2006/main" name="Corporate 16_9">
  <a:themeElements>
    <a:clrScheme name="Coloplast Corporate">
      <a:dk1>
        <a:srgbClr val="000000"/>
      </a:dk1>
      <a:lt1>
        <a:srgbClr val="FFFFFF"/>
      </a:lt1>
      <a:dk2>
        <a:srgbClr val="00B0CA"/>
      </a:dk2>
      <a:lt2>
        <a:srgbClr val="535353"/>
      </a:lt2>
      <a:accent1>
        <a:srgbClr val="E0684B"/>
      </a:accent1>
      <a:accent2>
        <a:srgbClr val="B8CF95"/>
      </a:accent2>
      <a:accent3>
        <a:srgbClr val="AFADC3"/>
      </a:accent3>
      <a:accent4>
        <a:srgbClr val="C7B37F"/>
      </a:accent4>
      <a:accent5>
        <a:srgbClr val="40C4D7"/>
      </a:accent5>
      <a:accent6>
        <a:srgbClr val="6F6F6F"/>
      </a:accent6>
      <a:hlink>
        <a:srgbClr val="25397D"/>
      </a:hlink>
      <a:folHlink>
        <a:srgbClr val="800080"/>
      </a:folHlink>
    </a:clrScheme>
    <a:fontScheme name="Coloplas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85000"/>
          </a:schemeClr>
        </a:solidFill>
        <a:ln w="9525" cap="flat" cmpd="sng" algn="ctr">
          <a:noFill/>
          <a:prstDash val="solid"/>
          <a:round/>
          <a:headEnd type="none" w="med" len="med"/>
          <a:tailEnd type="none" w="med" len="med"/>
        </a:ln>
        <a:effectLst/>
      </a:spPr>
      <a:bodyPr vert="horz" wrap="none" lIns="72000" tIns="72000" rIns="72000" bIns="72000" numCol="1" rtlCol="0"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smtClean="0">
            <a:ln>
              <a:noFill/>
            </a:ln>
            <a:solidFill>
              <a:schemeClr val="bg2"/>
            </a:solidFill>
            <a:effectLst/>
            <a:latin typeface="Arial" charset="0"/>
          </a:defRPr>
        </a:defPPr>
      </a:lstStyle>
    </a:spDef>
    <a:lnDef>
      <a:spPr bwMode="auto">
        <a:solidFill>
          <a:schemeClr val="accent2"/>
        </a:solidFill>
        <a:ln w="6350" cap="flat" cmpd="sng" algn="ctr">
          <a:solidFill>
            <a:schemeClr val="bg2"/>
          </a:solidFill>
          <a:prstDash val="solid"/>
          <a:round/>
          <a:headEnd type="none" w="med" len="med"/>
          <a:tailEnd type="none" w="med" len="med"/>
        </a:ln>
        <a:effectLst/>
      </a:spPr>
      <a:bodyPr/>
      <a:lstStyle/>
    </a:lnDef>
    <a:txDef>
      <a:spPr>
        <a:noFill/>
      </a:spPr>
      <a:bodyPr wrap="square" lIns="0" tIns="0" rIns="0" bIns="0" rtlCol="0">
        <a:spAutoFit/>
      </a:bodyPr>
      <a:lstStyle>
        <a:defPPr>
          <a:defRPr sz="1600" smtClean="0">
            <a:solidFill>
              <a:schemeClr val="bg2"/>
            </a:solidFill>
          </a:defRPr>
        </a:defPPr>
      </a:lstStyle>
    </a:txDef>
  </a:objectDefaults>
  <a:extraClrSchemeLst/>
  <a:extLst>
    <a:ext uri="{05A4C25C-085E-4340-85A3-A5531E510DB2}">
      <thm15:themeFamily xmlns:thm15="http://schemas.microsoft.com/office/thememl/2012/main" name="Blank.potx" id="{9652E34C-7C4F-4A34-9562-492D06E0FA25}" vid="{A426479C-B4F1-4BA3-B13B-5C78AE8C706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2873</Words>
  <Application>Microsoft Office PowerPoint</Application>
  <PresentationFormat>On-screen Show (16:9)</PresentationFormat>
  <Paragraphs>433</Paragraphs>
  <Slides>28</Slides>
  <Notes>28</Notes>
  <HiddenSlides>0</HiddenSlides>
  <MMClips>0</MMClips>
  <ScaleCrop>false</ScaleCrop>
  <HeadingPairs>
    <vt:vector size="8" baseType="variant">
      <vt:variant>
        <vt:lpstr>Fonts Used</vt:lpstr>
      </vt:variant>
      <vt:variant>
        <vt:i4>1</vt:i4>
      </vt:variant>
      <vt:variant>
        <vt:lpstr>Theme</vt:lpstr>
      </vt:variant>
      <vt:variant>
        <vt:i4>1</vt:i4>
      </vt:variant>
      <vt:variant>
        <vt:lpstr>Embedded OLE Servers</vt:lpstr>
      </vt:variant>
      <vt:variant>
        <vt:i4>2</vt:i4>
      </vt:variant>
      <vt:variant>
        <vt:lpstr>Slide Titles</vt:lpstr>
      </vt:variant>
      <vt:variant>
        <vt:i4>28</vt:i4>
      </vt:variant>
    </vt:vector>
  </HeadingPairs>
  <TitlesOfParts>
    <vt:vector size="32" baseType="lpstr">
      <vt:lpstr>Arial</vt:lpstr>
      <vt:lpstr>Corporate 16_9</vt:lpstr>
      <vt:lpstr>think-cell Slide</vt:lpstr>
      <vt:lpstr>Chart</vt:lpstr>
      <vt:lpstr>ISC Onboarding: Coloplast products and technology Internal presentation</vt:lpstr>
      <vt:lpstr>The Coloplast Portfolio</vt:lpstr>
      <vt:lpstr>The SpeediCath® range – Setting the standard</vt:lpstr>
      <vt:lpstr>SpeediCath® - Unique Hydrophilic coating</vt:lpstr>
      <vt:lpstr>SpeediCath® - Unique Hydrophilic coating</vt:lpstr>
      <vt:lpstr>SpeediCath® - Polished and hydrophilic coated eyelets</vt:lpstr>
      <vt:lpstr>SpeediCath ® - Clinically well documented</vt:lpstr>
      <vt:lpstr>SpeediCath ® - Clinically well documented</vt:lpstr>
      <vt:lpstr>SpeediCath ® - Clinically well documented</vt:lpstr>
      <vt:lpstr>SpeediCath ® - Clinically well documented</vt:lpstr>
      <vt:lpstr>SpeediCath® for Men</vt:lpstr>
      <vt:lpstr>SpeediCath® Standard – The proven and reliable standard catheter for men</vt:lpstr>
      <vt:lpstr>SpeediCath® Control – The proven and reliable standard catheter with extra control for men</vt:lpstr>
      <vt:lpstr>SpeediCath® Compact Male – The most compact catheter for men</vt:lpstr>
      <vt:lpstr>SpeediCath ® Compact Male - What do our customers say?</vt:lpstr>
      <vt:lpstr>SpeediCath® Compact Set – The only compact all-in-one catheter and bag solution for men</vt:lpstr>
      <vt:lpstr>SpeediCath ® Compact Set Male – What do our customers say?</vt:lpstr>
      <vt:lpstr>PowerPoint Presentation</vt:lpstr>
      <vt:lpstr>SpeediCath® for Women</vt:lpstr>
      <vt:lpstr>SpeediCath® Standard – The proven and reliable standard catheter for women</vt:lpstr>
      <vt:lpstr>SpeediCath® Compact Female – The most compact catheter for women</vt:lpstr>
      <vt:lpstr>SpeediCath® Compact Set – The only compact all-in-one catheter and bag solution for women</vt:lpstr>
      <vt:lpstr>SpeediCath ® Compact Set - What do our customers say?</vt:lpstr>
      <vt:lpstr>SpeediCath® Compact Eve    “Our most stylish and discreet catheter yet”</vt:lpstr>
      <vt:lpstr>SpeediCath ® Compact Eve - What do our customers say?</vt:lpstr>
      <vt:lpstr>PowerPoint Presentation</vt:lpstr>
      <vt:lpstr>PowerPoint Presentation</vt:lpstr>
      <vt:lpstr>Compact catheters significantly improve quality of life related to Intermittent catheterisation for both men and women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2015-11-24T16:38:15Z</dcterms:created>
  <dcterms:modified xsi:type="dcterms:W3CDTF">2015-11-24T16:38:57Z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www.skabelondesign.com</vt:lpwstr>
  </property>
</Properties>
</file>