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05613" cy="9939338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710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591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815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srgbClr val="000000"/>
                </a:solidFill>
              </a:rPr>
              <a:pPr/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685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669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089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158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281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435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95536" y="3435846"/>
            <a:ext cx="7632000" cy="785681"/>
          </a:xfrm>
        </p:spPr>
        <p:txBody>
          <a:bodyPr>
            <a:normAutofit/>
          </a:bodyPr>
          <a:lstStyle/>
          <a:p>
            <a:r>
              <a:rPr lang="en-GB" dirty="0" err="1" smtClean="0"/>
              <a:t>Intermittant</a:t>
            </a:r>
            <a:r>
              <a:rPr lang="en-GB" dirty="0" smtClean="0"/>
              <a:t> Self Catheterisation - Male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Page </a:t>
            </a:r>
            <a:fld id="{2F4432FF-5EA5-4C7F-B1F8-4542D993CF2D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273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14953"/>
            <a:ext cx="8136904" cy="108806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sz="3100" dirty="0" smtClean="0"/>
              <a:t>What are the </a:t>
            </a:r>
            <a:r>
              <a:rPr lang="en-GB" sz="3100" dirty="0"/>
              <a:t>c</a:t>
            </a:r>
            <a:r>
              <a:rPr lang="en-GB" sz="3100" dirty="0" smtClean="0"/>
              <a:t>omponents of the Male Urinary System?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84447" y="1578769"/>
            <a:ext cx="3463200" cy="3109997"/>
          </a:xfrm>
        </p:spPr>
        <p:txBody>
          <a:bodyPr>
            <a:no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GB" sz="1600" dirty="0" smtClean="0"/>
              <a:t>  2 Kidneys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1600" dirty="0" smtClean="0"/>
              <a:t>  2 Ureters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1600" dirty="0" smtClean="0"/>
              <a:t>  Urinary Bladder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1600" dirty="0" smtClean="0"/>
              <a:t>  </a:t>
            </a:r>
            <a:r>
              <a:rPr lang="en-GB" sz="1600" dirty="0" smtClean="0">
                <a:solidFill>
                  <a:srgbClr val="0065BD"/>
                </a:solidFill>
              </a:rPr>
              <a:t>Prostate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1600" dirty="0" smtClean="0"/>
              <a:t>  Urethra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1600" dirty="0" smtClean="0"/>
              <a:t>  Nerve Pathways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 descr="http://www.thucc.com/Education_pics/Urinary_tract_anatom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578769"/>
            <a:ext cx="3629025" cy="2393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238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267494"/>
            <a:ext cx="6000750" cy="536575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dirty="0" smtClean="0"/>
              <a:t>Function of the Lower Urinary Tract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203598"/>
            <a:ext cx="5329238" cy="2124075"/>
          </a:xfrm>
        </p:spPr>
        <p:txBody>
          <a:bodyPr>
            <a:normAutofit/>
          </a:bodyPr>
          <a:lstStyle/>
          <a:p>
            <a:pPr lvl="1" eaLnBrk="1" hangingPunct="1"/>
            <a:r>
              <a:rPr lang="en-GB" sz="1500" dirty="0"/>
              <a:t>To collect urine produced by the kidneys</a:t>
            </a:r>
          </a:p>
          <a:p>
            <a:pPr lvl="1" eaLnBrk="1" hangingPunct="1"/>
            <a:endParaRPr lang="en-GB" sz="1500" dirty="0"/>
          </a:p>
          <a:p>
            <a:pPr lvl="1" eaLnBrk="1" hangingPunct="1">
              <a:buNone/>
            </a:pPr>
            <a:endParaRPr lang="en-GB" sz="1500" dirty="0"/>
          </a:p>
          <a:p>
            <a:pPr lvl="1" eaLnBrk="1" hangingPunct="1"/>
            <a:r>
              <a:rPr lang="en-GB" sz="1500" dirty="0"/>
              <a:t>To store it under safe conditions; low pressure</a:t>
            </a:r>
          </a:p>
          <a:p>
            <a:pPr lvl="1" eaLnBrk="1" hangingPunct="1">
              <a:buNone/>
            </a:pPr>
            <a:endParaRPr lang="en-GB" sz="1500" dirty="0"/>
          </a:p>
          <a:p>
            <a:pPr lvl="1" eaLnBrk="1" hangingPunct="1">
              <a:buNone/>
            </a:pPr>
            <a:endParaRPr lang="en-GB" sz="1500" dirty="0"/>
          </a:p>
          <a:p>
            <a:pPr lvl="1" eaLnBrk="1" hangingPunct="1"/>
            <a:r>
              <a:rPr lang="en-GB" sz="1500" dirty="0"/>
              <a:t>To empty when it is appropriate</a:t>
            </a:r>
          </a:p>
        </p:txBody>
      </p:sp>
    </p:spTree>
    <p:extLst>
      <p:ext uri="{BB962C8B-B14F-4D97-AF65-F5344CB8AC3E}">
        <p14:creationId xmlns:p14="http://schemas.microsoft.com/office/powerpoint/2010/main" val="45835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73399" y="247897"/>
            <a:ext cx="3960440" cy="53424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Male Urethra</a:t>
            </a:r>
            <a:endParaRPr lang="en-GB" sz="2800" dirty="0"/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5185227" y="915566"/>
          <a:ext cx="2670175" cy="342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4" imgW="5323810" imgH="6830378" progId="">
                  <p:embed/>
                </p:oleObj>
              </mc:Choice>
              <mc:Fallback>
                <p:oleObj name="Photo Editor Photo" r:id="rId4" imgW="5323810" imgH="683037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33" t="12325" r="1833" b="1428"/>
                      <a:stretch>
                        <a:fillRect/>
                      </a:stretch>
                    </p:blipFill>
                    <p:spPr bwMode="auto">
                      <a:xfrm>
                        <a:off x="5185227" y="915566"/>
                        <a:ext cx="2670175" cy="342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C5FFC5"/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4</a:t>
            </a:fld>
            <a:endParaRPr lang="en-GB" dirty="0">
              <a:solidFill>
                <a:srgbClr val="6F6F6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9162" y="116790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Penile Urethra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Bulbar Urethra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Membranous Urethra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Prostatic Urethra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200" y="2754004"/>
            <a:ext cx="4243184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0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18687"/>
            <a:ext cx="6102000" cy="4698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Male Urethra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9582"/>
            <a:ext cx="6363367" cy="2994879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Function of the Urethra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to transport urine from the bladder </a:t>
            </a:r>
          </a:p>
          <a:p>
            <a:pPr lvl="1"/>
            <a:r>
              <a:rPr lang="en-GB" dirty="0" smtClean="0"/>
              <a:t>muscular ‘tube’ that is in the closed position except when urinating</a:t>
            </a:r>
          </a:p>
          <a:p>
            <a:pPr lvl="1"/>
            <a:r>
              <a:rPr lang="en-GB" dirty="0" smtClean="0"/>
              <a:t>closed position and natural lubrication acts as a defence against bacteria</a:t>
            </a:r>
          </a:p>
          <a:p>
            <a:pPr lvl="1"/>
            <a:r>
              <a:rPr lang="en-GB" dirty="0" smtClean="0"/>
              <a:t>two sphincters within the male urethra</a:t>
            </a:r>
          </a:p>
          <a:p>
            <a:pPr lvl="5"/>
            <a:r>
              <a:rPr lang="en-GB" dirty="0" smtClean="0"/>
              <a:t>Bladder neck: to prevent retrograde ejaculation</a:t>
            </a:r>
          </a:p>
          <a:p>
            <a:pPr lvl="5"/>
            <a:r>
              <a:rPr lang="en-GB" dirty="0" smtClean="0"/>
              <a:t>Membranous urethra: helps maintain continence</a:t>
            </a:r>
          </a:p>
          <a:p>
            <a:pPr marL="0" indent="0">
              <a:buNone/>
            </a:pPr>
            <a:r>
              <a:rPr lang="en-GB" dirty="0" smtClean="0"/>
              <a:t>Penile Urethra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dirty="0" err="1" smtClean="0"/>
              <a:t>Approx</a:t>
            </a:r>
            <a:r>
              <a:rPr lang="en-GB" dirty="0" smtClean="0"/>
              <a:t> 12 </a:t>
            </a:r>
            <a:r>
              <a:rPr lang="en-GB" dirty="0" err="1" smtClean="0"/>
              <a:t>cms</a:t>
            </a:r>
            <a:r>
              <a:rPr lang="en-GB" dirty="0" smtClean="0"/>
              <a:t> in length</a:t>
            </a:r>
          </a:p>
          <a:p>
            <a:pPr lvl="1"/>
            <a:r>
              <a:rPr lang="en-GB" dirty="0" smtClean="0"/>
              <a:t>surrounded and protected by spongy tissue</a:t>
            </a:r>
          </a:p>
          <a:p>
            <a:pPr lvl="1"/>
            <a:r>
              <a:rPr lang="en-GB" dirty="0" smtClean="0"/>
              <a:t>receives many para-urethral glands providing lubrication</a:t>
            </a:r>
          </a:p>
          <a:p>
            <a:pPr lvl="1"/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straight section of urethra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5</a:t>
            </a:fld>
            <a:endParaRPr lang="en-GB" dirty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9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Male Urethra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Bulbar Urethra</a:t>
            </a:r>
          </a:p>
          <a:p>
            <a:pPr lvl="1"/>
            <a:r>
              <a:rPr lang="en-GB" dirty="0" smtClean="0"/>
              <a:t>surrounded by muscle that helps with urethral emptying and ejaculation </a:t>
            </a:r>
          </a:p>
          <a:p>
            <a:pPr lvl="1"/>
            <a:r>
              <a:rPr lang="en-GB" dirty="0" smtClean="0"/>
              <a:t>Starts at 1</a:t>
            </a:r>
            <a:r>
              <a:rPr lang="en-GB" baseline="30000" dirty="0" smtClean="0"/>
              <a:t>st</a:t>
            </a:r>
            <a:r>
              <a:rPr lang="en-GB" dirty="0" smtClean="0"/>
              <a:t> bend in the urethra and finishes at 2</a:t>
            </a:r>
            <a:r>
              <a:rPr lang="en-GB" baseline="30000" dirty="0" smtClean="0"/>
              <a:t>nd</a:t>
            </a:r>
            <a:r>
              <a:rPr lang="en-GB" dirty="0" smtClean="0"/>
              <a:t> bend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dirty="0" smtClean="0"/>
              <a:t> Membranous Urethra</a:t>
            </a:r>
          </a:p>
          <a:p>
            <a:pPr lvl="1"/>
            <a:r>
              <a:rPr lang="en-GB" dirty="0" smtClean="0"/>
              <a:t>Starts at second bend of urethra</a:t>
            </a:r>
          </a:p>
          <a:p>
            <a:pPr lvl="1"/>
            <a:r>
              <a:rPr lang="en-GB" dirty="0" smtClean="0"/>
              <a:t>pierces the pelvic floor</a:t>
            </a:r>
          </a:p>
          <a:p>
            <a:pPr lvl="1"/>
            <a:r>
              <a:rPr lang="en-GB" dirty="0" smtClean="0"/>
              <a:t>thin walled and not directly supported by any muscle or ligament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Prostatic Urethra</a:t>
            </a:r>
          </a:p>
          <a:p>
            <a:pPr lvl="1"/>
            <a:r>
              <a:rPr lang="en-GB" dirty="0" smtClean="0"/>
              <a:t>prostate is a walnut sized gland important in sexual function</a:t>
            </a:r>
          </a:p>
          <a:p>
            <a:pPr lvl="1"/>
            <a:r>
              <a:rPr lang="en-GB" dirty="0" smtClean="0"/>
              <a:t>urethra runs through the anterior of the gland (front)</a:t>
            </a:r>
          </a:p>
          <a:p>
            <a:pPr lvl="1"/>
            <a:r>
              <a:rPr lang="en-GB" dirty="0" smtClean="0"/>
              <a:t>ejaculatory ducts open into this section </a:t>
            </a:r>
          </a:p>
          <a:p>
            <a:pPr lvl="1">
              <a:buNone/>
            </a:pPr>
            <a:endParaRPr lang="en-GB" dirty="0" smtClean="0"/>
          </a:p>
          <a:p>
            <a:pPr lvl="1">
              <a:buNone/>
            </a:pPr>
            <a:endParaRPr lang="en-GB" dirty="0" smtClean="0"/>
          </a:p>
          <a:p>
            <a:pPr lvl="1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6</a:t>
            </a:fld>
            <a:endParaRPr lang="en-GB" dirty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2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04137"/>
            <a:ext cx="7509771" cy="8658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Problem areas in the Male Urethra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26466"/>
            <a:ext cx="4464496" cy="3233515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4300" dirty="0" smtClean="0"/>
              <a:t> Urethral meatus (tip of the penis) - narrowing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4300" dirty="0" smtClean="0"/>
              <a:t> Bulbar urethra – 2 bends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4300" dirty="0" smtClean="0"/>
              <a:t> Membranous urethra - thin walled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4300" dirty="0" smtClean="0"/>
              <a:t> Prostate Gland – enlargement with age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4300" dirty="0" smtClean="0"/>
              <a:t> Bladder Neck – getting through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4300" dirty="0" smtClean="0"/>
              <a:t> False Passage – anywhere throughout length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4300" dirty="0" smtClean="0"/>
              <a:t> Sensitivity throughout length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7</a:t>
            </a:fld>
            <a:endParaRPr lang="en-GB" dirty="0">
              <a:solidFill>
                <a:srgbClr val="6F6F6F"/>
              </a:solidFill>
            </a:endParaRPr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>
            <p:extLst/>
          </p:nvPr>
        </p:nvGraphicFramePr>
        <p:xfrm>
          <a:off x="5580112" y="1561570"/>
          <a:ext cx="2664296" cy="263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hoto Editor Photo" r:id="rId4" imgW="5323810" imgH="6830378" progId="">
                  <p:embed/>
                </p:oleObj>
              </mc:Choice>
              <mc:Fallback>
                <p:oleObj name="Photo Editor Photo" r:id="rId4" imgW="5323810" imgH="683037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33" t="12325" r="1833" b="1428"/>
                      <a:stretch>
                        <a:fillRect/>
                      </a:stretch>
                    </p:blipFill>
                    <p:spPr bwMode="auto">
                      <a:xfrm>
                        <a:off x="5580112" y="1561570"/>
                        <a:ext cx="2664296" cy="2630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705378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9502"/>
            <a:ext cx="6102000" cy="4698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Causes of Bladder Dysfunction in Men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493" y="1073908"/>
            <a:ext cx="6102000" cy="346293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Neurogenic Bladder Dysfunction</a:t>
            </a:r>
          </a:p>
          <a:p>
            <a:pPr marL="803550" lvl="6" indent="0">
              <a:buNone/>
            </a:pPr>
            <a:r>
              <a:rPr lang="en-GB" dirty="0" smtClean="0"/>
              <a:t>Spinal Injury</a:t>
            </a:r>
          </a:p>
          <a:p>
            <a:pPr marL="803550" lvl="6" indent="0">
              <a:buNone/>
            </a:pPr>
            <a:r>
              <a:rPr lang="en-GB" dirty="0" smtClean="0"/>
              <a:t>Spina Bifida</a:t>
            </a:r>
          </a:p>
          <a:p>
            <a:pPr marL="803550" lvl="6" indent="0">
              <a:buNone/>
            </a:pPr>
            <a:r>
              <a:rPr lang="en-GB" dirty="0" smtClean="0"/>
              <a:t>MS</a:t>
            </a:r>
          </a:p>
          <a:p>
            <a:pPr marL="803550" lvl="6" indent="0">
              <a:buNone/>
            </a:pPr>
            <a:r>
              <a:rPr lang="en-GB" dirty="0" smtClean="0"/>
              <a:t>Botox used in some of these groups</a:t>
            </a:r>
          </a:p>
          <a:p>
            <a:pPr marL="0" indent="0">
              <a:buNone/>
            </a:pPr>
            <a:r>
              <a:rPr lang="en-GB" dirty="0" smtClean="0"/>
              <a:t> Prostate Disease</a:t>
            </a:r>
          </a:p>
          <a:p>
            <a:pPr marL="562356" lvl="4" indent="0">
              <a:buNone/>
            </a:pPr>
            <a:r>
              <a:rPr lang="en-GB" dirty="0" smtClean="0"/>
              <a:t>	    Pre-surgery due to obstruction</a:t>
            </a:r>
          </a:p>
          <a:p>
            <a:pPr marL="562356" lvl="4" indent="0">
              <a:buNone/>
            </a:pPr>
            <a:r>
              <a:rPr lang="en-GB" dirty="0" smtClean="0"/>
              <a:t>	    Post surgery due to Atonic bladder</a:t>
            </a:r>
          </a:p>
          <a:p>
            <a:r>
              <a:rPr lang="en-GB" dirty="0" smtClean="0"/>
              <a:t>Urethral Obstruction</a:t>
            </a:r>
          </a:p>
          <a:p>
            <a:pPr marL="425196" lvl="3" indent="0">
              <a:buNone/>
            </a:pPr>
            <a:r>
              <a:rPr lang="en-GB" dirty="0" smtClean="0"/>
              <a:t>	    Strictures</a:t>
            </a:r>
          </a:p>
          <a:p>
            <a:r>
              <a:rPr lang="en-GB" dirty="0" smtClean="0"/>
              <a:t>Surgery</a:t>
            </a:r>
          </a:p>
          <a:p>
            <a:pPr marL="562356" lvl="4" indent="0">
              <a:buNone/>
            </a:pPr>
            <a:r>
              <a:rPr lang="en-GB" dirty="0" smtClean="0"/>
              <a:t>       Bladder Augmentation</a:t>
            </a:r>
          </a:p>
          <a:p>
            <a:pPr marL="562356" lvl="4" indent="0">
              <a:buNone/>
            </a:pPr>
            <a:r>
              <a:rPr lang="en-GB" dirty="0" smtClean="0"/>
              <a:t>  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8</a:t>
            </a:fld>
            <a:endParaRPr lang="en-GB" dirty="0">
              <a:solidFill>
                <a:srgbClr val="6F6F6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6128" r="12904"/>
          <a:stretch/>
        </p:blipFill>
        <p:spPr>
          <a:xfrm>
            <a:off x="5436096" y="1347614"/>
            <a:ext cx="3168352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9502"/>
            <a:ext cx="6102000" cy="4698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Indications for ISC in men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3249" y="1131590"/>
            <a:ext cx="3143826" cy="3003424"/>
          </a:xfrm>
          <a:ln>
            <a:solidFill>
              <a:schemeClr val="tx2"/>
            </a:solidFill>
          </a:ln>
        </p:spPr>
        <p:txBody>
          <a:bodyPr lIns="72000" tIns="72000" rIns="72000" bIns="72000">
            <a:normAutofit/>
          </a:bodyPr>
          <a:lstStyle/>
          <a:p>
            <a:pPr>
              <a:buNone/>
            </a:pPr>
            <a:r>
              <a:rPr lang="en-GB" sz="1500" b="1" dirty="0"/>
              <a:t>Storage problems:</a:t>
            </a:r>
          </a:p>
          <a:p>
            <a:r>
              <a:rPr lang="en-GB" sz="1050" b="1" dirty="0"/>
              <a:t>Inability to hold significant volumes of urine in bladder</a:t>
            </a:r>
          </a:p>
          <a:p>
            <a:r>
              <a:rPr lang="en-GB" sz="1050" b="1" dirty="0"/>
              <a:t>No real warning of time to void: urgency</a:t>
            </a:r>
          </a:p>
          <a:p>
            <a:r>
              <a:rPr lang="en-GB" sz="1050" b="1" dirty="0"/>
              <a:t>Leakage between voids</a:t>
            </a:r>
          </a:p>
          <a:p>
            <a:r>
              <a:rPr lang="en-GB" sz="1050" b="1" dirty="0"/>
              <a:t>Associated with men with MS, High level SCI and some </a:t>
            </a:r>
            <a:r>
              <a:rPr lang="en-GB" sz="1050" b="1" dirty="0" err="1"/>
              <a:t>Spina</a:t>
            </a:r>
            <a:r>
              <a:rPr lang="en-GB" sz="1050" b="1" dirty="0"/>
              <a:t> Bifida patients</a:t>
            </a:r>
          </a:p>
          <a:p>
            <a:endParaRPr lang="en-GB" sz="105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050" dirty="0"/>
              <a:t>Management with drugs to reduce bladder activity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050" dirty="0"/>
              <a:t>Botox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050" dirty="0"/>
              <a:t>ISC</a:t>
            </a:r>
            <a:endParaRPr lang="en-GB" dirty="0" smtClean="0"/>
          </a:p>
          <a:p>
            <a:endParaRPr lang="en-GB" sz="1500" b="1" dirty="0"/>
          </a:p>
          <a:p>
            <a:endParaRPr lang="en-GB" sz="1500" b="1" dirty="0"/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60032" y="1131590"/>
            <a:ext cx="3289727" cy="3003424"/>
          </a:xfrm>
          <a:ln>
            <a:solidFill>
              <a:schemeClr val="tx2"/>
            </a:solidFill>
          </a:ln>
        </p:spPr>
        <p:txBody>
          <a:bodyPr lIns="72000" tIns="72000" rIns="72000" bIns="72000">
            <a:normAutofit/>
          </a:bodyPr>
          <a:lstStyle/>
          <a:p>
            <a:pPr>
              <a:buNone/>
            </a:pPr>
            <a:r>
              <a:rPr lang="en-GB" sz="1500" b="1" dirty="0"/>
              <a:t>Emptying difficulties:</a:t>
            </a:r>
          </a:p>
          <a:p>
            <a:r>
              <a:rPr lang="en-GB" sz="1050" b="1" dirty="0"/>
              <a:t>No feeling / sensation of when to void in some</a:t>
            </a:r>
          </a:p>
          <a:p>
            <a:r>
              <a:rPr lang="en-GB" sz="1050" b="1" dirty="0"/>
              <a:t>Able to hold ever increasing volumes of urine if not managed effectively</a:t>
            </a:r>
          </a:p>
          <a:p>
            <a:r>
              <a:rPr lang="en-GB" sz="1050" b="1" dirty="0"/>
              <a:t>Some patients still able to pass urine, but never empty to completion</a:t>
            </a:r>
          </a:p>
          <a:p>
            <a:r>
              <a:rPr lang="en-GB" sz="1050" b="1" dirty="0"/>
              <a:t>Leakage between voids</a:t>
            </a:r>
          </a:p>
          <a:p>
            <a:r>
              <a:rPr lang="en-GB" sz="1050" b="1" dirty="0"/>
              <a:t>Associated with men with lower SCI and </a:t>
            </a:r>
            <a:r>
              <a:rPr lang="en-GB" sz="1050" b="1" dirty="0" err="1"/>
              <a:t>Spina</a:t>
            </a:r>
            <a:r>
              <a:rPr lang="en-GB" sz="1050" b="1" dirty="0"/>
              <a:t> Bifida, Prostate disease, neuropathy (diabetes)</a:t>
            </a:r>
          </a:p>
          <a:p>
            <a:endParaRPr lang="en-GB" sz="105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050" dirty="0"/>
              <a:t>Management with ISC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050" dirty="0"/>
              <a:t>Management with Indwelling catheter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900" b="1" dirty="0"/>
          </a:p>
          <a:p>
            <a:endParaRPr lang="en-GB" sz="1050" b="1" dirty="0"/>
          </a:p>
          <a:p>
            <a:endParaRPr lang="en-GB" sz="1200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9</a:t>
            </a:fld>
            <a:endParaRPr lang="en-GB" dirty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37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434</Words>
  <Application>Microsoft Office PowerPoint</Application>
  <PresentationFormat>On-screen Show (16:9)</PresentationFormat>
  <Paragraphs>113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Corporate 16_9</vt:lpstr>
      <vt:lpstr>Photo Editor Photo</vt:lpstr>
      <vt:lpstr>Intermittant Self Catheterisation - Male</vt:lpstr>
      <vt:lpstr>   What are the components of the Male Urinary System?</vt:lpstr>
      <vt:lpstr>Function of the Lower Urinary Tract</vt:lpstr>
      <vt:lpstr>Male Urethra</vt:lpstr>
      <vt:lpstr>Male Urethra</vt:lpstr>
      <vt:lpstr>Male Urethra</vt:lpstr>
      <vt:lpstr>Problem areas in the Male Urethra</vt:lpstr>
      <vt:lpstr>Causes of Bladder Dysfunction in Men</vt:lpstr>
      <vt:lpstr>Indications for ISC in men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2015-11-24T16:35:47Z</dcterms:created>
  <dcterms:modified xsi:type="dcterms:W3CDTF">2015-11-24T16:36:20Z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