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05613" cy="9939338"/>
  <p:custDataLst>
    <p:tags r:id="rId1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700" autoAdjust="0"/>
  </p:normalViewPr>
  <p:slideViewPr>
    <p:cSldViewPr snapToObjects="1">
      <p:cViewPr varScale="1">
        <p:scale>
          <a:sx n="109" d="100"/>
          <a:sy n="109" d="100"/>
        </p:scale>
        <p:origin x="91" y="8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lang="en-GB" sz="1600"/>
            </a:pPr>
            <a:r>
              <a:rPr lang="en-GB" dirty="0"/>
              <a:t>Chart Title</a:t>
            </a:r>
          </a:p>
        </c:rich>
      </c:tx>
      <c:overlay val="0"/>
    </c:title>
    <c:autoTitleDeleted val="0"/>
    <c:plotArea>
      <c:layout/>
      <c:pieChart>
        <c:varyColors val="1"/>
        <c:ser>
          <c:idx val="0"/>
          <c:order val="0"/>
          <c:tx>
            <c:strRef>
              <c:f>Sheet1!$B$1</c:f>
              <c:strCache>
                <c:ptCount val="1"/>
                <c:pt idx="0">
                  <c:v>Male (N=4979)</c:v>
                </c:pt>
              </c:strCache>
            </c:strRef>
          </c:tx>
          <c:explosion val="25"/>
          <c:dLbls>
            <c:dLbl>
              <c:idx val="0"/>
              <c:layout>
                <c:manualLayout>
                  <c:x val="-0.20531620389046107"/>
                  <c:y val="-0.13709378471256312"/>
                </c:manualLayout>
              </c:layout>
              <c:tx>
                <c:rich>
                  <a:bodyPr wrap="square" lIns="38100" tIns="19050" rIns="38100" bIns="19050" anchor="ctr">
                    <a:noAutofit/>
                  </a:bodyPr>
                  <a:lstStyle/>
                  <a:p>
                    <a:pPr>
                      <a:defRPr lang="en-GB"/>
                    </a:pPr>
                    <a:endParaRPr lang="en-GB" dirty="0"/>
                  </a:p>
                </c:rich>
              </c:tx>
              <c:spPr>
                <a:noFill/>
                <a:ln>
                  <a:noFill/>
                </a:ln>
                <a:effectLst/>
              </c:spPr>
              <c:showLegendKey val="0"/>
              <c:showVal val="0"/>
              <c:showCatName val="0"/>
              <c:showSerName val="0"/>
              <c:showPercent val="1"/>
              <c:showBubbleSize val="0"/>
              <c:extLst>
                <c:ext xmlns:c15="http://schemas.microsoft.com/office/drawing/2012/chart" uri="{CE6537A1-D6FC-4f65-9D91-7224C49458BB}">
                  <c15:layout>
                    <c:manualLayout>
                      <c:w val="0.29819734374566964"/>
                      <c:h val="0.1188108443572992"/>
                    </c:manualLayout>
                  </c15:layout>
                </c:ext>
              </c:extLst>
            </c:dLbl>
            <c:dLbl>
              <c:idx val="1"/>
              <c:tx>
                <c:rich>
                  <a:bodyPr/>
                  <a:lstStyle/>
                  <a:p>
                    <a:r>
                      <a:rPr lang="en-GB" dirty="0"/>
                      <a:t>16%</a:t>
                    </a:r>
                  </a:p>
                </c:rich>
              </c:tx>
              <c:showLegendKey val="0"/>
              <c:showVal val="0"/>
              <c:showCatName val="0"/>
              <c:showSerName val="0"/>
              <c:showPercent val="1"/>
              <c:showBubbleSize val="0"/>
              <c:extLst>
                <c:ext xmlns:c15="http://schemas.microsoft.com/office/drawing/2012/chart" uri="{CE6537A1-D6FC-4f65-9D91-7224C49458BB}"/>
              </c:extLst>
            </c:dLbl>
            <c:dLbl>
              <c:idx val="2"/>
              <c:tx>
                <c:rich>
                  <a:bodyPr/>
                  <a:lstStyle/>
                  <a:p>
                    <a:r>
                      <a:rPr lang="en-GB" dirty="0"/>
                      <a:t>4%</a:t>
                    </a:r>
                  </a:p>
                </c:rich>
              </c:tx>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lang="en-GB"/>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Sheet1!$A$2:$A$4</c:f>
              <c:strCache>
                <c:ptCount val="3"/>
                <c:pt idx="0">
                  <c:v>None or mild</c:v>
                </c:pt>
                <c:pt idx="1">
                  <c:v>Moderate</c:v>
                </c:pt>
                <c:pt idx="2">
                  <c:v>Severe</c:v>
                </c:pt>
              </c:strCache>
            </c:strRef>
          </c:cat>
          <c:val>
            <c:numRef>
              <c:f>Sheet1!$B$2:$B$4</c:f>
              <c:numCache>
                <c:formatCode>General</c:formatCode>
                <c:ptCount val="3"/>
                <c:pt idx="0">
                  <c:v>79.7</c:v>
                </c:pt>
                <c:pt idx="1">
                  <c:v>16.474999999999987</c:v>
                </c:pt>
                <c:pt idx="2">
                  <c:v>3.8</c:v>
                </c:pt>
              </c:numCache>
            </c:numRef>
          </c:val>
        </c:ser>
        <c:dLbls>
          <c:showLegendKey val="0"/>
          <c:showVal val="0"/>
          <c:showCatName val="0"/>
          <c:showSerName val="0"/>
          <c:showPercent val="1"/>
          <c:showBubbleSize val="0"/>
          <c:showLeaderLines val="1"/>
        </c:dLbls>
        <c:firstSliceAng val="0"/>
      </c:pieChart>
    </c:plotArea>
    <c:legend>
      <c:legendPos val="t"/>
      <c:overlay val="0"/>
      <c:txPr>
        <a:bodyPr/>
        <a:lstStyle/>
        <a:p>
          <a:pPr>
            <a:defRPr lang="en-GB" sz="1400"/>
          </a:pPr>
          <a:endParaRPr lang="en-US"/>
        </a:p>
      </c:txPr>
    </c:legend>
    <c:plotVisOnly val="1"/>
    <c:dispBlanksAs val="gap"/>
    <c:showDLblsOverMax val="0"/>
  </c:chart>
  <c:txPr>
    <a:bodyPr/>
    <a:lstStyle/>
    <a:p>
      <a:pPr>
        <a:defRPr sz="1800">
          <a:solidFill>
            <a:schemeClr val="bg2"/>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lang="en-GB" sz="1600"/>
            </a:pPr>
            <a:r>
              <a:rPr lang="en-GB" sz="1600" dirty="0" err="1"/>
              <a:t>Female</a:t>
            </a:r>
            <a:r>
              <a:rPr lang="en-GB" sz="1600" dirty="0"/>
              <a:t> (N=3760)</a:t>
            </a:r>
          </a:p>
        </c:rich>
      </c:tx>
      <c:overlay val="0"/>
    </c:title>
    <c:autoTitleDeleted val="0"/>
    <c:plotArea>
      <c:layout/>
      <c:pieChart>
        <c:varyColors val="1"/>
        <c:ser>
          <c:idx val="0"/>
          <c:order val="0"/>
          <c:tx>
            <c:strRef>
              <c:f>Sheet1!$B$1</c:f>
              <c:strCache>
                <c:ptCount val="1"/>
                <c:pt idx="0">
                  <c:v>Female (N=3760)</c:v>
                </c:pt>
              </c:strCache>
            </c:strRef>
          </c:tx>
          <c:explosion val="25"/>
          <c:dLbls>
            <c:dLbl>
              <c:idx val="0"/>
              <c:tx>
                <c:rich>
                  <a:bodyPr/>
                  <a:lstStyle/>
                  <a:p>
                    <a:r>
                      <a:rPr lang="en-GB" dirty="0"/>
                      <a:t>81%</a:t>
                    </a:r>
                  </a:p>
                </c:rich>
              </c:tx>
              <c:showLegendKey val="0"/>
              <c:showVal val="0"/>
              <c:showCatName val="0"/>
              <c:showSerName val="0"/>
              <c:showPercent val="1"/>
              <c:showBubbleSize val="0"/>
              <c:extLst>
                <c:ext xmlns:c15="http://schemas.microsoft.com/office/drawing/2012/chart" uri="{CE6537A1-D6FC-4f65-9D91-7224C49458BB}"/>
              </c:extLst>
            </c:dLbl>
            <c:dLbl>
              <c:idx val="1"/>
              <c:tx>
                <c:rich>
                  <a:bodyPr/>
                  <a:lstStyle/>
                  <a:p>
                    <a:r>
                      <a:rPr lang="en-GB" dirty="0"/>
                      <a:t>16%</a:t>
                    </a:r>
                  </a:p>
                </c:rich>
              </c:tx>
              <c:showLegendKey val="0"/>
              <c:showVal val="0"/>
              <c:showCatName val="0"/>
              <c:showSerName val="0"/>
              <c:showPercent val="1"/>
              <c:showBubbleSize val="0"/>
              <c:extLst>
                <c:ext xmlns:c15="http://schemas.microsoft.com/office/drawing/2012/chart" uri="{CE6537A1-D6FC-4f65-9D91-7224C49458BB}"/>
              </c:extLst>
            </c:dLbl>
            <c:dLbl>
              <c:idx val="2"/>
              <c:tx>
                <c:rich>
                  <a:bodyPr/>
                  <a:lstStyle/>
                  <a:p>
                    <a:r>
                      <a:rPr lang="en-GB" dirty="0"/>
                      <a:t>3%</a:t>
                    </a:r>
                  </a:p>
                </c:rich>
              </c:tx>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lang="en-GB"/>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Sheet1!$A$2:$A$4</c:f>
              <c:strCache>
                <c:ptCount val="3"/>
                <c:pt idx="0">
                  <c:v>None or mild</c:v>
                </c:pt>
                <c:pt idx="1">
                  <c:v>Moderate</c:v>
                </c:pt>
                <c:pt idx="2">
                  <c:v>Severe</c:v>
                </c:pt>
              </c:strCache>
            </c:strRef>
          </c:cat>
          <c:val>
            <c:numRef>
              <c:f>Sheet1!$B$2:$B$4</c:f>
              <c:numCache>
                <c:formatCode>General</c:formatCode>
                <c:ptCount val="3"/>
                <c:pt idx="0">
                  <c:v>81.450000000000017</c:v>
                </c:pt>
                <c:pt idx="1">
                  <c:v>15.525</c:v>
                </c:pt>
                <c:pt idx="2">
                  <c:v>3.0250000000000004</c:v>
                </c:pt>
              </c:numCache>
            </c:numRef>
          </c:val>
        </c:ser>
        <c:dLbls>
          <c:showLegendKey val="0"/>
          <c:showVal val="0"/>
          <c:showCatName val="0"/>
          <c:showSerName val="0"/>
          <c:showPercent val="1"/>
          <c:showBubbleSize val="0"/>
          <c:showLeaderLines val="1"/>
        </c:dLbls>
        <c:firstSliceAng val="0"/>
      </c:pieChart>
    </c:plotArea>
    <c:legend>
      <c:legendPos val="t"/>
      <c:overlay val="0"/>
      <c:txPr>
        <a:bodyPr/>
        <a:lstStyle/>
        <a:p>
          <a:pPr>
            <a:defRPr lang="en-GB" sz="1400"/>
          </a:pPr>
          <a:endParaRPr lang="en-US"/>
        </a:p>
      </c:txPr>
    </c:legend>
    <c:plotVisOnly val="1"/>
    <c:dispBlanksAs val="gap"/>
    <c:showDLblsOverMax val="0"/>
  </c:chart>
  <c:txPr>
    <a:bodyPr/>
    <a:lstStyle/>
    <a:p>
      <a:pPr>
        <a:defRPr sz="1800">
          <a:solidFill>
            <a:schemeClr val="bg2"/>
          </a:solidFil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A8014F-8B4B-4C61-AD0D-BB28141A9EA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92EE5B3-11BB-4C0A-8FD0-837A20EB5FBB}">
      <dgm:prSet/>
      <dgm:spPr/>
      <dgm:t>
        <a:bodyPr/>
        <a:lstStyle/>
        <a:p>
          <a:pPr rtl="0"/>
          <a:r>
            <a:rPr lang="da-DK" b="1" dirty="0" smtClean="0"/>
            <a:t>Physiological</a:t>
          </a:r>
          <a:r>
            <a:rPr lang="da-DK" dirty="0" smtClean="0"/>
            <a:t>  </a:t>
          </a:r>
          <a:endParaRPr lang="en-GB" dirty="0"/>
        </a:p>
      </dgm:t>
    </dgm:pt>
    <dgm:pt modelId="{2EFEC8B1-9E05-4727-88EC-BC57A2F29A12}" type="parTrans" cxnId="{F94DC3A3-5DE3-4C0B-A87A-6BCF4D73B691}">
      <dgm:prSet/>
      <dgm:spPr/>
      <dgm:t>
        <a:bodyPr/>
        <a:lstStyle/>
        <a:p>
          <a:endParaRPr lang="en-US"/>
        </a:p>
      </dgm:t>
    </dgm:pt>
    <dgm:pt modelId="{D4B56F4A-2D65-4C9A-9D68-FAA9395E5BA8}" type="sibTrans" cxnId="{F94DC3A3-5DE3-4C0B-A87A-6BCF4D73B691}">
      <dgm:prSet/>
      <dgm:spPr/>
      <dgm:t>
        <a:bodyPr/>
        <a:lstStyle/>
        <a:p>
          <a:endParaRPr lang="en-US"/>
        </a:p>
      </dgm:t>
    </dgm:pt>
    <dgm:pt modelId="{88D32330-21CB-40E2-8339-831E4CB809F3}">
      <dgm:prSet/>
      <dgm:spPr/>
      <dgm:t>
        <a:bodyPr/>
        <a:lstStyle/>
        <a:p>
          <a:pPr rtl="0"/>
          <a:r>
            <a:rPr lang="da-DK" b="1" dirty="0" smtClean="0"/>
            <a:t>Psycological </a:t>
          </a:r>
          <a:endParaRPr lang="en-GB" dirty="0"/>
        </a:p>
      </dgm:t>
    </dgm:pt>
    <dgm:pt modelId="{A1133F27-094E-44B5-A8CE-B651825C7DD7}" type="parTrans" cxnId="{7A707D83-ED68-4F23-BA15-87E5451249FE}">
      <dgm:prSet/>
      <dgm:spPr/>
      <dgm:t>
        <a:bodyPr/>
        <a:lstStyle/>
        <a:p>
          <a:endParaRPr lang="en-US"/>
        </a:p>
      </dgm:t>
    </dgm:pt>
    <dgm:pt modelId="{E1882B59-6426-467A-83A4-45D56CA26A8A}" type="sibTrans" cxnId="{7A707D83-ED68-4F23-BA15-87E5451249FE}">
      <dgm:prSet/>
      <dgm:spPr/>
      <dgm:t>
        <a:bodyPr/>
        <a:lstStyle/>
        <a:p>
          <a:endParaRPr lang="en-US"/>
        </a:p>
      </dgm:t>
    </dgm:pt>
    <dgm:pt modelId="{54DD174F-7E0F-4071-B99E-47C986BEF7C5}">
      <dgm:prSet/>
      <dgm:spPr/>
      <dgm:t>
        <a:bodyPr/>
        <a:lstStyle/>
        <a:p>
          <a:pPr rtl="0"/>
          <a:r>
            <a:rPr lang="da-DK" b="1" dirty="0" smtClean="0"/>
            <a:t>Social </a:t>
          </a:r>
          <a:endParaRPr lang="en-GB" dirty="0"/>
        </a:p>
      </dgm:t>
    </dgm:pt>
    <dgm:pt modelId="{333350CE-8506-4C2A-BB3C-825EA86DC14D}" type="parTrans" cxnId="{39F382A1-685C-4EC4-B839-27F0B0DF1FD2}">
      <dgm:prSet/>
      <dgm:spPr/>
      <dgm:t>
        <a:bodyPr/>
        <a:lstStyle/>
        <a:p>
          <a:endParaRPr lang="en-US"/>
        </a:p>
      </dgm:t>
    </dgm:pt>
    <dgm:pt modelId="{BBED0689-6791-46FF-B40F-E43F019F5825}" type="sibTrans" cxnId="{39F382A1-685C-4EC4-B839-27F0B0DF1FD2}">
      <dgm:prSet/>
      <dgm:spPr/>
      <dgm:t>
        <a:bodyPr/>
        <a:lstStyle/>
        <a:p>
          <a:endParaRPr lang="en-US"/>
        </a:p>
      </dgm:t>
    </dgm:pt>
    <dgm:pt modelId="{25FC9513-4A5C-41EC-9CC8-0CEB7E33419F}">
      <dgm:prSet custT="1"/>
      <dgm:spPr/>
      <dgm:t>
        <a:bodyPr/>
        <a:lstStyle/>
        <a:p>
          <a:pPr rtl="0"/>
          <a:r>
            <a:rPr lang="da-DK" sz="1800" dirty="0" smtClean="0"/>
            <a:t>distress, embarresment, inconvenience,  self esteem, loss of control, desire to be normal</a:t>
          </a:r>
          <a:endParaRPr lang="en-US" sz="1800" dirty="0"/>
        </a:p>
      </dgm:t>
    </dgm:pt>
    <dgm:pt modelId="{3897F4BF-E9FE-4245-A7CF-377B5C5FB840}" type="parTrans" cxnId="{5E68EA22-90E2-4A2E-9FFF-60423DCB87FA}">
      <dgm:prSet/>
      <dgm:spPr/>
      <dgm:t>
        <a:bodyPr/>
        <a:lstStyle/>
        <a:p>
          <a:endParaRPr lang="en-GB"/>
        </a:p>
      </dgm:t>
    </dgm:pt>
    <dgm:pt modelId="{2EAB7B94-F40F-4F4A-9B51-DB4455758A56}" type="sibTrans" cxnId="{5E68EA22-90E2-4A2E-9FFF-60423DCB87FA}">
      <dgm:prSet/>
      <dgm:spPr/>
      <dgm:t>
        <a:bodyPr/>
        <a:lstStyle/>
        <a:p>
          <a:endParaRPr lang="en-GB"/>
        </a:p>
      </dgm:t>
    </dgm:pt>
    <dgm:pt modelId="{D2A7E1FA-75AF-43A7-8E53-BD37F7F91AFA}">
      <dgm:prSet custT="1"/>
      <dgm:spPr/>
      <dgm:t>
        <a:bodyPr/>
        <a:lstStyle/>
        <a:p>
          <a:r>
            <a:rPr lang="da-DK" sz="1800" dirty="0" err="1" smtClean="0"/>
            <a:t>withdrawal</a:t>
          </a:r>
          <a:r>
            <a:rPr lang="da-DK" sz="1800" dirty="0" smtClean="0"/>
            <a:t> from everyday activity, loss of confidence, avoidance of social activities, strain on personal relationships</a:t>
          </a:r>
          <a:endParaRPr lang="en-US" sz="1800" dirty="0"/>
        </a:p>
      </dgm:t>
    </dgm:pt>
    <dgm:pt modelId="{233D5877-8AB0-48A7-84B1-F63FFCBEBB28}" type="parTrans" cxnId="{B0BD880F-EA47-41A3-83EE-C706819CC47C}">
      <dgm:prSet/>
      <dgm:spPr/>
      <dgm:t>
        <a:bodyPr/>
        <a:lstStyle/>
        <a:p>
          <a:endParaRPr lang="en-GB"/>
        </a:p>
      </dgm:t>
    </dgm:pt>
    <dgm:pt modelId="{D08298F0-2DDE-4FFA-A453-6E531068784B}" type="sibTrans" cxnId="{B0BD880F-EA47-41A3-83EE-C706819CC47C}">
      <dgm:prSet/>
      <dgm:spPr/>
      <dgm:t>
        <a:bodyPr/>
        <a:lstStyle/>
        <a:p>
          <a:endParaRPr lang="en-GB"/>
        </a:p>
      </dgm:t>
    </dgm:pt>
    <dgm:pt modelId="{0B2AC3F2-7E40-41F3-88E8-F5370E89FBFC}">
      <dgm:prSet custT="1"/>
      <dgm:spPr/>
      <dgm:t>
        <a:bodyPr/>
        <a:lstStyle/>
        <a:p>
          <a:pPr rtl="0"/>
          <a:r>
            <a:rPr lang="da-DK" sz="1800" dirty="0" err="1" smtClean="0"/>
            <a:t>ruined</a:t>
          </a:r>
          <a:r>
            <a:rPr lang="da-DK" sz="1800" dirty="0" smtClean="0"/>
            <a:t> </a:t>
          </a:r>
          <a:r>
            <a:rPr lang="da-DK" sz="1800" dirty="0" err="1" smtClean="0"/>
            <a:t>clothing</a:t>
          </a:r>
          <a:r>
            <a:rPr lang="da-DK" sz="1800" dirty="0" smtClean="0"/>
            <a:t> and bedding, </a:t>
          </a:r>
          <a:r>
            <a:rPr lang="da-DK" sz="1800" dirty="0" err="1" smtClean="0"/>
            <a:t>need</a:t>
          </a:r>
          <a:r>
            <a:rPr lang="da-DK" sz="1800" dirty="0" smtClean="0"/>
            <a:t> for </a:t>
          </a:r>
          <a:r>
            <a:rPr lang="da-DK" sz="1800" dirty="0" err="1" smtClean="0"/>
            <a:t>surgery</a:t>
          </a:r>
          <a:r>
            <a:rPr lang="da-DK" sz="1800" dirty="0" smtClean="0"/>
            <a:t>, </a:t>
          </a:r>
          <a:r>
            <a:rPr lang="da-DK" sz="1800" dirty="0" err="1" smtClean="0"/>
            <a:t>moisture</a:t>
          </a:r>
          <a:r>
            <a:rPr lang="da-DK" sz="1800" dirty="0" smtClean="0"/>
            <a:t> </a:t>
          </a:r>
          <a:r>
            <a:rPr lang="da-DK" sz="1800" dirty="0" err="1" smtClean="0"/>
            <a:t>lesions</a:t>
          </a:r>
          <a:endParaRPr lang="en-US" sz="1800" dirty="0"/>
        </a:p>
      </dgm:t>
    </dgm:pt>
    <dgm:pt modelId="{F2A300FE-D052-409F-93FB-6CEC15DF4C77}" type="parTrans" cxnId="{2C3154D3-3843-47FA-8579-9D8C2C5C4F2C}">
      <dgm:prSet/>
      <dgm:spPr/>
      <dgm:t>
        <a:bodyPr/>
        <a:lstStyle/>
        <a:p>
          <a:endParaRPr lang="en-GB"/>
        </a:p>
      </dgm:t>
    </dgm:pt>
    <dgm:pt modelId="{99F9268F-22CC-436A-B5B7-4C888814B55E}" type="sibTrans" cxnId="{2C3154D3-3843-47FA-8579-9D8C2C5C4F2C}">
      <dgm:prSet/>
      <dgm:spPr/>
      <dgm:t>
        <a:bodyPr/>
        <a:lstStyle/>
        <a:p>
          <a:endParaRPr lang="en-GB"/>
        </a:p>
      </dgm:t>
    </dgm:pt>
    <dgm:pt modelId="{1F4DE335-1FF0-414D-A0BA-8C04EC1DF8CC}" type="pres">
      <dgm:prSet presAssocID="{5EA8014F-8B4B-4C61-AD0D-BB28141A9EA5}" presName="Name0" presStyleCnt="0">
        <dgm:presLayoutVars>
          <dgm:dir/>
          <dgm:animLvl val="lvl"/>
          <dgm:resizeHandles val="exact"/>
        </dgm:presLayoutVars>
      </dgm:prSet>
      <dgm:spPr/>
      <dgm:t>
        <a:bodyPr/>
        <a:lstStyle/>
        <a:p>
          <a:endParaRPr lang="en-GB"/>
        </a:p>
      </dgm:t>
    </dgm:pt>
    <dgm:pt modelId="{39E63F17-9318-4886-BD42-C214C013D439}" type="pres">
      <dgm:prSet presAssocID="{D92EE5B3-11BB-4C0A-8FD0-837A20EB5FBB}" presName="composite" presStyleCnt="0"/>
      <dgm:spPr/>
    </dgm:pt>
    <dgm:pt modelId="{29EAF38F-D5E2-46B9-B888-90C40144D137}" type="pres">
      <dgm:prSet presAssocID="{D92EE5B3-11BB-4C0A-8FD0-837A20EB5FBB}" presName="parTx" presStyleLbl="alignNode1" presStyleIdx="0" presStyleCnt="3">
        <dgm:presLayoutVars>
          <dgm:chMax val="0"/>
          <dgm:chPref val="0"/>
          <dgm:bulletEnabled val="1"/>
        </dgm:presLayoutVars>
      </dgm:prSet>
      <dgm:spPr/>
      <dgm:t>
        <a:bodyPr/>
        <a:lstStyle/>
        <a:p>
          <a:endParaRPr lang="en-US"/>
        </a:p>
      </dgm:t>
    </dgm:pt>
    <dgm:pt modelId="{E6075C4A-3237-4113-A4A3-573B5042487B}" type="pres">
      <dgm:prSet presAssocID="{D92EE5B3-11BB-4C0A-8FD0-837A20EB5FBB}" presName="desTx" presStyleLbl="alignAccFollowNode1" presStyleIdx="0" presStyleCnt="3">
        <dgm:presLayoutVars>
          <dgm:bulletEnabled val="1"/>
        </dgm:presLayoutVars>
      </dgm:prSet>
      <dgm:spPr/>
      <dgm:t>
        <a:bodyPr/>
        <a:lstStyle/>
        <a:p>
          <a:endParaRPr lang="en-US"/>
        </a:p>
      </dgm:t>
    </dgm:pt>
    <dgm:pt modelId="{65B1EDB1-FB2A-47C9-8984-907C5516B3BD}" type="pres">
      <dgm:prSet presAssocID="{D4B56F4A-2D65-4C9A-9D68-FAA9395E5BA8}" presName="space" presStyleCnt="0"/>
      <dgm:spPr/>
    </dgm:pt>
    <dgm:pt modelId="{C38BBEE0-91BB-46B5-BF6F-7EF97FA499B3}" type="pres">
      <dgm:prSet presAssocID="{88D32330-21CB-40E2-8339-831E4CB809F3}" presName="composite" presStyleCnt="0"/>
      <dgm:spPr/>
    </dgm:pt>
    <dgm:pt modelId="{822F8EAA-B2F4-4C8E-A5A2-CCF52800CCB0}" type="pres">
      <dgm:prSet presAssocID="{88D32330-21CB-40E2-8339-831E4CB809F3}" presName="parTx" presStyleLbl="alignNode1" presStyleIdx="1" presStyleCnt="3">
        <dgm:presLayoutVars>
          <dgm:chMax val="0"/>
          <dgm:chPref val="0"/>
          <dgm:bulletEnabled val="1"/>
        </dgm:presLayoutVars>
      </dgm:prSet>
      <dgm:spPr/>
      <dgm:t>
        <a:bodyPr/>
        <a:lstStyle/>
        <a:p>
          <a:endParaRPr lang="en-US"/>
        </a:p>
      </dgm:t>
    </dgm:pt>
    <dgm:pt modelId="{805981A4-BB53-4016-AB34-653FBF7B6FF4}" type="pres">
      <dgm:prSet presAssocID="{88D32330-21CB-40E2-8339-831E4CB809F3}" presName="desTx" presStyleLbl="alignAccFollowNode1" presStyleIdx="1" presStyleCnt="3">
        <dgm:presLayoutVars>
          <dgm:bulletEnabled val="1"/>
        </dgm:presLayoutVars>
      </dgm:prSet>
      <dgm:spPr/>
      <dgm:t>
        <a:bodyPr/>
        <a:lstStyle/>
        <a:p>
          <a:endParaRPr lang="en-US"/>
        </a:p>
      </dgm:t>
    </dgm:pt>
    <dgm:pt modelId="{1110BDA2-EDFB-464D-85DC-E7C882D630D4}" type="pres">
      <dgm:prSet presAssocID="{E1882B59-6426-467A-83A4-45D56CA26A8A}" presName="space" presStyleCnt="0"/>
      <dgm:spPr/>
    </dgm:pt>
    <dgm:pt modelId="{BBA1357A-FC3B-4C5C-94FF-019B3EDF1ECF}" type="pres">
      <dgm:prSet presAssocID="{54DD174F-7E0F-4071-B99E-47C986BEF7C5}" presName="composite" presStyleCnt="0"/>
      <dgm:spPr/>
    </dgm:pt>
    <dgm:pt modelId="{CC2AE7ED-A85C-47F2-AD72-A2524B7DEF1D}" type="pres">
      <dgm:prSet presAssocID="{54DD174F-7E0F-4071-B99E-47C986BEF7C5}" presName="parTx" presStyleLbl="alignNode1" presStyleIdx="2" presStyleCnt="3">
        <dgm:presLayoutVars>
          <dgm:chMax val="0"/>
          <dgm:chPref val="0"/>
          <dgm:bulletEnabled val="1"/>
        </dgm:presLayoutVars>
      </dgm:prSet>
      <dgm:spPr/>
      <dgm:t>
        <a:bodyPr/>
        <a:lstStyle/>
        <a:p>
          <a:endParaRPr lang="en-US"/>
        </a:p>
      </dgm:t>
    </dgm:pt>
    <dgm:pt modelId="{4378979F-469E-4F6D-8354-72C4828A7588}" type="pres">
      <dgm:prSet presAssocID="{54DD174F-7E0F-4071-B99E-47C986BEF7C5}" presName="desTx" presStyleLbl="alignAccFollowNode1" presStyleIdx="2" presStyleCnt="3">
        <dgm:presLayoutVars>
          <dgm:bulletEnabled val="1"/>
        </dgm:presLayoutVars>
      </dgm:prSet>
      <dgm:spPr/>
      <dgm:t>
        <a:bodyPr/>
        <a:lstStyle/>
        <a:p>
          <a:endParaRPr lang="en-US"/>
        </a:p>
      </dgm:t>
    </dgm:pt>
  </dgm:ptLst>
  <dgm:cxnLst>
    <dgm:cxn modelId="{B0BD880F-EA47-41A3-83EE-C706819CC47C}" srcId="{54DD174F-7E0F-4071-B99E-47C986BEF7C5}" destId="{D2A7E1FA-75AF-43A7-8E53-BD37F7F91AFA}" srcOrd="0" destOrd="0" parTransId="{233D5877-8AB0-48A7-84B1-F63FFCBEBB28}" sibTransId="{D08298F0-2DDE-4FFA-A453-6E531068784B}"/>
    <dgm:cxn modelId="{C4FC0C6E-F544-4556-84B0-7419ECAE7514}" type="presOf" srcId="{5EA8014F-8B4B-4C61-AD0D-BB28141A9EA5}" destId="{1F4DE335-1FF0-414D-A0BA-8C04EC1DF8CC}" srcOrd="0" destOrd="0" presId="urn:microsoft.com/office/officeart/2005/8/layout/hList1"/>
    <dgm:cxn modelId="{7CBE5FF4-DE9E-4A2E-BB2A-1E84D31E9AF1}" type="presOf" srcId="{D92EE5B3-11BB-4C0A-8FD0-837A20EB5FBB}" destId="{29EAF38F-D5E2-46B9-B888-90C40144D137}" srcOrd="0" destOrd="0" presId="urn:microsoft.com/office/officeart/2005/8/layout/hList1"/>
    <dgm:cxn modelId="{39F382A1-685C-4EC4-B839-27F0B0DF1FD2}" srcId="{5EA8014F-8B4B-4C61-AD0D-BB28141A9EA5}" destId="{54DD174F-7E0F-4071-B99E-47C986BEF7C5}" srcOrd="2" destOrd="0" parTransId="{333350CE-8506-4C2A-BB3C-825EA86DC14D}" sibTransId="{BBED0689-6791-46FF-B40F-E43F019F5825}"/>
    <dgm:cxn modelId="{C00CA59A-6FE2-4170-B3B7-D72300E1F433}" type="presOf" srcId="{54DD174F-7E0F-4071-B99E-47C986BEF7C5}" destId="{CC2AE7ED-A85C-47F2-AD72-A2524B7DEF1D}" srcOrd="0" destOrd="0" presId="urn:microsoft.com/office/officeart/2005/8/layout/hList1"/>
    <dgm:cxn modelId="{7A707D83-ED68-4F23-BA15-87E5451249FE}" srcId="{5EA8014F-8B4B-4C61-AD0D-BB28141A9EA5}" destId="{88D32330-21CB-40E2-8339-831E4CB809F3}" srcOrd="1" destOrd="0" parTransId="{A1133F27-094E-44B5-A8CE-B651825C7DD7}" sibTransId="{E1882B59-6426-467A-83A4-45D56CA26A8A}"/>
    <dgm:cxn modelId="{2C3154D3-3843-47FA-8579-9D8C2C5C4F2C}" srcId="{D92EE5B3-11BB-4C0A-8FD0-837A20EB5FBB}" destId="{0B2AC3F2-7E40-41F3-88E8-F5370E89FBFC}" srcOrd="0" destOrd="0" parTransId="{F2A300FE-D052-409F-93FB-6CEC15DF4C77}" sibTransId="{99F9268F-22CC-436A-B5B7-4C888814B55E}"/>
    <dgm:cxn modelId="{1999E300-5D11-4778-B335-1B718BA84126}" type="presOf" srcId="{0B2AC3F2-7E40-41F3-88E8-F5370E89FBFC}" destId="{E6075C4A-3237-4113-A4A3-573B5042487B}" srcOrd="0" destOrd="0" presId="urn:microsoft.com/office/officeart/2005/8/layout/hList1"/>
    <dgm:cxn modelId="{F94DC3A3-5DE3-4C0B-A87A-6BCF4D73B691}" srcId="{5EA8014F-8B4B-4C61-AD0D-BB28141A9EA5}" destId="{D92EE5B3-11BB-4C0A-8FD0-837A20EB5FBB}" srcOrd="0" destOrd="0" parTransId="{2EFEC8B1-9E05-4727-88EC-BC57A2F29A12}" sibTransId="{D4B56F4A-2D65-4C9A-9D68-FAA9395E5BA8}"/>
    <dgm:cxn modelId="{A0E7916E-2C05-4BC7-BC53-360B34580C39}" type="presOf" srcId="{D2A7E1FA-75AF-43A7-8E53-BD37F7F91AFA}" destId="{4378979F-469E-4F6D-8354-72C4828A7588}" srcOrd="0" destOrd="0" presId="urn:microsoft.com/office/officeart/2005/8/layout/hList1"/>
    <dgm:cxn modelId="{BEEEA0F9-04BF-4D38-93B7-3D5C95FB1ADD}" type="presOf" srcId="{88D32330-21CB-40E2-8339-831E4CB809F3}" destId="{822F8EAA-B2F4-4C8E-A5A2-CCF52800CCB0}" srcOrd="0" destOrd="0" presId="urn:microsoft.com/office/officeart/2005/8/layout/hList1"/>
    <dgm:cxn modelId="{5E68EA22-90E2-4A2E-9FFF-60423DCB87FA}" srcId="{88D32330-21CB-40E2-8339-831E4CB809F3}" destId="{25FC9513-4A5C-41EC-9CC8-0CEB7E33419F}" srcOrd="0" destOrd="0" parTransId="{3897F4BF-E9FE-4245-A7CF-377B5C5FB840}" sibTransId="{2EAB7B94-F40F-4F4A-9B51-DB4455758A56}"/>
    <dgm:cxn modelId="{50A916C7-4742-4A39-94A7-06B03FB1DEB3}" type="presOf" srcId="{25FC9513-4A5C-41EC-9CC8-0CEB7E33419F}" destId="{805981A4-BB53-4016-AB34-653FBF7B6FF4}" srcOrd="0" destOrd="0" presId="urn:microsoft.com/office/officeart/2005/8/layout/hList1"/>
    <dgm:cxn modelId="{ED5416F9-96FC-4C0E-951F-C37B93326EBD}" type="presParOf" srcId="{1F4DE335-1FF0-414D-A0BA-8C04EC1DF8CC}" destId="{39E63F17-9318-4886-BD42-C214C013D439}" srcOrd="0" destOrd="0" presId="urn:microsoft.com/office/officeart/2005/8/layout/hList1"/>
    <dgm:cxn modelId="{7BA8ED43-8B7F-4583-96B3-A5A554972752}" type="presParOf" srcId="{39E63F17-9318-4886-BD42-C214C013D439}" destId="{29EAF38F-D5E2-46B9-B888-90C40144D137}" srcOrd="0" destOrd="0" presId="urn:microsoft.com/office/officeart/2005/8/layout/hList1"/>
    <dgm:cxn modelId="{A11483F4-BA88-4475-84FA-226C43F35605}" type="presParOf" srcId="{39E63F17-9318-4886-BD42-C214C013D439}" destId="{E6075C4A-3237-4113-A4A3-573B5042487B}" srcOrd="1" destOrd="0" presId="urn:microsoft.com/office/officeart/2005/8/layout/hList1"/>
    <dgm:cxn modelId="{0F789211-3540-4BF4-A41B-A06C8D211340}" type="presParOf" srcId="{1F4DE335-1FF0-414D-A0BA-8C04EC1DF8CC}" destId="{65B1EDB1-FB2A-47C9-8984-907C5516B3BD}" srcOrd="1" destOrd="0" presId="urn:microsoft.com/office/officeart/2005/8/layout/hList1"/>
    <dgm:cxn modelId="{E6F62475-9FE5-4AB5-9EA1-1CF0B173B0D9}" type="presParOf" srcId="{1F4DE335-1FF0-414D-A0BA-8C04EC1DF8CC}" destId="{C38BBEE0-91BB-46B5-BF6F-7EF97FA499B3}" srcOrd="2" destOrd="0" presId="urn:microsoft.com/office/officeart/2005/8/layout/hList1"/>
    <dgm:cxn modelId="{8BA0F02C-9B81-4830-BEB7-6CBF65E9A589}" type="presParOf" srcId="{C38BBEE0-91BB-46B5-BF6F-7EF97FA499B3}" destId="{822F8EAA-B2F4-4C8E-A5A2-CCF52800CCB0}" srcOrd="0" destOrd="0" presId="urn:microsoft.com/office/officeart/2005/8/layout/hList1"/>
    <dgm:cxn modelId="{F629C4B0-068F-4E4B-9D4B-515B48B525E2}" type="presParOf" srcId="{C38BBEE0-91BB-46B5-BF6F-7EF97FA499B3}" destId="{805981A4-BB53-4016-AB34-653FBF7B6FF4}" srcOrd="1" destOrd="0" presId="urn:microsoft.com/office/officeart/2005/8/layout/hList1"/>
    <dgm:cxn modelId="{DC5994B6-0075-46F5-8BAA-6ED8A4CBF2FB}" type="presParOf" srcId="{1F4DE335-1FF0-414D-A0BA-8C04EC1DF8CC}" destId="{1110BDA2-EDFB-464D-85DC-E7C882D630D4}" srcOrd="3" destOrd="0" presId="urn:microsoft.com/office/officeart/2005/8/layout/hList1"/>
    <dgm:cxn modelId="{7955E02F-BD4E-47B6-9B47-2F25E86797C6}" type="presParOf" srcId="{1F4DE335-1FF0-414D-A0BA-8C04EC1DF8CC}" destId="{BBA1357A-FC3B-4C5C-94FF-019B3EDF1ECF}" srcOrd="4" destOrd="0" presId="urn:microsoft.com/office/officeart/2005/8/layout/hList1"/>
    <dgm:cxn modelId="{55AC7DE9-2EA8-449A-A8F5-118070F101C5}" type="presParOf" srcId="{BBA1357A-FC3B-4C5C-94FF-019B3EDF1ECF}" destId="{CC2AE7ED-A85C-47F2-AD72-A2524B7DEF1D}" srcOrd="0" destOrd="0" presId="urn:microsoft.com/office/officeart/2005/8/layout/hList1"/>
    <dgm:cxn modelId="{89A5B5E0-8EF1-49B0-A176-5F28C475ED51}" type="presParOf" srcId="{BBA1357A-FC3B-4C5C-94FF-019B3EDF1ECF}" destId="{4378979F-469E-4F6D-8354-72C4828A758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AF38F-D5E2-46B9-B888-90C40144D137}">
      <dsp:nvSpPr>
        <dsp:cNvPr id="0" name=""/>
        <dsp:cNvSpPr/>
      </dsp:nvSpPr>
      <dsp:spPr>
        <a:xfrm>
          <a:off x="2542" y="402952"/>
          <a:ext cx="2479402"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da-DK" sz="2500" b="1" kern="1200" dirty="0" smtClean="0"/>
            <a:t>Physiological</a:t>
          </a:r>
          <a:r>
            <a:rPr lang="da-DK" sz="2500" kern="1200" dirty="0" smtClean="0"/>
            <a:t>  </a:t>
          </a:r>
          <a:endParaRPr lang="en-GB" sz="2500" kern="1200" dirty="0"/>
        </a:p>
      </dsp:txBody>
      <dsp:txXfrm>
        <a:off x="2542" y="402952"/>
        <a:ext cx="2479402" cy="720000"/>
      </dsp:txXfrm>
    </dsp:sp>
    <dsp:sp modelId="{E6075C4A-3237-4113-A4A3-573B5042487B}">
      <dsp:nvSpPr>
        <dsp:cNvPr id="0" name=""/>
        <dsp:cNvSpPr/>
      </dsp:nvSpPr>
      <dsp:spPr>
        <a:xfrm>
          <a:off x="2542" y="1122952"/>
          <a:ext cx="2479402" cy="18999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da-DK" sz="1800" kern="1200" dirty="0" err="1" smtClean="0"/>
            <a:t>ruined</a:t>
          </a:r>
          <a:r>
            <a:rPr lang="da-DK" sz="1800" kern="1200" dirty="0" smtClean="0"/>
            <a:t> </a:t>
          </a:r>
          <a:r>
            <a:rPr lang="da-DK" sz="1800" kern="1200" dirty="0" err="1" smtClean="0"/>
            <a:t>clothing</a:t>
          </a:r>
          <a:r>
            <a:rPr lang="da-DK" sz="1800" kern="1200" dirty="0" smtClean="0"/>
            <a:t> and bedding, </a:t>
          </a:r>
          <a:r>
            <a:rPr lang="da-DK" sz="1800" kern="1200" dirty="0" err="1" smtClean="0"/>
            <a:t>need</a:t>
          </a:r>
          <a:r>
            <a:rPr lang="da-DK" sz="1800" kern="1200" dirty="0" smtClean="0"/>
            <a:t> for </a:t>
          </a:r>
          <a:r>
            <a:rPr lang="da-DK" sz="1800" kern="1200" dirty="0" err="1" smtClean="0"/>
            <a:t>surgery</a:t>
          </a:r>
          <a:r>
            <a:rPr lang="da-DK" sz="1800" kern="1200" dirty="0" smtClean="0"/>
            <a:t>, </a:t>
          </a:r>
          <a:r>
            <a:rPr lang="da-DK" sz="1800" kern="1200" dirty="0" err="1" smtClean="0"/>
            <a:t>moisture</a:t>
          </a:r>
          <a:r>
            <a:rPr lang="da-DK" sz="1800" kern="1200" dirty="0" smtClean="0"/>
            <a:t> </a:t>
          </a:r>
          <a:r>
            <a:rPr lang="da-DK" sz="1800" kern="1200" dirty="0" err="1" smtClean="0"/>
            <a:t>lesions</a:t>
          </a:r>
          <a:endParaRPr lang="en-US" sz="1800" kern="1200" dirty="0"/>
        </a:p>
      </dsp:txBody>
      <dsp:txXfrm>
        <a:off x="2542" y="1122952"/>
        <a:ext cx="2479402" cy="1899920"/>
      </dsp:txXfrm>
    </dsp:sp>
    <dsp:sp modelId="{822F8EAA-B2F4-4C8E-A5A2-CCF52800CCB0}">
      <dsp:nvSpPr>
        <dsp:cNvPr id="0" name=""/>
        <dsp:cNvSpPr/>
      </dsp:nvSpPr>
      <dsp:spPr>
        <a:xfrm>
          <a:off x="2829061" y="402952"/>
          <a:ext cx="2479402"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da-DK" sz="2500" b="1" kern="1200" dirty="0" smtClean="0"/>
            <a:t>Psycological </a:t>
          </a:r>
          <a:endParaRPr lang="en-GB" sz="2500" kern="1200" dirty="0"/>
        </a:p>
      </dsp:txBody>
      <dsp:txXfrm>
        <a:off x="2829061" y="402952"/>
        <a:ext cx="2479402" cy="720000"/>
      </dsp:txXfrm>
    </dsp:sp>
    <dsp:sp modelId="{805981A4-BB53-4016-AB34-653FBF7B6FF4}">
      <dsp:nvSpPr>
        <dsp:cNvPr id="0" name=""/>
        <dsp:cNvSpPr/>
      </dsp:nvSpPr>
      <dsp:spPr>
        <a:xfrm>
          <a:off x="2829061" y="1122952"/>
          <a:ext cx="2479402" cy="18999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da-DK" sz="1800" kern="1200" dirty="0" smtClean="0"/>
            <a:t>distress, embarresment, inconvenience,  self esteem, loss of control, desire to be normal</a:t>
          </a:r>
          <a:endParaRPr lang="en-US" sz="1800" kern="1200" dirty="0"/>
        </a:p>
      </dsp:txBody>
      <dsp:txXfrm>
        <a:off x="2829061" y="1122952"/>
        <a:ext cx="2479402" cy="1899920"/>
      </dsp:txXfrm>
    </dsp:sp>
    <dsp:sp modelId="{CC2AE7ED-A85C-47F2-AD72-A2524B7DEF1D}">
      <dsp:nvSpPr>
        <dsp:cNvPr id="0" name=""/>
        <dsp:cNvSpPr/>
      </dsp:nvSpPr>
      <dsp:spPr>
        <a:xfrm>
          <a:off x="5655579" y="402952"/>
          <a:ext cx="2479402"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da-DK" sz="2500" b="1" kern="1200" dirty="0" smtClean="0"/>
            <a:t>Social </a:t>
          </a:r>
          <a:endParaRPr lang="en-GB" sz="2500" kern="1200" dirty="0"/>
        </a:p>
      </dsp:txBody>
      <dsp:txXfrm>
        <a:off x="5655579" y="402952"/>
        <a:ext cx="2479402" cy="720000"/>
      </dsp:txXfrm>
    </dsp:sp>
    <dsp:sp modelId="{4378979F-469E-4F6D-8354-72C4828A7588}">
      <dsp:nvSpPr>
        <dsp:cNvPr id="0" name=""/>
        <dsp:cNvSpPr/>
      </dsp:nvSpPr>
      <dsp:spPr>
        <a:xfrm>
          <a:off x="5655579" y="1122952"/>
          <a:ext cx="2479402" cy="18999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a-DK" sz="1800" kern="1200" dirty="0" err="1" smtClean="0"/>
            <a:t>withdrawal</a:t>
          </a:r>
          <a:r>
            <a:rPr lang="da-DK" sz="1800" kern="1200" dirty="0" smtClean="0"/>
            <a:t> from everyday activity, loss of confidence, avoidance of social activities, strain on personal relationships</a:t>
          </a:r>
          <a:endParaRPr lang="en-US" sz="1800" kern="1200" dirty="0"/>
        </a:p>
      </dsp:txBody>
      <dsp:txXfrm>
        <a:off x="5655579" y="1122952"/>
        <a:ext cx="2479402" cy="18999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oloplast.co.uk/Custom/Templates/LifeDayMoment/LifeDayMoment.aspx?id=523&amp;epslanguage=en-GB"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www.coloplast.co.uk/Custom/Templates/LifeDayMoment/LifeDayMoment.aspx?id=8976&amp;epslanguage=en-GB" TargetMode="External"/><Relationship Id="rId4" Type="http://schemas.openxmlformats.org/officeDocument/2006/relationships/hyperlink" Target="http://www.coloplast.co.uk/Custom/Templates/LifeDayMoment/LifeDayMoment.aspx?id=538&amp;epslanguage=en-GB"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716937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2</a:t>
            </a:fld>
            <a:endParaRPr lang="en-GB" dirty="0"/>
          </a:p>
        </p:txBody>
      </p:sp>
    </p:spTree>
    <p:extLst>
      <p:ext uri="{BB962C8B-B14F-4D97-AF65-F5344CB8AC3E}">
        <p14:creationId xmlns:p14="http://schemas.microsoft.com/office/powerpoint/2010/main" val="184437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3</a:t>
            </a:fld>
            <a:endParaRPr lang="en-GB" dirty="0"/>
          </a:p>
        </p:txBody>
      </p:sp>
    </p:spTree>
    <p:extLst>
      <p:ext uri="{BB962C8B-B14F-4D97-AF65-F5344CB8AC3E}">
        <p14:creationId xmlns:p14="http://schemas.microsoft.com/office/powerpoint/2010/main" val="1705799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People</a:t>
            </a:r>
            <a:r>
              <a:rPr lang="en-GB" baseline="0" dirty="0" smtClean="0"/>
              <a:t> suffering from Urinary continence will obviously suffer from physiological outflow of urine, but the psychological and social elements are much stronger. Patients are afraid to be different – to have accidents – to smell.  We should not underestimate the effects of incontinence on an individuals quality of life.</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4</a:t>
            </a:fld>
            <a:endParaRPr lang="en-GB" dirty="0"/>
          </a:p>
        </p:txBody>
      </p:sp>
    </p:spTree>
    <p:extLst>
      <p:ext uri="{BB962C8B-B14F-4D97-AF65-F5344CB8AC3E}">
        <p14:creationId xmlns:p14="http://schemas.microsoft.com/office/powerpoint/2010/main" val="304073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5</a:t>
            </a:fld>
            <a:endParaRPr lang="en-GB" dirty="0"/>
          </a:p>
        </p:txBody>
      </p:sp>
    </p:spTree>
    <p:extLst>
      <p:ext uri="{BB962C8B-B14F-4D97-AF65-F5344CB8AC3E}">
        <p14:creationId xmlns:p14="http://schemas.microsoft.com/office/powerpoint/2010/main" val="802964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Bladder problems typically take the form of urinary retention (inability to empty the bladder) or urinary leakage (incontinence) and arise from neurogenic disorders such as spinal cord injury, multiple sclerosis and spinal bifida. Urinary problems can be age related or result from an underlying physical disease, caused by a dysfunction in the bladder</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6</a:t>
            </a:fld>
            <a:endParaRPr lang="en-GB" dirty="0"/>
          </a:p>
        </p:txBody>
      </p:sp>
    </p:spTree>
    <p:extLst>
      <p:ext uri="{BB962C8B-B14F-4D97-AF65-F5344CB8AC3E}">
        <p14:creationId xmlns:p14="http://schemas.microsoft.com/office/powerpoint/2010/main" val="3794453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7</a:t>
            </a:fld>
            <a:endParaRPr lang="en-GB" dirty="0"/>
          </a:p>
        </p:txBody>
      </p:sp>
    </p:spTree>
    <p:extLst>
      <p:ext uri="{BB962C8B-B14F-4D97-AF65-F5344CB8AC3E}">
        <p14:creationId xmlns:p14="http://schemas.microsoft.com/office/powerpoint/2010/main" val="610472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8</a:t>
            </a:fld>
            <a:endParaRPr lang="en-GB" dirty="0">
              <a:solidFill>
                <a:srgbClr val="000000"/>
              </a:solidFill>
            </a:endParaRPr>
          </a:p>
        </p:txBody>
      </p:sp>
    </p:spTree>
    <p:extLst>
      <p:ext uri="{BB962C8B-B14F-4D97-AF65-F5344CB8AC3E}">
        <p14:creationId xmlns:p14="http://schemas.microsoft.com/office/powerpoint/2010/main" val="829867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Prevalence of moderate</a:t>
            </a:r>
            <a:r>
              <a:rPr lang="en-GB" baseline="0" dirty="0" smtClean="0"/>
              <a:t> and severe LUTS</a:t>
            </a:r>
            <a:r>
              <a:rPr lang="en-GB" dirty="0" smtClean="0"/>
              <a:t> increases with age.</a:t>
            </a:r>
            <a:r>
              <a:rPr lang="en-GB" baseline="0" dirty="0" smtClean="0"/>
              <a:t>  This slide highlights that there is minimal difference in prevalence of incontinence between men and women over the age of 40</a:t>
            </a:r>
          </a:p>
          <a:p>
            <a:endParaRPr lang="en-GB" dirty="0" smtClean="0"/>
          </a:p>
        </p:txBody>
      </p:sp>
      <p:sp>
        <p:nvSpPr>
          <p:cNvPr id="4" name="Slide Number Placeholder 3"/>
          <p:cNvSpPr>
            <a:spLocks noGrp="1"/>
          </p:cNvSpPr>
          <p:nvPr>
            <p:ph type="sldNum" sz="quarter" idx="10"/>
          </p:nvPr>
        </p:nvSpPr>
        <p:spPr/>
        <p:txBody>
          <a:bodyPr/>
          <a:lstStyle/>
          <a:p>
            <a:fld id="{A6DCC2FD-5590-45B0-9304-F5328BE63FEC}" type="slidenum">
              <a:rPr lang="en-GB" smtClean="0"/>
              <a:pPr/>
              <a:t>9</a:t>
            </a:fld>
            <a:endParaRPr lang="en-GB" dirty="0"/>
          </a:p>
        </p:txBody>
      </p:sp>
    </p:spTree>
    <p:extLst>
      <p:ext uri="{BB962C8B-B14F-4D97-AF65-F5344CB8AC3E}">
        <p14:creationId xmlns:p14="http://schemas.microsoft.com/office/powerpoint/2010/main" val="3973460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Urinary Retention</a:t>
            </a:r>
          </a:p>
          <a:p>
            <a:r>
              <a:rPr lang="en-GB" dirty="0" smtClean="0"/>
              <a:t>Urinary retention can be caused by an obstruction in the urinary tract, a bladder muscle weakness or by a neurogenic condition e.g. </a:t>
            </a:r>
            <a:r>
              <a:rPr lang="en-GB" dirty="0" smtClean="0">
                <a:hlinkClick r:id="rId3" action="ppaction://hlinkfile"/>
              </a:rPr>
              <a:t>multiple sclerosis</a:t>
            </a:r>
            <a:r>
              <a:rPr lang="en-GB" dirty="0" smtClean="0"/>
              <a:t>, </a:t>
            </a:r>
            <a:r>
              <a:rPr lang="en-GB" dirty="0" smtClean="0">
                <a:hlinkClick r:id="rId4" action="ppaction://hlinkfile"/>
              </a:rPr>
              <a:t>spinal cord injury</a:t>
            </a:r>
            <a:r>
              <a:rPr lang="en-GB" dirty="0" smtClean="0"/>
              <a:t> or </a:t>
            </a:r>
            <a:r>
              <a:rPr lang="en-GB" dirty="0" err="1" smtClean="0">
                <a:hlinkClick r:id="rId5" action="ppaction://hlinkfile"/>
              </a:rPr>
              <a:t>spina</a:t>
            </a:r>
            <a:r>
              <a:rPr lang="en-GB" dirty="0" smtClean="0">
                <a:hlinkClick r:id="rId5" action="ppaction://hlinkfile"/>
              </a:rPr>
              <a:t> bifida</a:t>
            </a:r>
            <a:r>
              <a:rPr lang="en-GB" dirty="0" smtClean="0"/>
              <a:t> all of which interfere with signals between the brain and the bladder, resulting in a dysfunction in the </a:t>
            </a:r>
            <a:r>
              <a:rPr lang="en-GB" dirty="0" smtClean="0">
                <a:hlinkClick r:id="" action="ppaction://hlinkfile"/>
              </a:rPr>
              <a:t>urinary system</a:t>
            </a:r>
            <a:r>
              <a:rPr lang="en-GB" dirty="0" smtClean="0"/>
              <a:t>.</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10</a:t>
            </a:fld>
            <a:endParaRPr lang="en-GB" dirty="0"/>
          </a:p>
        </p:txBody>
      </p:sp>
    </p:spTree>
    <p:extLst>
      <p:ext uri="{BB962C8B-B14F-4D97-AF65-F5344CB8AC3E}">
        <p14:creationId xmlns:p14="http://schemas.microsoft.com/office/powerpoint/2010/main" val="9507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Urinary incontinence</a:t>
            </a:r>
          </a:p>
          <a:p>
            <a:r>
              <a:rPr lang="en-GB" dirty="0" smtClean="0"/>
              <a:t>There are different types of urinary incontinence, each with different symptoms and causes. The most common types of urinary incontinence are stress urinary incontinence (SUI), urge urinary incontinence and mixed urinary incontinence.</a:t>
            </a:r>
          </a:p>
          <a:p>
            <a:r>
              <a:rPr lang="en-GB" b="1" dirty="0" smtClean="0"/>
              <a:t>Stress urinary incontinence (SUI)</a:t>
            </a:r>
            <a:r>
              <a:rPr lang="en-GB" dirty="0" smtClean="0"/>
              <a:t> occurs when the muscles in the pelvic floor, under sudden, increased pressure (stress), are too weak to hold the urethral sphincters closed. The result is an involuntary leakage of urine during everyday activities such as sneezing, coughing, laughing or exercising.</a:t>
            </a:r>
          </a:p>
          <a:p>
            <a:r>
              <a:rPr lang="en-GB" b="1" dirty="0" smtClean="0"/>
              <a:t>Urge urinary incontinence</a:t>
            </a:r>
            <a:r>
              <a:rPr lang="en-GB" dirty="0" smtClean="0"/>
              <a:t> (unstable or overactive bladder) is caused by involuntary, uncontrolled contractions of the muscle in the bladder. This results in a sudden urge to go to the toilet, and involuntary urine leakage before reaching the toilet.</a:t>
            </a:r>
          </a:p>
          <a:p>
            <a:r>
              <a:rPr lang="en-GB" b="1" dirty="0" smtClean="0"/>
              <a:t>Mixed urinary incontinence</a:t>
            </a:r>
            <a:r>
              <a:rPr lang="en-GB" dirty="0" smtClean="0"/>
              <a:t> is a combination of stress urinary incontinence and urge urinary incontinence.</a:t>
            </a:r>
          </a:p>
          <a:p>
            <a:r>
              <a:rPr lang="en-GB" b="1" dirty="0" smtClean="0"/>
              <a:t>Overflow incontinence</a:t>
            </a:r>
            <a:r>
              <a:rPr lang="en-GB" dirty="0" smtClean="0"/>
              <a:t> (a frequent or constant dribble of urine) results from an inability to empty the bladder and occur in people with a damaged bladder, blocked urethra or neurological damage. With overflow incontinence you may feel as if you never completely empty your bladder. When you try to urinate, you may produce only a weak stream of urine.</a:t>
            </a:r>
          </a:p>
          <a:p>
            <a:r>
              <a:rPr lang="en-GB" dirty="0" smtClean="0"/>
              <a:t>It is also worth mentioning</a:t>
            </a:r>
            <a:r>
              <a:rPr lang="en-GB" baseline="0" dirty="0" smtClean="0"/>
              <a:t> Functional Incontinence – particularly common in the elderly who are not </a:t>
            </a:r>
            <a:r>
              <a:rPr lang="en-GB" baseline="0" dirty="0" err="1" smtClean="0"/>
              <a:t>nessevcarily</a:t>
            </a:r>
            <a:r>
              <a:rPr lang="en-GB" baseline="0" dirty="0" smtClean="0"/>
              <a:t> incontinent but cannot reach a toilet in time due to mobility issues.</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A6DCC2FD-5590-45B0-9304-F5328BE63FEC}" type="slidenum">
              <a:rPr lang="en-GB" smtClean="0"/>
              <a:pPr/>
              <a:t>11</a:t>
            </a:fld>
            <a:endParaRPr lang="en-GB" dirty="0"/>
          </a:p>
        </p:txBody>
      </p:sp>
    </p:spTree>
    <p:extLst>
      <p:ext uri="{BB962C8B-B14F-4D97-AF65-F5344CB8AC3E}">
        <p14:creationId xmlns:p14="http://schemas.microsoft.com/office/powerpoint/2010/main" val="2284319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 Aging is one of the most typical non-neurogenic factors leading to urinary problem. It is expected that approximately 20% of the adult population  suffers from moderate to </a:t>
            </a:r>
            <a:r>
              <a:rPr lang="en-GB" baseline="0" dirty="0" err="1" smtClean="0"/>
              <a:t>servere</a:t>
            </a:r>
            <a:r>
              <a:rPr lang="en-GB" baseline="0" dirty="0" smtClean="0"/>
              <a:t> urinary </a:t>
            </a:r>
            <a:r>
              <a:rPr lang="en-GB" baseline="0" dirty="0" err="1" smtClean="0"/>
              <a:t>incontience</a:t>
            </a:r>
            <a:r>
              <a:rPr lang="en-GB" baseline="0" dirty="0" smtClean="0"/>
              <a:t>. Other causes include surgery in the urinary tract  and for the male population enlarged prostate. For the female population stress </a:t>
            </a:r>
            <a:r>
              <a:rPr lang="en-GB" baseline="0" dirty="0" err="1" smtClean="0"/>
              <a:t>incontience</a:t>
            </a:r>
            <a:r>
              <a:rPr lang="en-GB" baseline="0" dirty="0" smtClean="0"/>
              <a:t> related to child birth is very common. </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12</a:t>
            </a:fld>
            <a:endParaRPr lang="en-GB" dirty="0"/>
          </a:p>
        </p:txBody>
      </p:sp>
    </p:spTree>
    <p:extLst>
      <p:ext uri="{BB962C8B-B14F-4D97-AF65-F5344CB8AC3E}">
        <p14:creationId xmlns:p14="http://schemas.microsoft.com/office/powerpoint/2010/main" val="3934198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24 November, 2015</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6"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7"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10" name="bmkFldPresentationSubtitle"/>
          <p:cNvSpPr>
            <a:spLocks noGrp="1"/>
          </p:cNvSpPr>
          <p:nvPr>
            <p:ph type="subTitle" idx="1"/>
          </p:nvPr>
        </p:nvSpPr>
        <p:spPr>
          <a:xfrm>
            <a:off x="504000" y="3736818"/>
            <a:ext cx="7632000" cy="635131"/>
          </a:xfrm>
        </p:spPr>
        <p:txBody>
          <a:bodyPr>
            <a:normAutofit/>
          </a:bodyPr>
          <a:lstStyle/>
          <a:p>
            <a:r>
              <a:rPr lang="en-GB" sz="2800" dirty="0" smtClean="0"/>
              <a:t>Introduction to Urinary Incontinence</a:t>
            </a:r>
            <a:endParaRPr lang="en-GB" sz="2800" dirty="0"/>
          </a:p>
        </p:txBody>
      </p:sp>
      <p:sp>
        <p:nvSpPr>
          <p:cNvPr id="5" name="Slide Number Placeholder 4"/>
          <p:cNvSpPr>
            <a:spLocks noGrp="1"/>
          </p:cNvSpPr>
          <p:nvPr>
            <p:ph type="sldNum" sz="quarter" idx="4"/>
          </p:nvPr>
        </p:nvSpPr>
        <p:spPr/>
        <p:txBody>
          <a:bodyPr>
            <a:normAutofit fontScale="85000" lnSpcReduction="20000"/>
          </a:bodyPr>
          <a:lstStyle/>
          <a:p>
            <a:r>
              <a:rPr lang="en-GB" dirty="0" smtClean="0"/>
              <a:t>Page </a:t>
            </a:r>
            <a:fld id="{2F4432FF-5EA5-4C7F-B1F8-4542D993CF2D}" type="slidenum">
              <a:rPr lang="en-GB" smtClean="0"/>
              <a:pPr/>
              <a:t>1</a:t>
            </a:fld>
            <a:endParaRPr lang="en-GB" dirty="0"/>
          </a:p>
        </p:txBody>
      </p:sp>
    </p:spTree>
    <p:custDataLst>
      <p:tags r:id="rId1"/>
    </p:custDataLst>
    <p:extLst>
      <p:ext uri="{BB962C8B-B14F-4D97-AF65-F5344CB8AC3E}">
        <p14:creationId xmlns:p14="http://schemas.microsoft.com/office/powerpoint/2010/main" val="2440859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incontinence?</a:t>
            </a:r>
            <a:endParaRPr lang="en-GB" sz="1350" dirty="0"/>
          </a:p>
        </p:txBody>
      </p:sp>
      <p:sp>
        <p:nvSpPr>
          <p:cNvPr id="6" name="Content Placeholder 5"/>
          <p:cNvSpPr>
            <a:spLocks noGrp="1"/>
          </p:cNvSpPr>
          <p:nvPr>
            <p:ph sz="half" idx="1"/>
          </p:nvPr>
        </p:nvSpPr>
        <p:spPr>
          <a:xfrm>
            <a:off x="1187624" y="1707654"/>
            <a:ext cx="3537056" cy="2989744"/>
          </a:xfrm>
        </p:spPr>
        <p:txBody>
          <a:bodyPr/>
          <a:lstStyle/>
          <a:p>
            <a:pPr>
              <a:buClr>
                <a:schemeClr val="tx2"/>
              </a:buClr>
              <a:buFont typeface="Wingdings" pitchFamily="2" charset="2"/>
              <a:buChar char="§"/>
            </a:pPr>
            <a:r>
              <a:rPr lang="en-GB" sz="1200" i="1" dirty="0"/>
              <a:t>“The passing of urine in an undesirable place or at inappropriate times twice or more a month regardless of quantity lost.”</a:t>
            </a:r>
          </a:p>
          <a:p>
            <a:pPr algn="r">
              <a:buClr>
                <a:schemeClr val="tx2"/>
              </a:buClr>
              <a:buNone/>
            </a:pPr>
            <a:r>
              <a:rPr lang="en-GB" sz="1050" dirty="0"/>
              <a:t>Thomas et al., 1980</a:t>
            </a:r>
          </a:p>
          <a:p>
            <a:pPr>
              <a:buFontTx/>
              <a:buChar char="-"/>
            </a:pPr>
            <a:endParaRPr lang="en-GB" i="1" dirty="0" smtClean="0"/>
          </a:p>
          <a:p>
            <a:pPr>
              <a:buClr>
                <a:srgbClr val="40C3D7"/>
              </a:buClr>
              <a:buFont typeface="Wingdings" pitchFamily="2" charset="2"/>
              <a:buChar char="§"/>
            </a:pPr>
            <a:r>
              <a:rPr lang="en-GB" sz="1200" i="1" dirty="0"/>
              <a:t>“Urinary incontinence is a condition in which the involuntary loss of urine is a social and hygienic problem.”</a:t>
            </a:r>
          </a:p>
          <a:p>
            <a:pPr algn="r">
              <a:buClr>
                <a:srgbClr val="40C3D7"/>
              </a:buClr>
              <a:buNone/>
            </a:pPr>
            <a:r>
              <a:rPr lang="en-GB" sz="1050" dirty="0"/>
              <a:t>International Continence Society., 2005</a:t>
            </a:r>
          </a:p>
          <a:p>
            <a:endParaRPr lang="en-GB" dirty="0"/>
          </a:p>
        </p:txBody>
      </p:sp>
      <p:pic>
        <p:nvPicPr>
          <p:cNvPr id="8" name="Picture 2" descr="http://www.boncherry.com/blog/wp-content/uploads/2009/11/rejection.jpg"/>
          <p:cNvPicPr>
            <a:picLocks noGrp="1" noChangeAspect="1" noChangeArrowheads="1"/>
          </p:cNvPicPr>
          <p:nvPr>
            <p:ph sz="half" idx="2"/>
          </p:nvPr>
        </p:nvPicPr>
        <p:blipFill>
          <a:blip r:embed="rId3" cstate="print"/>
          <a:srcRect/>
          <a:stretch>
            <a:fillRect/>
          </a:stretch>
        </p:blipFill>
        <p:spPr bwMode="auto">
          <a:xfrm>
            <a:off x="5382090" y="2193708"/>
            <a:ext cx="2214247" cy="2214247"/>
          </a:xfrm>
          <a:prstGeom prst="rect">
            <a:avLst/>
          </a:prstGeom>
          <a:noFill/>
        </p:spPr>
      </p:pic>
      <p:sp>
        <p:nvSpPr>
          <p:cNvPr id="5" name="Slide Number Placeholder 4"/>
          <p:cNvSpPr>
            <a:spLocks noGrp="1"/>
          </p:cNvSpPr>
          <p:nvPr>
            <p:ph type="sldNum" sz="quarter" idx="10"/>
          </p:nvPr>
        </p:nvSpPr>
        <p:spPr/>
        <p:txBody>
          <a:bodyPr/>
          <a:lstStyle/>
          <a:p>
            <a:r>
              <a:rPr lang="en-GB" dirty="0" smtClean="0">
                <a:solidFill>
                  <a:srgbClr val="6F6F6F"/>
                </a:solidFill>
              </a:rPr>
              <a:t>Page </a:t>
            </a:r>
            <a:fld id="{9E1F64D6-41D1-4C6E-9A0C-391134CF5866}" type="slidenum">
              <a:rPr lang="en-GB" smtClean="0">
                <a:solidFill>
                  <a:srgbClr val="6F6F6F"/>
                </a:solidFill>
              </a:rPr>
              <a:pPr/>
              <a:t>2</a:t>
            </a:fld>
            <a:endParaRPr lang="en-GB" dirty="0">
              <a:solidFill>
                <a:srgbClr val="6F6F6F"/>
              </a:solidFill>
            </a:endParaRPr>
          </a:p>
        </p:txBody>
      </p:sp>
    </p:spTree>
    <p:extLst>
      <p:ext uri="{BB962C8B-B14F-4D97-AF65-F5344CB8AC3E}">
        <p14:creationId xmlns:p14="http://schemas.microsoft.com/office/powerpoint/2010/main" val="1161307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GB" sz="2800" dirty="0" smtClean="0"/>
              <a:t>Causes of Urinary Problems</a:t>
            </a:r>
            <a:endParaRPr lang="en-GB" sz="2800" dirty="0"/>
          </a:p>
        </p:txBody>
      </p:sp>
      <p:sp>
        <p:nvSpPr>
          <p:cNvPr id="7" name="Content Placeholder 6"/>
          <p:cNvSpPr>
            <a:spLocks noGrp="1"/>
          </p:cNvSpPr>
          <p:nvPr>
            <p:ph sz="half" idx="1"/>
          </p:nvPr>
        </p:nvSpPr>
        <p:spPr>
          <a:xfrm>
            <a:off x="503998" y="1015603"/>
            <a:ext cx="3707961" cy="2736000"/>
          </a:xfrm>
          <a:ln>
            <a:solidFill>
              <a:srgbClr val="25397D"/>
            </a:solidFill>
          </a:ln>
        </p:spPr>
        <p:txBody>
          <a:bodyPr lIns="72000" tIns="72000" rIns="72000" bIns="72000">
            <a:normAutofit/>
          </a:bodyPr>
          <a:lstStyle/>
          <a:p>
            <a:r>
              <a:rPr lang="en-GB" sz="1400" b="1" dirty="0" smtClean="0"/>
              <a:t>Neurogenic conditions causing urinary incontinence</a:t>
            </a:r>
          </a:p>
          <a:p>
            <a:r>
              <a:rPr lang="en-GB" sz="1400" dirty="0" smtClean="0"/>
              <a:t>Conditions causing damage to the nervous system include: </a:t>
            </a:r>
          </a:p>
          <a:p>
            <a:r>
              <a:rPr lang="en-GB" sz="1400" dirty="0" smtClean="0"/>
              <a:t>Spinal cord injury</a:t>
            </a:r>
          </a:p>
          <a:p>
            <a:r>
              <a:rPr lang="en-GB" sz="1400" dirty="0" smtClean="0"/>
              <a:t>Multiple sclerosis</a:t>
            </a:r>
          </a:p>
          <a:p>
            <a:r>
              <a:rPr lang="en-GB" sz="1400" dirty="0" err="1" smtClean="0"/>
              <a:t>Spina</a:t>
            </a:r>
            <a:r>
              <a:rPr lang="en-GB" sz="1400" dirty="0" smtClean="0"/>
              <a:t> bifida</a:t>
            </a:r>
          </a:p>
          <a:p>
            <a:r>
              <a:rPr lang="en-GB" sz="1400" dirty="0" smtClean="0"/>
              <a:t>Diabetes mellitus</a:t>
            </a:r>
          </a:p>
          <a:p>
            <a:r>
              <a:rPr lang="en-GB" sz="1400" dirty="0" smtClean="0"/>
              <a:t>Stroke </a:t>
            </a:r>
            <a:endParaRPr lang="en-GB" sz="1050" dirty="0"/>
          </a:p>
        </p:txBody>
      </p:sp>
      <p:sp>
        <p:nvSpPr>
          <p:cNvPr id="2" name="Content Placeholder 1"/>
          <p:cNvSpPr>
            <a:spLocks noGrp="1"/>
          </p:cNvSpPr>
          <p:nvPr>
            <p:ph sz="half" idx="2"/>
          </p:nvPr>
        </p:nvSpPr>
        <p:spPr>
          <a:xfrm>
            <a:off x="4471200" y="1015604"/>
            <a:ext cx="4176000" cy="2736000"/>
          </a:xfrm>
          <a:ln>
            <a:solidFill>
              <a:srgbClr val="25397D"/>
            </a:solidFill>
          </a:ln>
        </p:spPr>
        <p:txBody>
          <a:bodyPr lIns="72000" tIns="72000" rIns="72000" bIns="72000">
            <a:noAutofit/>
          </a:bodyPr>
          <a:lstStyle/>
          <a:p>
            <a:r>
              <a:rPr lang="en-GB" sz="1400" b="1" dirty="0" smtClean="0"/>
              <a:t>Non-Neurogenic conditions causing urinary incontinence</a:t>
            </a:r>
          </a:p>
          <a:p>
            <a:r>
              <a:rPr lang="en-GB" sz="1400" dirty="0" smtClean="0"/>
              <a:t>Weakening of the pelvic floor due to age or childbirth</a:t>
            </a:r>
          </a:p>
          <a:p>
            <a:r>
              <a:rPr lang="en-GB" sz="1400" dirty="0" smtClean="0"/>
              <a:t>BPH (enlarged prostate) </a:t>
            </a:r>
          </a:p>
          <a:p>
            <a:r>
              <a:rPr lang="en-GB" sz="1400" dirty="0" smtClean="0"/>
              <a:t>Prostate or bladder surgery</a:t>
            </a:r>
          </a:p>
          <a:p>
            <a:r>
              <a:rPr lang="en-GB" sz="1400" dirty="0" smtClean="0"/>
              <a:t>Bladder cancer</a:t>
            </a:r>
          </a:p>
          <a:p>
            <a:r>
              <a:rPr lang="en-GB" sz="1400" dirty="0" smtClean="0"/>
              <a:t>Botox injections of the bladder to manage urinary incontinence</a:t>
            </a:r>
          </a:p>
          <a:p>
            <a:r>
              <a:rPr lang="en-GB" sz="1400" dirty="0" smtClean="0"/>
              <a:t>Ageing</a:t>
            </a:r>
            <a:endParaRPr lang="en-GB" sz="1400" dirty="0"/>
          </a:p>
        </p:txBody>
      </p:sp>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3</a:t>
            </a:fld>
            <a:endParaRPr lang="en-GB" noProof="0" dirty="0"/>
          </a:p>
        </p:txBody>
      </p:sp>
      <p:cxnSp>
        <p:nvCxnSpPr>
          <p:cNvPr id="8" name="Straight Connector 7"/>
          <p:cNvCxnSpPr/>
          <p:nvPr/>
        </p:nvCxnSpPr>
        <p:spPr bwMode="auto">
          <a:xfrm>
            <a:off x="6570222" y="92609"/>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cxnSp>
        <p:nvCxnSpPr>
          <p:cNvPr id="9" name="Straight Connector 8"/>
          <p:cNvCxnSpPr/>
          <p:nvPr/>
        </p:nvCxnSpPr>
        <p:spPr bwMode="auto">
          <a:xfrm>
            <a:off x="6570222" y="308633"/>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sp>
        <p:nvSpPr>
          <p:cNvPr id="10" name="TextBox 9"/>
          <p:cNvSpPr txBox="1"/>
          <p:nvPr/>
        </p:nvSpPr>
        <p:spPr>
          <a:xfrm>
            <a:off x="6624229" y="146615"/>
            <a:ext cx="1005083" cy="115416"/>
          </a:xfrm>
          <a:prstGeom prst="rect">
            <a:avLst/>
          </a:prstGeom>
          <a:noFill/>
        </p:spPr>
        <p:txBody>
          <a:bodyPr wrap="none" lIns="0" tIns="0" rIns="0" bIns="0" rtlCol="0">
            <a:spAutoFit/>
          </a:bodyPr>
          <a:lstStyle/>
          <a:p>
            <a:r>
              <a:rPr lang="en-GB" sz="750" dirty="0">
                <a:solidFill>
                  <a:schemeClr val="bg2"/>
                </a:solidFill>
              </a:rPr>
              <a:t> Incontinence/Retention</a:t>
            </a:r>
          </a:p>
        </p:txBody>
      </p:sp>
    </p:spTree>
    <p:extLst>
      <p:ext uri="{BB962C8B-B14F-4D97-AF65-F5344CB8AC3E}">
        <p14:creationId xmlns:p14="http://schemas.microsoft.com/office/powerpoint/2010/main" val="351509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Multiple Impact of Urinary Incontinence</a:t>
            </a:r>
            <a:endParaRPr lang="en-GB" dirty="0"/>
          </a:p>
        </p:txBody>
      </p:sp>
      <p:graphicFrame>
        <p:nvGraphicFramePr>
          <p:cNvPr id="2" name="Content Placeholder 1"/>
          <p:cNvGraphicFramePr>
            <a:graphicFrameLocks noGrp="1"/>
          </p:cNvGraphicFramePr>
          <p:nvPr>
            <p:ph idx="1"/>
            <p:extLst/>
          </p:nvPr>
        </p:nvGraphicFramePr>
        <p:xfrm>
          <a:off x="503238" y="1016000"/>
          <a:ext cx="8137525" cy="3425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4</a:t>
            </a:fld>
            <a:endParaRPr lang="en-GB" noProof="0" dirty="0"/>
          </a:p>
        </p:txBody>
      </p:sp>
      <p:cxnSp>
        <p:nvCxnSpPr>
          <p:cNvPr id="7" name="Straight Connector 6"/>
          <p:cNvCxnSpPr/>
          <p:nvPr/>
        </p:nvCxnSpPr>
        <p:spPr bwMode="auto">
          <a:xfrm>
            <a:off x="6570222" y="92609"/>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cxnSp>
        <p:nvCxnSpPr>
          <p:cNvPr id="9" name="Straight Connector 8"/>
          <p:cNvCxnSpPr/>
          <p:nvPr/>
        </p:nvCxnSpPr>
        <p:spPr bwMode="auto">
          <a:xfrm>
            <a:off x="6570222" y="308633"/>
            <a:ext cx="1188132" cy="0"/>
          </a:xfrm>
          <a:prstGeom prst="line">
            <a:avLst/>
          </a:prstGeom>
          <a:solidFill>
            <a:schemeClr val="accent2"/>
          </a:solidFill>
          <a:ln w="12700" cap="flat" cmpd="sng" algn="ctr">
            <a:solidFill>
              <a:schemeClr val="bg2"/>
            </a:solidFill>
            <a:prstDash val="solid"/>
            <a:round/>
            <a:headEnd type="none" w="med" len="med"/>
            <a:tailEnd type="none" w="med" len="med"/>
          </a:ln>
          <a:effectLst/>
        </p:spPr>
      </p:cxnSp>
      <p:sp>
        <p:nvSpPr>
          <p:cNvPr id="10" name="TextBox 9"/>
          <p:cNvSpPr txBox="1"/>
          <p:nvPr/>
        </p:nvSpPr>
        <p:spPr>
          <a:xfrm>
            <a:off x="6624229" y="146615"/>
            <a:ext cx="1005083" cy="115416"/>
          </a:xfrm>
          <a:prstGeom prst="rect">
            <a:avLst/>
          </a:prstGeom>
          <a:noFill/>
        </p:spPr>
        <p:txBody>
          <a:bodyPr wrap="none" lIns="0" tIns="0" rIns="0" bIns="0" rtlCol="0">
            <a:spAutoFit/>
          </a:bodyPr>
          <a:lstStyle/>
          <a:p>
            <a:r>
              <a:rPr lang="en-GB" sz="750" dirty="0">
                <a:solidFill>
                  <a:schemeClr val="bg2"/>
                </a:solidFill>
              </a:rPr>
              <a:t> Incontinence/Retention</a:t>
            </a:r>
          </a:p>
        </p:txBody>
      </p:sp>
    </p:spTree>
    <p:extLst>
      <p:ext uri="{BB962C8B-B14F-4D97-AF65-F5344CB8AC3E}">
        <p14:creationId xmlns:p14="http://schemas.microsoft.com/office/powerpoint/2010/main" val="3813951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Incontinence has a big impact on people’s lives</a:t>
            </a:r>
            <a:endParaRPr lang="en-GB" sz="2800" dirty="0"/>
          </a:p>
        </p:txBody>
      </p:sp>
      <p:sp>
        <p:nvSpPr>
          <p:cNvPr id="3" name="Content Placeholder 2"/>
          <p:cNvSpPr>
            <a:spLocks noGrp="1"/>
          </p:cNvSpPr>
          <p:nvPr>
            <p:ph idx="1"/>
          </p:nvPr>
        </p:nvSpPr>
        <p:spPr>
          <a:xfrm>
            <a:off x="1520999" y="1325504"/>
            <a:ext cx="6102000" cy="949840"/>
          </a:xfrm>
        </p:spPr>
        <p:txBody>
          <a:bodyPr/>
          <a:lstStyle/>
          <a:p>
            <a:pPr marL="0" indent="0">
              <a:buNone/>
            </a:pPr>
            <a:r>
              <a:rPr lang="en-GB" sz="1200" i="1" dirty="0"/>
              <a:t>“Urinary incontinence (UI) is a common disorder which has a substantial impact on quality of life (</a:t>
            </a:r>
            <a:r>
              <a:rPr lang="en-GB" sz="1200" i="1" dirty="0" err="1"/>
              <a:t>QoL</a:t>
            </a:r>
            <a:r>
              <a:rPr lang="en-GB" sz="1200" i="1" dirty="0"/>
              <a:t>). Perceived as truly debilitating from a physical, psychological and social point of view, it may cause both isolation and loss of independence [...].”</a:t>
            </a:r>
          </a:p>
          <a:p>
            <a:pPr algn="r">
              <a:buFontTx/>
              <a:buChar char="-"/>
            </a:pPr>
            <a:r>
              <a:rPr lang="en-GB" sz="1200" dirty="0" err="1"/>
              <a:t>Chartier</a:t>
            </a:r>
            <a:r>
              <a:rPr lang="en-GB" sz="1200" dirty="0"/>
              <a:t>-Kastler et al., 2010</a:t>
            </a:r>
          </a:p>
          <a:p>
            <a:pPr>
              <a:buNone/>
            </a:pPr>
            <a:endParaRPr lang="en-GB" sz="1050" dirty="0"/>
          </a:p>
          <a:p>
            <a:pPr>
              <a:buFont typeface="Arial" pitchFamily="34" charset="0"/>
              <a:buChar char="•"/>
            </a:pPr>
            <a:endParaRPr lang="en-GB" dirty="0" smtClean="0"/>
          </a:p>
          <a:p>
            <a:pPr>
              <a:buFont typeface="Arial" pitchFamily="34" charset="0"/>
              <a:buChar char="•"/>
            </a:pPr>
            <a:endParaRPr lang="en-GB" dirty="0" smtClean="0"/>
          </a:p>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r>
              <a:rPr lang="en-GB" dirty="0" smtClean="0">
                <a:solidFill>
                  <a:srgbClr val="6F6F6F"/>
                </a:solidFill>
              </a:rPr>
              <a:t>Page </a:t>
            </a:r>
            <a:fld id="{2F4432FF-5EA5-4C7F-B1F8-4542D993CF2D}" type="slidenum">
              <a:rPr lang="en-GB" smtClean="0">
                <a:solidFill>
                  <a:srgbClr val="6F6F6F"/>
                </a:solidFill>
              </a:rPr>
              <a:pPr/>
              <a:t>5</a:t>
            </a:fld>
            <a:endParaRPr lang="en-GB" dirty="0">
              <a:solidFill>
                <a:srgbClr val="6F6F6F"/>
              </a:solidFill>
            </a:endParaRPr>
          </a:p>
        </p:txBody>
      </p:sp>
      <p:grpSp>
        <p:nvGrpSpPr>
          <p:cNvPr id="6" name="Group 5"/>
          <p:cNvGrpSpPr/>
          <p:nvPr/>
        </p:nvGrpSpPr>
        <p:grpSpPr>
          <a:xfrm>
            <a:off x="1547664" y="2121826"/>
            <a:ext cx="2133000" cy="2448146"/>
            <a:chOff x="395536" y="2139036"/>
            <a:chExt cx="2485714" cy="2664297"/>
          </a:xfrm>
        </p:grpSpPr>
        <p:sp>
          <p:nvSpPr>
            <p:cNvPr id="7" name="Rounded Rectangle 6"/>
            <p:cNvSpPr/>
            <p:nvPr/>
          </p:nvSpPr>
          <p:spPr>
            <a:xfrm>
              <a:off x="395536" y="2210197"/>
              <a:ext cx="2485714" cy="2291943"/>
            </a:xfrm>
            <a:prstGeom prst="roundRect">
              <a:avLst>
                <a:gd name="adj" fmla="val 5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ectangle 7"/>
            <p:cNvSpPr/>
            <p:nvPr/>
          </p:nvSpPr>
          <p:spPr>
            <a:xfrm>
              <a:off x="611560" y="2139036"/>
              <a:ext cx="2176857" cy="266429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36005" rIns="0" bIns="0" numCol="1" spcCol="1270" anchor="t" anchorCtr="0">
              <a:noAutofit/>
            </a:bodyPr>
            <a:lstStyle/>
            <a:p>
              <a:pPr defTabSz="466725">
                <a:lnSpc>
                  <a:spcPct val="90000"/>
                </a:lnSpc>
                <a:spcAft>
                  <a:spcPct val="35000"/>
                </a:spcAft>
              </a:pPr>
              <a:endParaRPr lang="en-GB" sz="1050" dirty="0">
                <a:solidFill>
                  <a:srgbClr val="FFFFFF"/>
                </a:solidFill>
              </a:endParaRPr>
            </a:p>
            <a:p>
              <a:pPr marL="132160" indent="-132160" defTabSz="466725">
                <a:lnSpc>
                  <a:spcPct val="90000"/>
                </a:lnSpc>
                <a:spcAft>
                  <a:spcPct val="35000"/>
                </a:spcAft>
              </a:pPr>
              <a:r>
                <a:rPr lang="en-GB" sz="1200" b="1" dirty="0">
                  <a:solidFill>
                    <a:srgbClr val="FFFFFF"/>
                  </a:solidFill>
                </a:rPr>
                <a:t>People are left feeling;-</a:t>
              </a:r>
            </a:p>
            <a:p>
              <a:pPr marL="132160" indent="-132160" defTabSz="466725">
                <a:lnSpc>
                  <a:spcPct val="90000"/>
                </a:lnSpc>
                <a:spcAft>
                  <a:spcPct val="35000"/>
                </a:spcAft>
                <a:buFont typeface="Wingdings" pitchFamily="2" charset="2"/>
                <a:buChar char="§"/>
              </a:pPr>
              <a:r>
                <a:rPr lang="en-GB" sz="1200" dirty="0">
                  <a:solidFill>
                    <a:srgbClr val="FFFFFF"/>
                  </a:solidFill>
                </a:rPr>
                <a:t>Distressed</a:t>
              </a:r>
            </a:p>
            <a:p>
              <a:pPr marL="132160" indent="-132160" defTabSz="466725">
                <a:lnSpc>
                  <a:spcPct val="90000"/>
                </a:lnSpc>
                <a:spcAft>
                  <a:spcPct val="35000"/>
                </a:spcAft>
                <a:buFont typeface="Wingdings" pitchFamily="2" charset="2"/>
                <a:buChar char="§"/>
              </a:pPr>
              <a:r>
                <a:rPr lang="en-GB" sz="1200" dirty="0">
                  <a:solidFill>
                    <a:srgbClr val="FFFFFF"/>
                  </a:solidFill>
                </a:rPr>
                <a:t>Embarrassed</a:t>
              </a:r>
            </a:p>
            <a:p>
              <a:pPr marL="132160" indent="-132160" defTabSz="466725">
                <a:lnSpc>
                  <a:spcPct val="90000"/>
                </a:lnSpc>
                <a:spcAft>
                  <a:spcPct val="35000"/>
                </a:spcAft>
                <a:buFont typeface="Wingdings" pitchFamily="2" charset="2"/>
                <a:buChar char="§"/>
              </a:pPr>
              <a:r>
                <a:rPr lang="en-GB" sz="1200" dirty="0">
                  <a:solidFill>
                    <a:srgbClr val="FFFFFF"/>
                  </a:solidFill>
                </a:rPr>
                <a:t>Isolated</a:t>
              </a:r>
            </a:p>
            <a:p>
              <a:pPr marL="132160" indent="-132160" defTabSz="466725">
                <a:lnSpc>
                  <a:spcPct val="90000"/>
                </a:lnSpc>
                <a:spcAft>
                  <a:spcPct val="35000"/>
                </a:spcAft>
                <a:buFont typeface="Wingdings" pitchFamily="2" charset="2"/>
                <a:buChar char="§"/>
              </a:pPr>
              <a:r>
                <a:rPr lang="en-GB" sz="1200" dirty="0">
                  <a:solidFill>
                    <a:srgbClr val="FFFFFF"/>
                  </a:solidFill>
                </a:rPr>
                <a:t>Helpless</a:t>
              </a:r>
            </a:p>
            <a:p>
              <a:pPr marL="132160" indent="-132160" defTabSz="466725">
                <a:lnSpc>
                  <a:spcPct val="90000"/>
                </a:lnSpc>
                <a:spcAft>
                  <a:spcPct val="35000"/>
                </a:spcAft>
                <a:buFont typeface="Wingdings" pitchFamily="2" charset="2"/>
                <a:buChar char="§"/>
              </a:pPr>
              <a:r>
                <a:rPr lang="en-GB" sz="1200" dirty="0">
                  <a:solidFill>
                    <a:srgbClr val="FFFFFF"/>
                  </a:solidFill>
                </a:rPr>
                <a:t>Low self-esteem</a:t>
              </a:r>
            </a:p>
            <a:p>
              <a:pPr marL="132160" indent="-132160" defTabSz="466725">
                <a:lnSpc>
                  <a:spcPct val="90000"/>
                </a:lnSpc>
                <a:spcAft>
                  <a:spcPct val="35000"/>
                </a:spcAft>
                <a:buFont typeface="Wingdings" pitchFamily="2" charset="2"/>
                <a:buChar char="§"/>
              </a:pPr>
              <a:r>
                <a:rPr lang="en-GB" sz="1200" dirty="0">
                  <a:solidFill>
                    <a:srgbClr val="FFFFFF"/>
                  </a:solidFill>
                </a:rPr>
                <a:t>Loss of personal control</a:t>
              </a:r>
            </a:p>
            <a:p>
              <a:pPr marL="132160" indent="-132160" defTabSz="466725">
                <a:lnSpc>
                  <a:spcPct val="90000"/>
                </a:lnSpc>
                <a:spcAft>
                  <a:spcPct val="35000"/>
                </a:spcAft>
                <a:buFont typeface="Wingdings" pitchFamily="2" charset="2"/>
                <a:buChar char="§"/>
              </a:pPr>
              <a:r>
                <a:rPr lang="en-GB" sz="1200" dirty="0">
                  <a:solidFill>
                    <a:srgbClr val="FFFFFF"/>
                  </a:solidFill>
                </a:rPr>
                <a:t>Desire for a normal life</a:t>
              </a:r>
            </a:p>
            <a:p>
              <a:pPr defTabSz="466725">
                <a:lnSpc>
                  <a:spcPct val="90000"/>
                </a:lnSpc>
                <a:spcAft>
                  <a:spcPct val="35000"/>
                </a:spcAft>
              </a:pPr>
              <a:endParaRPr lang="en-GB" sz="1050" dirty="0">
                <a:solidFill>
                  <a:srgbClr val="FFFFFF"/>
                </a:solidFill>
              </a:endParaRPr>
            </a:p>
            <a:p>
              <a:pPr defTabSz="466725">
                <a:lnSpc>
                  <a:spcPct val="90000"/>
                </a:lnSpc>
                <a:spcAft>
                  <a:spcPct val="35000"/>
                </a:spcAft>
              </a:pPr>
              <a:endParaRPr lang="en-GB" sz="1050" dirty="0">
                <a:solidFill>
                  <a:srgbClr val="FFFFFF"/>
                </a:solidFill>
              </a:endParaRPr>
            </a:p>
          </p:txBody>
        </p:sp>
      </p:grpSp>
    </p:spTree>
    <p:extLst>
      <p:ext uri="{BB962C8B-B14F-4D97-AF65-F5344CB8AC3E}">
        <p14:creationId xmlns:p14="http://schemas.microsoft.com/office/powerpoint/2010/main" val="99262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bwMode="auto">
          <a:xfrm>
            <a:off x="1385646" y="1275606"/>
            <a:ext cx="153442" cy="413027"/>
          </a:xfrm>
          <a:prstGeom prst="ellipse">
            <a:avLst/>
          </a:prstGeom>
          <a:no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
        <p:nvSpPr>
          <p:cNvPr id="2" name="Title 1"/>
          <p:cNvSpPr>
            <a:spLocks noGrp="1"/>
          </p:cNvSpPr>
          <p:nvPr>
            <p:ph type="title"/>
          </p:nvPr>
        </p:nvSpPr>
        <p:spPr>
          <a:xfrm>
            <a:off x="539552" y="214953"/>
            <a:ext cx="8064896" cy="1088068"/>
          </a:xfrm>
        </p:spPr>
        <p:txBody>
          <a:bodyPr>
            <a:normAutofit/>
          </a:bodyPr>
          <a:lstStyle/>
          <a:p>
            <a:r>
              <a:rPr lang="en-GB" sz="2800" dirty="0" smtClean="0"/>
              <a:t>Urinary Incontinence can typically be split in two groups</a:t>
            </a:r>
            <a:endParaRPr lang="en-GB" sz="2800" dirty="0"/>
          </a:p>
        </p:txBody>
      </p:sp>
      <p:pic>
        <p:nvPicPr>
          <p:cNvPr id="9" name="Picture 4" descr="http://t1.gstatic.com/images?q=tbn:ANd9GcToTZKPZ6Vqc5O5_Sl6fwI0Mqdjpqn2ODCTQcBMkkNAlNdMV3dU"/>
          <p:cNvPicPr>
            <a:picLocks noGrp="1" noChangeAspect="1" noChangeArrowheads="1"/>
          </p:cNvPicPr>
          <p:nvPr>
            <p:ph sz="half" idx="1"/>
          </p:nvPr>
        </p:nvPicPr>
        <p:blipFill>
          <a:blip r:embed="rId3" cstate="print"/>
          <a:srcRect/>
          <a:stretch>
            <a:fillRect/>
          </a:stretch>
        </p:blipFill>
        <p:spPr bwMode="auto">
          <a:xfrm>
            <a:off x="556002" y="1781458"/>
            <a:ext cx="1714500" cy="1164431"/>
          </a:xfrm>
          <a:prstGeom prst="rect">
            <a:avLst/>
          </a:prstGeom>
          <a:noFill/>
        </p:spPr>
      </p:pic>
      <p:pic>
        <p:nvPicPr>
          <p:cNvPr id="9218" name="Picture 2" descr="https://s3.amazonaws.com/healthtap-public/ht-staging/user_answer/reference_image/2526/large/urinary_incontinence.jpeg?1349133883"/>
          <p:cNvPicPr>
            <a:picLocks noGrp="1" noChangeAspect="1" noChangeArrowheads="1"/>
          </p:cNvPicPr>
          <p:nvPr>
            <p:ph sz="half" idx="2"/>
          </p:nvPr>
        </p:nvPicPr>
        <p:blipFill rotWithShape="1">
          <a:blip r:embed="rId4" cstate="print"/>
          <a:srcRect l="22455" r="27731" b="11743"/>
          <a:stretch/>
        </p:blipFill>
        <p:spPr bwMode="auto">
          <a:xfrm>
            <a:off x="6660233" y="1780866"/>
            <a:ext cx="2076594" cy="2624521"/>
          </a:xfrm>
          <a:prstGeom prst="rect">
            <a:avLst/>
          </a:prstGeom>
          <a:noFill/>
        </p:spPr>
      </p:pic>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6</a:t>
            </a:fld>
            <a:endParaRPr lang="en-GB" noProof="0" dirty="0"/>
          </a:p>
        </p:txBody>
      </p:sp>
      <p:sp>
        <p:nvSpPr>
          <p:cNvPr id="10" name="TextBox 9"/>
          <p:cNvSpPr txBox="1"/>
          <p:nvPr/>
        </p:nvSpPr>
        <p:spPr>
          <a:xfrm>
            <a:off x="1979712" y="1329612"/>
            <a:ext cx="655629" cy="184666"/>
          </a:xfrm>
          <a:prstGeom prst="rect">
            <a:avLst/>
          </a:prstGeom>
          <a:noFill/>
        </p:spPr>
        <p:txBody>
          <a:bodyPr wrap="none" lIns="0" tIns="0" rIns="0" bIns="0" rtlCol="0">
            <a:spAutoFit/>
          </a:bodyPr>
          <a:lstStyle/>
          <a:p>
            <a:r>
              <a:rPr lang="en-GB" sz="1200" dirty="0">
                <a:solidFill>
                  <a:schemeClr val="bg1"/>
                </a:solidFill>
              </a:rPr>
              <a:t>Retention</a:t>
            </a:r>
          </a:p>
        </p:txBody>
      </p:sp>
      <p:sp>
        <p:nvSpPr>
          <p:cNvPr id="11" name="TextBox 10"/>
          <p:cNvSpPr txBox="1"/>
          <p:nvPr/>
        </p:nvSpPr>
        <p:spPr>
          <a:xfrm>
            <a:off x="6030162" y="2463738"/>
            <a:ext cx="868828" cy="184666"/>
          </a:xfrm>
          <a:prstGeom prst="rect">
            <a:avLst/>
          </a:prstGeom>
          <a:noFill/>
        </p:spPr>
        <p:txBody>
          <a:bodyPr wrap="none" lIns="0" tIns="0" rIns="0" bIns="0" rtlCol="0">
            <a:spAutoFit/>
          </a:bodyPr>
          <a:lstStyle/>
          <a:p>
            <a:r>
              <a:rPr lang="en-GB" sz="1200" dirty="0">
                <a:solidFill>
                  <a:schemeClr val="bg1"/>
                </a:solidFill>
              </a:rPr>
              <a:t>Incontinence</a:t>
            </a:r>
          </a:p>
        </p:txBody>
      </p:sp>
      <p:sp>
        <p:nvSpPr>
          <p:cNvPr id="12" name="Rectangle 11"/>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
        <p:nvSpPr>
          <p:cNvPr id="13" name="TextBox 12"/>
          <p:cNvSpPr txBox="1"/>
          <p:nvPr/>
        </p:nvSpPr>
        <p:spPr>
          <a:xfrm>
            <a:off x="2635341" y="1781458"/>
            <a:ext cx="4158462" cy="2069797"/>
          </a:xfrm>
          <a:prstGeom prst="rect">
            <a:avLst/>
          </a:prstGeom>
          <a:noFill/>
        </p:spPr>
        <p:txBody>
          <a:bodyPr wrap="square" lIns="0" tIns="0" rIns="0" bIns="0" rtlCol="0">
            <a:spAutoFit/>
          </a:bodyPr>
          <a:lstStyle/>
          <a:p>
            <a:r>
              <a:rPr lang="en-GB" sz="1600" dirty="0" smtClean="0">
                <a:latin typeface="+mn-lt"/>
              </a:rPr>
              <a:t>Urinary retention (inability to empty the bladder)</a:t>
            </a:r>
          </a:p>
          <a:p>
            <a:endParaRPr lang="en-GB" sz="1600" dirty="0" smtClean="0">
              <a:latin typeface="+mn-lt"/>
            </a:endParaRPr>
          </a:p>
          <a:p>
            <a:endParaRPr lang="en-GB" sz="1600" dirty="0" smtClean="0">
              <a:latin typeface="+mn-lt"/>
            </a:endParaRPr>
          </a:p>
          <a:p>
            <a:endParaRPr lang="en-GB" sz="1600" dirty="0" smtClean="0">
              <a:latin typeface="+mn-lt"/>
            </a:endParaRPr>
          </a:p>
          <a:p>
            <a:r>
              <a:rPr lang="en-GB" sz="1600" dirty="0" smtClean="0">
                <a:latin typeface="+mn-lt"/>
              </a:rPr>
              <a:t>Urinary incontinence (involuntary leakage of urine)</a:t>
            </a:r>
          </a:p>
          <a:p>
            <a:endParaRPr lang="en-GB" sz="1050" dirty="0" smtClean="0">
              <a:solidFill>
                <a:schemeClr val="bg2"/>
              </a:solidFill>
              <a:latin typeface="+mn-lt"/>
            </a:endParaRPr>
          </a:p>
          <a:p>
            <a:endParaRPr lang="en-GB" sz="1200" dirty="0">
              <a:solidFill>
                <a:schemeClr val="bg2"/>
              </a:solidFill>
            </a:endParaRPr>
          </a:p>
        </p:txBody>
      </p:sp>
    </p:spTree>
    <p:extLst>
      <p:ext uri="{BB962C8B-B14F-4D97-AF65-F5344CB8AC3E}">
        <p14:creationId xmlns:p14="http://schemas.microsoft.com/office/powerpoint/2010/main" val="1642540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GB" sz="2800" dirty="0" smtClean="0"/>
              <a:t>Symptoms</a:t>
            </a:r>
            <a:endParaRPr lang="en-GB" sz="2800" dirty="0"/>
          </a:p>
        </p:txBody>
      </p:sp>
      <p:sp>
        <p:nvSpPr>
          <p:cNvPr id="7" name="Content Placeholder 6"/>
          <p:cNvSpPr>
            <a:spLocks noGrp="1"/>
          </p:cNvSpPr>
          <p:nvPr>
            <p:ph sz="half" idx="1"/>
          </p:nvPr>
        </p:nvSpPr>
        <p:spPr>
          <a:xfrm>
            <a:off x="503999" y="1015604"/>
            <a:ext cx="3463200" cy="2592000"/>
          </a:xfrm>
          <a:ln>
            <a:solidFill>
              <a:schemeClr val="tx2"/>
            </a:solidFill>
          </a:ln>
        </p:spPr>
        <p:txBody>
          <a:bodyPr lIns="72000" tIns="72000" rIns="72000" bIns="72000">
            <a:normAutofit/>
          </a:bodyPr>
          <a:lstStyle/>
          <a:p>
            <a:r>
              <a:rPr lang="en-GB" sz="1400" b="1" dirty="0" smtClean="0"/>
              <a:t>Typical symptoms of urinary retention</a:t>
            </a:r>
          </a:p>
          <a:p>
            <a:r>
              <a:rPr lang="en-GB" sz="1400" dirty="0" smtClean="0"/>
              <a:t>Discomfort </a:t>
            </a:r>
          </a:p>
          <a:p>
            <a:r>
              <a:rPr lang="en-GB" sz="1400" dirty="0" smtClean="0"/>
              <a:t>Urgent sense to urinate but inability to start the urine flow</a:t>
            </a:r>
          </a:p>
          <a:p>
            <a:r>
              <a:rPr lang="en-GB" sz="1400" dirty="0" smtClean="0"/>
              <a:t>Frequent visits to toilet</a:t>
            </a:r>
          </a:p>
          <a:p>
            <a:r>
              <a:rPr lang="en-GB" sz="1400" dirty="0" smtClean="0"/>
              <a:t>Dribble due to overflow incontinence</a:t>
            </a:r>
          </a:p>
          <a:p>
            <a:r>
              <a:rPr lang="en-GB" sz="1400" dirty="0" smtClean="0"/>
              <a:t>Weak flow</a:t>
            </a:r>
          </a:p>
          <a:p>
            <a:r>
              <a:rPr lang="en-GB" sz="1400" dirty="0" smtClean="0"/>
              <a:t>Bloated lower abdomen</a:t>
            </a:r>
            <a:endParaRPr lang="en-GB" dirty="0"/>
          </a:p>
        </p:txBody>
      </p:sp>
      <p:sp>
        <p:nvSpPr>
          <p:cNvPr id="2" name="Content Placeholder 1"/>
          <p:cNvSpPr>
            <a:spLocks noGrp="1"/>
          </p:cNvSpPr>
          <p:nvPr>
            <p:ph sz="half" idx="2"/>
          </p:nvPr>
        </p:nvSpPr>
        <p:spPr>
          <a:xfrm>
            <a:off x="4471200" y="1015604"/>
            <a:ext cx="4168800" cy="2592000"/>
          </a:xfrm>
          <a:ln>
            <a:solidFill>
              <a:schemeClr val="tx2"/>
            </a:solidFill>
          </a:ln>
        </p:spPr>
        <p:txBody>
          <a:bodyPr lIns="72000" tIns="72000" rIns="72000" bIns="72000">
            <a:normAutofit lnSpcReduction="10000"/>
          </a:bodyPr>
          <a:lstStyle/>
          <a:p>
            <a:r>
              <a:rPr lang="en-GB" sz="1400" b="1" dirty="0" smtClean="0"/>
              <a:t>Typical symptoms of urinary incontinence</a:t>
            </a:r>
          </a:p>
          <a:p>
            <a:r>
              <a:rPr lang="en-GB" sz="1400" dirty="0" smtClean="0"/>
              <a:t>Urinary leakage</a:t>
            </a:r>
          </a:p>
          <a:p>
            <a:r>
              <a:rPr lang="en-GB" sz="1400" dirty="0" smtClean="0"/>
              <a:t>Small or large amounts of urine leaking without warning or without feeling the urge to go to the toilet </a:t>
            </a:r>
          </a:p>
          <a:p>
            <a:r>
              <a:rPr lang="en-GB" sz="1400" dirty="0" smtClean="0"/>
              <a:t>Involuntarily leakage when sneezing, coughing, laughing or exercising </a:t>
            </a:r>
          </a:p>
          <a:p>
            <a:r>
              <a:rPr lang="en-GB" sz="1400" dirty="0" smtClean="0"/>
              <a:t>A sudden urge to rush to the toilet to urinate</a:t>
            </a:r>
          </a:p>
          <a:p>
            <a:r>
              <a:rPr lang="en-GB" sz="1400" dirty="0" smtClean="0"/>
              <a:t>The need to get up to pass urine two or more times a night (</a:t>
            </a:r>
            <a:r>
              <a:rPr lang="en-GB" sz="1400" dirty="0" err="1" smtClean="0"/>
              <a:t>nocturia</a:t>
            </a:r>
            <a:r>
              <a:rPr lang="en-GB" sz="1400" dirty="0" smtClean="0"/>
              <a:t>)</a:t>
            </a:r>
            <a:endParaRPr lang="en-GB" sz="1400" dirty="0"/>
          </a:p>
        </p:txBody>
      </p:sp>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7</a:t>
            </a:fld>
            <a:endParaRPr lang="en-GB" noProof="0" dirty="0"/>
          </a:p>
        </p:txBody>
      </p:sp>
    </p:spTree>
    <p:extLst>
      <p:ext uri="{BB962C8B-B14F-4D97-AF65-F5344CB8AC3E}">
        <p14:creationId xmlns:p14="http://schemas.microsoft.com/office/powerpoint/2010/main" val="2144408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smtClean="0"/>
              <a:t>There are many small hints and tips which people</a:t>
            </a:r>
            <a:br>
              <a:rPr lang="en-GB" sz="2800" dirty="0" smtClean="0"/>
            </a:br>
            <a:r>
              <a:rPr lang="en-GB" sz="2800" dirty="0" smtClean="0"/>
              <a:t>find useful to follow in order to reduce symptoms</a:t>
            </a:r>
            <a:endParaRPr lang="en-GB" sz="2800" dirty="0"/>
          </a:p>
        </p:txBody>
      </p:sp>
      <p:sp>
        <p:nvSpPr>
          <p:cNvPr id="3" name="Content Placeholder 2"/>
          <p:cNvSpPr>
            <a:spLocks noGrp="1"/>
          </p:cNvSpPr>
          <p:nvPr>
            <p:ph idx="1"/>
          </p:nvPr>
        </p:nvSpPr>
        <p:spPr>
          <a:xfrm>
            <a:off x="502881" y="1215927"/>
            <a:ext cx="8137117" cy="3278644"/>
          </a:xfrm>
        </p:spPr>
        <p:txBody>
          <a:bodyPr>
            <a:normAutofit/>
          </a:bodyPr>
          <a:lstStyle/>
          <a:p>
            <a:pPr marL="132160" indent="-132160">
              <a:buClr>
                <a:schemeClr val="tx2"/>
              </a:buClr>
              <a:buFont typeface="Wingdings" pitchFamily="2" charset="2"/>
              <a:buChar char="§"/>
            </a:pPr>
            <a:r>
              <a:rPr lang="en-GB" sz="1600" dirty="0"/>
              <a:t>Drink plenty of fluid – eg.3-4 pints a day, do not restrict intake</a:t>
            </a:r>
          </a:p>
          <a:p>
            <a:pPr marL="132160" indent="-132160">
              <a:buClr>
                <a:schemeClr val="tx2"/>
              </a:buClr>
              <a:buFont typeface="Wingdings" pitchFamily="2" charset="2"/>
              <a:buChar char="§"/>
            </a:pPr>
            <a:r>
              <a:rPr lang="en-GB" sz="1600" dirty="0"/>
              <a:t>Water is best – alcohol, caffeinated and carbonated drinks can increase </a:t>
            </a:r>
            <a:r>
              <a:rPr lang="en-GB" sz="1600" dirty="0" smtClean="0"/>
              <a:t>symptoms</a:t>
            </a:r>
            <a:br>
              <a:rPr lang="en-GB" sz="1600" dirty="0" smtClean="0"/>
            </a:br>
            <a:r>
              <a:rPr lang="en-GB" sz="1600" dirty="0" smtClean="0"/>
              <a:t>which </a:t>
            </a:r>
            <a:r>
              <a:rPr lang="en-GB" sz="1600" dirty="0"/>
              <a:t>indicate bladder irritation</a:t>
            </a:r>
          </a:p>
          <a:p>
            <a:pPr marL="132160" indent="-132160">
              <a:buClr>
                <a:schemeClr val="tx2"/>
              </a:buClr>
              <a:buFont typeface="Wingdings" pitchFamily="2" charset="2"/>
              <a:buChar char="§"/>
            </a:pPr>
            <a:r>
              <a:rPr lang="en-GB" sz="1600" dirty="0"/>
              <a:t>Concentrated urine is more irritable to the bladder than diluted</a:t>
            </a:r>
          </a:p>
          <a:p>
            <a:pPr marL="132160" indent="-132160">
              <a:buClr>
                <a:schemeClr val="tx2"/>
              </a:buClr>
              <a:buFont typeface="Wingdings" pitchFamily="2" charset="2"/>
              <a:buChar char="§"/>
            </a:pPr>
            <a:r>
              <a:rPr lang="en-GB" sz="1600" dirty="0"/>
              <a:t>Avoid constipation by eating a healthy, balanced </a:t>
            </a:r>
            <a:r>
              <a:rPr lang="en-GB" sz="1600" dirty="0" smtClean="0"/>
              <a:t>diet</a:t>
            </a:r>
            <a:br>
              <a:rPr lang="en-GB" sz="1600" dirty="0" smtClean="0"/>
            </a:br>
            <a:r>
              <a:rPr lang="en-GB" sz="1600" dirty="0" smtClean="0"/>
              <a:t>(constipation </a:t>
            </a:r>
            <a:r>
              <a:rPr lang="en-GB" sz="1600" dirty="0"/>
              <a:t>can affect the urinary system as well) </a:t>
            </a:r>
          </a:p>
          <a:p>
            <a:pPr marL="132160" indent="-132160">
              <a:buClr>
                <a:schemeClr val="tx2"/>
              </a:buClr>
              <a:buFont typeface="Wingdings" pitchFamily="2" charset="2"/>
              <a:buChar char="§"/>
            </a:pPr>
            <a:r>
              <a:rPr lang="en-GB" sz="1600" dirty="0"/>
              <a:t>Try and hold onto the urine in a little longer if you experience urgency </a:t>
            </a:r>
          </a:p>
          <a:p>
            <a:pPr marL="132160" indent="-132160">
              <a:buClr>
                <a:schemeClr val="tx2"/>
              </a:buClr>
              <a:buFont typeface="Wingdings" pitchFamily="2" charset="2"/>
              <a:buChar char="§"/>
            </a:pPr>
            <a:r>
              <a:rPr lang="en-GB" sz="1600" dirty="0"/>
              <a:t>Pelvic-floor / </a:t>
            </a:r>
            <a:r>
              <a:rPr lang="en-GB" sz="1600" dirty="0" err="1"/>
              <a:t>Kegel</a:t>
            </a:r>
            <a:r>
              <a:rPr lang="en-GB" sz="1600" dirty="0"/>
              <a:t> </a:t>
            </a:r>
            <a:r>
              <a:rPr lang="en-GB" sz="1600" dirty="0" smtClean="0"/>
              <a:t>exercises</a:t>
            </a:r>
          </a:p>
          <a:p>
            <a:pPr marL="0" indent="0">
              <a:buClr>
                <a:schemeClr val="tx2"/>
              </a:buClr>
              <a:buNone/>
            </a:pPr>
            <a:endParaRPr lang="en-GB" sz="1200" dirty="0"/>
          </a:p>
          <a:p>
            <a:pPr marL="0" indent="0">
              <a:buNone/>
            </a:pPr>
            <a:r>
              <a:rPr lang="en-GB" b="1" dirty="0" smtClean="0"/>
              <a:t>If a patient continues to experience problems, they should speak to their healthcare professional and ask for further assistance</a:t>
            </a:r>
          </a:p>
          <a:p>
            <a:endParaRPr lang="en-GB" dirty="0" smtClean="0"/>
          </a:p>
          <a:p>
            <a:endParaRPr lang="en-GB" dirty="0"/>
          </a:p>
        </p:txBody>
      </p:sp>
      <p:sp>
        <p:nvSpPr>
          <p:cNvPr id="4" name="Slide Number Placeholder 3"/>
          <p:cNvSpPr>
            <a:spLocks noGrp="1"/>
          </p:cNvSpPr>
          <p:nvPr>
            <p:ph type="sldNum" sz="quarter" idx="10"/>
          </p:nvPr>
        </p:nvSpPr>
        <p:spPr/>
        <p:txBody>
          <a:bodyPr/>
          <a:lstStyle/>
          <a:p>
            <a:r>
              <a:rPr lang="en-GB" dirty="0" smtClean="0">
                <a:solidFill>
                  <a:srgbClr val="6F6F6F"/>
                </a:solidFill>
              </a:rPr>
              <a:t>Page </a:t>
            </a:r>
            <a:fld id="{2F4432FF-5EA5-4C7F-B1F8-4542D993CF2D}" type="slidenum">
              <a:rPr lang="en-GB" smtClean="0">
                <a:solidFill>
                  <a:srgbClr val="6F6F6F"/>
                </a:solidFill>
              </a:rPr>
              <a:pPr/>
              <a:t>8</a:t>
            </a:fld>
            <a:endParaRPr lang="en-GB" dirty="0">
              <a:solidFill>
                <a:srgbClr val="6F6F6F"/>
              </a:solidFill>
            </a:endParaRPr>
          </a:p>
        </p:txBody>
      </p:sp>
    </p:spTree>
    <p:extLst>
      <p:ext uri="{BB962C8B-B14F-4D97-AF65-F5344CB8AC3E}">
        <p14:creationId xmlns:p14="http://schemas.microsoft.com/office/powerpoint/2010/main" val="3267017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smtClean="0"/>
              <a:t>Male and female (&gt;40 years) community prevalence of lower urinary tract symptoms (LUTS)</a:t>
            </a:r>
            <a:endParaRPr lang="en-GB" sz="2800" dirty="0"/>
          </a:p>
        </p:txBody>
      </p:sp>
      <p:graphicFrame>
        <p:nvGraphicFramePr>
          <p:cNvPr id="8" name="Content Placeholder 7"/>
          <p:cNvGraphicFramePr>
            <a:graphicFrameLocks noGrp="1"/>
          </p:cNvGraphicFramePr>
          <p:nvPr>
            <p:ph sz="half" idx="1"/>
            <p:extLst/>
          </p:nvPr>
        </p:nvGraphicFramePr>
        <p:xfrm>
          <a:off x="1520429" y="1132870"/>
          <a:ext cx="2597944" cy="31130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p:cNvGraphicFramePr>
            <a:graphicFrameLocks noGrp="1"/>
          </p:cNvGraphicFramePr>
          <p:nvPr>
            <p:ph sz="half" idx="2"/>
            <p:extLst/>
          </p:nvPr>
        </p:nvGraphicFramePr>
        <p:xfrm>
          <a:off x="4496992" y="1242055"/>
          <a:ext cx="3126581" cy="2989660"/>
        </p:xfrm>
        <a:graphic>
          <a:graphicData uri="http://schemas.openxmlformats.org/drawingml/2006/chart">
            <c:chart xmlns:c="http://schemas.openxmlformats.org/drawingml/2006/chart" xmlns:r="http://schemas.openxmlformats.org/officeDocument/2006/relationships" r:id="rId4"/>
          </a:graphicData>
        </a:graphic>
      </p:graphicFrame>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9</a:t>
            </a:fld>
            <a:endParaRPr lang="en-GB" noProof="0" dirty="0"/>
          </a:p>
        </p:txBody>
      </p:sp>
      <p:sp>
        <p:nvSpPr>
          <p:cNvPr id="13" name="TextBox 12"/>
          <p:cNvSpPr txBox="1"/>
          <p:nvPr/>
        </p:nvSpPr>
        <p:spPr>
          <a:xfrm>
            <a:off x="6533640" y="4245936"/>
            <a:ext cx="1013098" cy="115416"/>
          </a:xfrm>
          <a:prstGeom prst="rect">
            <a:avLst/>
          </a:prstGeom>
          <a:noFill/>
        </p:spPr>
        <p:txBody>
          <a:bodyPr wrap="none" lIns="0" tIns="0" rIns="0" bIns="0" rtlCol="0">
            <a:spAutoFit/>
          </a:bodyPr>
          <a:lstStyle/>
          <a:p>
            <a:r>
              <a:rPr lang="en-GB" sz="750" dirty="0" smtClean="0">
                <a:solidFill>
                  <a:schemeClr val="bg2"/>
                </a:solidFill>
              </a:rPr>
              <a:t>Boyle P et al. BJU 2003</a:t>
            </a:r>
            <a:endParaRPr lang="en-GB" sz="750" dirty="0">
              <a:solidFill>
                <a:schemeClr val="bg2"/>
              </a:solidFill>
            </a:endParaRPr>
          </a:p>
        </p:txBody>
      </p:sp>
      <p:sp>
        <p:nvSpPr>
          <p:cNvPr id="7" name="Rectangle 6"/>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2498289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GB" sz="2800" dirty="0" smtClean="0"/>
              <a:t>Retention</a:t>
            </a:r>
            <a:endParaRPr lang="en-GB" sz="2800" dirty="0"/>
          </a:p>
        </p:txBody>
      </p:sp>
      <p:sp>
        <p:nvSpPr>
          <p:cNvPr id="7" name="Content Placeholder 6"/>
          <p:cNvSpPr>
            <a:spLocks noGrp="1"/>
          </p:cNvSpPr>
          <p:nvPr>
            <p:ph idx="1"/>
          </p:nvPr>
        </p:nvSpPr>
        <p:spPr>
          <a:xfrm>
            <a:off x="1547664" y="1563638"/>
            <a:ext cx="6102000" cy="2774588"/>
          </a:xfrm>
        </p:spPr>
        <p:txBody>
          <a:bodyPr>
            <a:normAutofit/>
          </a:bodyPr>
          <a:lstStyle/>
          <a:p>
            <a:r>
              <a:rPr lang="en-GB" sz="1400" b="1" dirty="0" smtClean="0"/>
              <a:t>Urinary Retention</a:t>
            </a:r>
          </a:p>
          <a:p>
            <a:r>
              <a:rPr lang="en-GB" sz="1400" dirty="0" smtClean="0"/>
              <a:t>Urinary retention can be caused by an obstruction in the urinary tract, a bladder muscle weakness or by a neurogenic condition e.g. multiple sclerosis, spinal cord injury or </a:t>
            </a:r>
            <a:r>
              <a:rPr lang="en-GB" sz="1400" dirty="0" err="1" smtClean="0"/>
              <a:t>spina</a:t>
            </a:r>
            <a:r>
              <a:rPr lang="en-GB" sz="1400" dirty="0" smtClean="0"/>
              <a:t> bifida all of which interfere with signals between the brain and the bladder, resulting in a dysfunction in the urinary system.</a:t>
            </a:r>
          </a:p>
          <a:p>
            <a:endParaRPr lang="en-GB" sz="1400" dirty="0"/>
          </a:p>
        </p:txBody>
      </p:sp>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10</a:t>
            </a:fld>
            <a:endParaRPr lang="en-GB" noProof="0" dirty="0"/>
          </a:p>
        </p:txBody>
      </p:sp>
      <p:pic>
        <p:nvPicPr>
          <p:cNvPr id="11" name="Picture 4" descr="http://t1.gstatic.com/images?q=tbn:ANd9GcToTZKPZ6Vqc5O5_Sl6fwI0Mqdjpqn2ODCTQcBMkkNAlNdMV3dU"/>
          <p:cNvPicPr>
            <a:picLocks noChangeAspect="1" noChangeArrowheads="1"/>
          </p:cNvPicPr>
          <p:nvPr/>
        </p:nvPicPr>
        <p:blipFill>
          <a:blip r:embed="rId3" cstate="print"/>
          <a:srcRect/>
          <a:stretch>
            <a:fillRect/>
          </a:stretch>
        </p:blipFill>
        <p:spPr bwMode="auto">
          <a:xfrm>
            <a:off x="3347864" y="2931918"/>
            <a:ext cx="1714500" cy="1164431"/>
          </a:xfrm>
          <a:prstGeom prst="rect">
            <a:avLst/>
          </a:prstGeom>
          <a:noFill/>
        </p:spPr>
      </p:pic>
    </p:spTree>
    <p:extLst>
      <p:ext uri="{BB962C8B-B14F-4D97-AF65-F5344CB8AC3E}">
        <p14:creationId xmlns:p14="http://schemas.microsoft.com/office/powerpoint/2010/main" val="2971021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GB" sz="2800" dirty="0" smtClean="0"/>
              <a:t>Urinary Incontinence</a:t>
            </a:r>
            <a:endParaRPr lang="en-GB" sz="2800" dirty="0"/>
          </a:p>
        </p:txBody>
      </p:sp>
      <p:sp>
        <p:nvSpPr>
          <p:cNvPr id="7" name="Content Placeholder 6"/>
          <p:cNvSpPr>
            <a:spLocks noGrp="1"/>
          </p:cNvSpPr>
          <p:nvPr>
            <p:ph idx="1"/>
          </p:nvPr>
        </p:nvSpPr>
        <p:spPr/>
        <p:txBody>
          <a:bodyPr>
            <a:normAutofit/>
          </a:bodyPr>
          <a:lstStyle/>
          <a:p>
            <a:r>
              <a:rPr lang="en-GB" sz="1100" b="1" dirty="0" smtClean="0"/>
              <a:t>Stress urinary incontinence (SUI)</a:t>
            </a:r>
            <a:r>
              <a:rPr lang="en-GB" sz="1100" dirty="0" smtClean="0"/>
              <a:t> occurs when the muscles in the pelvic floor, under sudden, increased pressure (stress), are too weak to hold the urethral sphincters closed. The result is an involuntary leakage of urine during everyday activities such as sneezing, coughing, laughing or exercising. Women: </a:t>
            </a:r>
            <a:r>
              <a:rPr lang="en-GB" sz="1100" b="1" dirty="0" smtClean="0">
                <a:solidFill>
                  <a:schemeClr val="tx2"/>
                </a:solidFill>
              </a:rPr>
              <a:t>Pregnancy</a:t>
            </a:r>
            <a:r>
              <a:rPr lang="en-GB" sz="1100" dirty="0" smtClean="0"/>
              <a:t>, </a:t>
            </a:r>
            <a:r>
              <a:rPr lang="en-GB" sz="1100" b="1" dirty="0" smtClean="0">
                <a:solidFill>
                  <a:schemeClr val="tx2"/>
                </a:solidFill>
              </a:rPr>
              <a:t>childbirth</a:t>
            </a:r>
            <a:r>
              <a:rPr lang="en-GB" sz="1100" dirty="0" smtClean="0"/>
              <a:t> and </a:t>
            </a:r>
            <a:r>
              <a:rPr lang="en-GB" sz="1100" b="1" dirty="0" smtClean="0">
                <a:solidFill>
                  <a:schemeClr val="tx2"/>
                </a:solidFill>
              </a:rPr>
              <a:t>menopause </a:t>
            </a:r>
            <a:r>
              <a:rPr lang="en-GB" sz="1100" dirty="0" smtClean="0"/>
              <a:t>Men: Removal of </a:t>
            </a:r>
            <a:r>
              <a:rPr lang="en-GB" sz="1100" b="1" dirty="0" smtClean="0">
                <a:solidFill>
                  <a:schemeClr val="tx2"/>
                </a:solidFill>
              </a:rPr>
              <a:t>prostate gland….</a:t>
            </a:r>
          </a:p>
          <a:p>
            <a:endParaRPr lang="en-GB" sz="1100" dirty="0" smtClean="0"/>
          </a:p>
          <a:p>
            <a:r>
              <a:rPr lang="en-GB" sz="1100" b="1" dirty="0" smtClean="0"/>
              <a:t>Urge urinary incontinence</a:t>
            </a:r>
            <a:r>
              <a:rPr lang="en-GB" sz="1100" dirty="0" smtClean="0"/>
              <a:t> (unstable or overactive bladder) is caused by involuntary, uncontrolled contractions of the muscle in the bladder. This results in a sudden urge to go to the toilet, and involuntary urine leakage before reaching the toilet.</a:t>
            </a:r>
            <a:r>
              <a:rPr lang="en-GB" sz="1100" b="1" dirty="0" smtClean="0">
                <a:solidFill>
                  <a:schemeClr val="tx2"/>
                </a:solidFill>
              </a:rPr>
              <a:t> UTI, neurological disorder </a:t>
            </a:r>
          </a:p>
          <a:p>
            <a:endParaRPr lang="en-GB" sz="1100" dirty="0" smtClean="0"/>
          </a:p>
          <a:p>
            <a:r>
              <a:rPr lang="en-GB" sz="1100" b="1" dirty="0" smtClean="0"/>
              <a:t>Mixed urinary incontinence</a:t>
            </a:r>
            <a:r>
              <a:rPr lang="en-GB" sz="1100" dirty="0" smtClean="0"/>
              <a:t> is a combination of stress urinary incontinence and urge urinary incontinence.</a:t>
            </a:r>
          </a:p>
          <a:p>
            <a:endParaRPr lang="en-GB" sz="1100" dirty="0" smtClean="0"/>
          </a:p>
          <a:p>
            <a:r>
              <a:rPr lang="en-GB" sz="1100" b="1" dirty="0" smtClean="0"/>
              <a:t>Overflow incontinence</a:t>
            </a:r>
            <a:r>
              <a:rPr lang="en-GB" sz="1100" dirty="0" smtClean="0"/>
              <a:t> (a frequent or constant dribble of urine) results from an inability to empty the bladder. With overflow incontinence you may feel as if you never completely empty your bladder. When you try to urinate, you may produce only a weak stream of urine</a:t>
            </a:r>
            <a:r>
              <a:rPr lang="en-GB" sz="1100" b="1" dirty="0" smtClean="0">
                <a:solidFill>
                  <a:schemeClr val="tx2"/>
                </a:solidFill>
              </a:rPr>
              <a:t> damaged bladder, blocked urethra or neurological damage</a:t>
            </a:r>
            <a:endParaRPr lang="en-GB" sz="1100" dirty="0"/>
          </a:p>
        </p:txBody>
      </p:sp>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11</a:t>
            </a:fld>
            <a:endParaRPr lang="en-GB" noProof="0" dirty="0"/>
          </a:p>
        </p:txBody>
      </p:sp>
    </p:spTree>
    <p:extLst>
      <p:ext uri="{BB962C8B-B14F-4D97-AF65-F5344CB8AC3E}">
        <p14:creationId xmlns:p14="http://schemas.microsoft.com/office/powerpoint/2010/main" val="3539363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smtClean="0"/>
              <a:t>Common causes of non-neurogenic lower urinary tract symptoms</a:t>
            </a:r>
            <a:endParaRPr lang="en-GB" sz="2800" dirty="0"/>
          </a:p>
        </p:txBody>
      </p:sp>
      <p:sp>
        <p:nvSpPr>
          <p:cNvPr id="3" name="Content Placeholder 2"/>
          <p:cNvSpPr>
            <a:spLocks noGrp="1"/>
          </p:cNvSpPr>
          <p:nvPr>
            <p:ph sz="half" idx="1"/>
          </p:nvPr>
        </p:nvSpPr>
        <p:spPr/>
        <p:txBody>
          <a:bodyPr/>
          <a:lstStyle/>
          <a:p>
            <a:endParaRPr lang="en-GB" sz="1050" dirty="0" smtClean="0"/>
          </a:p>
          <a:p>
            <a:r>
              <a:rPr lang="en-GB" sz="1400" dirty="0" smtClean="0"/>
              <a:t>Enlarged </a:t>
            </a:r>
            <a:r>
              <a:rPr lang="en-GB" sz="1400" dirty="0"/>
              <a:t>prostate</a:t>
            </a:r>
          </a:p>
          <a:p>
            <a:pPr lvl="1"/>
            <a:r>
              <a:rPr lang="en-GB" sz="1400" dirty="0"/>
              <a:t>Urinary retention</a:t>
            </a:r>
          </a:p>
          <a:p>
            <a:r>
              <a:rPr lang="en-GB" sz="1400" dirty="0"/>
              <a:t>Surgeries in urinary tract (bladder and prostate)</a:t>
            </a:r>
          </a:p>
          <a:p>
            <a:pPr lvl="1"/>
            <a:r>
              <a:rPr lang="en-GB" sz="1400" dirty="0"/>
              <a:t>Mainly stress incontinence</a:t>
            </a:r>
          </a:p>
          <a:p>
            <a:r>
              <a:rPr lang="en-GB" sz="1400" dirty="0"/>
              <a:t>Aging</a:t>
            </a:r>
          </a:p>
          <a:p>
            <a:pPr lvl="1"/>
            <a:r>
              <a:rPr lang="en-GB" sz="1400" dirty="0"/>
              <a:t>All types of incontinence</a:t>
            </a:r>
          </a:p>
          <a:p>
            <a:pPr lvl="1"/>
            <a:r>
              <a:rPr lang="en-GB" sz="1400" dirty="0"/>
              <a:t>Incapability to fully empty the bladder</a:t>
            </a:r>
          </a:p>
          <a:p>
            <a:r>
              <a:rPr lang="en-GB" sz="1400" dirty="0"/>
              <a:t>Child birth</a:t>
            </a:r>
          </a:p>
          <a:p>
            <a:pPr lvl="1"/>
            <a:r>
              <a:rPr lang="en-GB" sz="1400" dirty="0"/>
              <a:t>Stress incontinence</a:t>
            </a:r>
          </a:p>
          <a:p>
            <a:endParaRPr lang="en-GB" dirty="0"/>
          </a:p>
        </p:txBody>
      </p:sp>
      <p:pic>
        <p:nvPicPr>
          <p:cNvPr id="6" name="Content Placeholder 5" descr="CPUCC_Conveen_Active_Optima_DtC_Bernard_Reilly_Campaign_01[1].JPG"/>
          <p:cNvPicPr>
            <a:picLocks noGrp="1" noChangeAspect="1"/>
          </p:cNvPicPr>
          <p:nvPr>
            <p:ph sz="half" idx="2"/>
          </p:nvPr>
        </p:nvPicPr>
        <p:blipFill>
          <a:blip r:embed="rId3" cstate="print"/>
          <a:stretch>
            <a:fillRect/>
          </a:stretch>
        </p:blipFill>
        <p:spPr>
          <a:xfrm>
            <a:off x="4724114" y="1740289"/>
            <a:ext cx="2672334" cy="1780794"/>
          </a:xfrm>
        </p:spPr>
      </p:pic>
      <p:sp>
        <p:nvSpPr>
          <p:cNvPr id="5" name="Slide Number Placeholder 4"/>
          <p:cNvSpPr>
            <a:spLocks noGrp="1"/>
          </p:cNvSpPr>
          <p:nvPr>
            <p:ph type="sldNum" sz="quarter" idx="10"/>
          </p:nvPr>
        </p:nvSpPr>
        <p:spPr/>
        <p:txBody>
          <a:bodyPr/>
          <a:lstStyle/>
          <a:p>
            <a:r>
              <a:rPr lang="en-GB" noProof="0" dirty="0" smtClean="0"/>
              <a:t>Page </a:t>
            </a:r>
            <a:fld id="{9E1F64D6-41D1-4C6E-9A0C-391134CF5866}" type="slidenum">
              <a:rPr lang="en-GB" noProof="0" smtClean="0"/>
              <a:pPr/>
              <a:t>12</a:t>
            </a:fld>
            <a:endParaRPr lang="en-GB" noProof="0" dirty="0"/>
          </a:p>
        </p:txBody>
      </p:sp>
      <p:sp>
        <p:nvSpPr>
          <p:cNvPr id="7" name="Rectangle 6"/>
          <p:cNvSpPr/>
          <p:nvPr/>
        </p:nvSpPr>
        <p:spPr bwMode="auto">
          <a:xfrm>
            <a:off x="2789803" y="4569972"/>
            <a:ext cx="109119" cy="293721"/>
          </a:xfrm>
          <a:prstGeom prst="rect">
            <a:avLst/>
          </a:prstGeom>
          <a:solidFill>
            <a:schemeClr val="bg1"/>
          </a:solidFill>
          <a:ln w="9525" cap="flat" cmpd="sng" algn="ctr">
            <a:noFill/>
            <a:prstDash val="solid"/>
            <a:round/>
            <a:headEnd type="none" w="med" len="med"/>
            <a:tailEnd type="none" w="med" len="med"/>
          </a:ln>
          <a:effectLst/>
        </p:spPr>
        <p:txBody>
          <a:bodyPr vert="horz" wrap="none" lIns="54000" tIns="54000" rIns="54000" bIns="54000" numCol="1" rtlCol="0" anchor="t" anchorCtr="0" compatLnSpc="1">
            <a:prstTxWarp prst="textNoShape">
              <a:avLst/>
            </a:prstTxWarp>
            <a:spAutoFit/>
          </a:bodyPr>
          <a:lstStyle/>
          <a:p>
            <a:pPr defTabSz="685800"/>
            <a:endParaRPr lang="en-GB" sz="1200" dirty="0">
              <a:solidFill>
                <a:schemeClr val="bg2"/>
              </a:solidFill>
            </a:endParaRPr>
          </a:p>
        </p:txBody>
      </p:sp>
    </p:spTree>
    <p:extLst>
      <p:ext uri="{BB962C8B-B14F-4D97-AF65-F5344CB8AC3E}">
        <p14:creationId xmlns:p14="http://schemas.microsoft.com/office/powerpoint/2010/main" val="39427510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913</Words>
  <Application>Microsoft Office PowerPoint</Application>
  <PresentationFormat>On-screen Show (16:9)</PresentationFormat>
  <Paragraphs>145</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Wingdings</vt:lpstr>
      <vt:lpstr>Corporate 16_9</vt:lpstr>
      <vt:lpstr>      </vt:lpstr>
      <vt:lpstr>What is incontinence?</vt:lpstr>
      <vt:lpstr>Causes of Urinary Problems</vt:lpstr>
      <vt:lpstr>Multiple Impact of Urinary Incontinence</vt:lpstr>
      <vt:lpstr>Incontinence has a big impact on people’s lives</vt:lpstr>
      <vt:lpstr>Urinary Incontinence can typically be split in two groups</vt:lpstr>
      <vt:lpstr>Symptoms</vt:lpstr>
      <vt:lpstr>There are many small hints and tips which people find useful to follow in order to reduce symptoms</vt:lpstr>
      <vt:lpstr>Male and female (&gt;40 years) community prevalence of lower urinary tract symptoms (LUTS)</vt:lpstr>
      <vt:lpstr>Retention</vt:lpstr>
      <vt:lpstr>Urinary Incontinence</vt:lpstr>
      <vt:lpstr>Common causes of non-neurogenic lower urinary tract symptoms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2015-11-24T16:30:34Z</dcterms:created>
  <dcterms:modified xsi:type="dcterms:W3CDTF">2015-11-24T16:31:22Z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