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3"/>
  </p:notesMasterIdLst>
  <p:sldIdLst>
    <p:sldId id="296" r:id="rId2"/>
    <p:sldId id="297" r:id="rId3"/>
    <p:sldId id="298" r:id="rId4"/>
    <p:sldId id="299" r:id="rId5"/>
    <p:sldId id="300" r:id="rId6"/>
    <p:sldId id="301" r:id="rId7"/>
    <p:sldId id="302" r:id="rId8"/>
    <p:sldId id="303" r:id="rId9"/>
    <p:sldId id="304" r:id="rId10"/>
    <p:sldId id="305" r:id="rId11"/>
    <p:sldId id="306" r:id="rId12"/>
  </p:sldIdLst>
  <p:sldSz cx="9144000" cy="5143500" type="screen16x9"/>
  <p:notesSz cx="6805613" cy="9939338"/>
  <p:custDataLst>
    <p:tags r:id="rId14"/>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39">
          <p15:clr>
            <a:srgbClr val="A4A3A4"/>
          </p15:clr>
        </p15:guide>
        <p15:guide id="2" orient="horz" pos="576">
          <p15:clr>
            <a:srgbClr val="A4A3A4"/>
          </p15:clr>
        </p15:guide>
        <p15:guide id="3" orient="horz" pos="640">
          <p15:clr>
            <a:srgbClr val="A4A3A4"/>
          </p15:clr>
        </p15:guide>
        <p15:guide id="4" orient="horz" pos="2819">
          <p15:clr>
            <a:srgbClr val="A4A3A4"/>
          </p15:clr>
        </p15:guide>
        <p15:guide id="5" orient="horz" pos="2798">
          <p15:clr>
            <a:srgbClr val="A4A3A4"/>
          </p15:clr>
        </p15:guide>
        <p15:guide id="6" orient="horz" pos="450">
          <p15:clr>
            <a:srgbClr val="A4A3A4"/>
          </p15:clr>
        </p15:guide>
        <p15:guide id="7" orient="horz" pos="2606">
          <p15:clr>
            <a:srgbClr val="A4A3A4"/>
          </p15:clr>
        </p15:guide>
        <p15:guide id="8" pos="3039">
          <p15:clr>
            <a:srgbClr val="A4A3A4"/>
          </p15:clr>
        </p15:guide>
        <p15:guide id="9" pos="5442">
          <p15:clr>
            <a:srgbClr val="A4A3A4"/>
          </p15:clr>
        </p15:guide>
        <p15:guide id="10" pos="2722">
          <p15:clr>
            <a:srgbClr val="A4A3A4"/>
          </p15:clr>
        </p15:guide>
        <p15:guide id="11" pos="317">
          <p15:clr>
            <a:srgbClr val="A4A3A4"/>
          </p15:clr>
        </p15:guide>
      </p15:sldGuideLst>
    </p:ext>
    <p:ext uri="{2D200454-40CA-4A62-9FC3-DE9A4176ACB9}">
      <p15:notesGuideLst xmlns:p15="http://schemas.microsoft.com/office/powerpoint/2012/main">
        <p15:guide id="1" orient="horz" pos="3130">
          <p15:clr>
            <a:srgbClr val="A4A3A4"/>
          </p15:clr>
        </p15:guide>
        <p15:guide id="2" pos="214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6F6F"/>
    <a:srgbClr val="25397D"/>
    <a:srgbClr val="40C3D7"/>
    <a:srgbClr val="C7B37F"/>
    <a:srgbClr val="AFADC3"/>
    <a:srgbClr val="B8CF95"/>
    <a:srgbClr val="E34D37"/>
    <a:srgbClr val="FCD900"/>
    <a:srgbClr val="7AB800"/>
    <a:srgbClr val="0065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700" autoAdjust="0"/>
  </p:normalViewPr>
  <p:slideViewPr>
    <p:cSldViewPr snapToObjects="1">
      <p:cViewPr varScale="1">
        <p:scale>
          <a:sx n="99" d="100"/>
          <a:sy n="99" d="100"/>
        </p:scale>
        <p:origin x="78" y="756"/>
      </p:cViewPr>
      <p:guideLst>
        <p:guide orient="horz" pos="239"/>
        <p:guide orient="horz" pos="576"/>
        <p:guide orient="horz" pos="640"/>
        <p:guide orient="horz" pos="2819"/>
        <p:guide orient="horz" pos="2798"/>
        <p:guide orient="horz" pos="450"/>
        <p:guide orient="horz" pos="2606"/>
        <p:guide pos="3039"/>
        <p:guide pos="5442"/>
        <p:guide pos="2722"/>
        <p:guide pos="317"/>
      </p:guideLst>
    </p:cSldViewPr>
  </p:slideViewPr>
  <p:outlineViewPr>
    <p:cViewPr>
      <p:scale>
        <a:sx n="33" d="100"/>
        <a:sy n="33" d="100"/>
      </p:scale>
      <p:origin x="0" y="0"/>
    </p:cViewPr>
  </p:outlineViewPr>
  <p:notesTextViewPr>
    <p:cViewPr>
      <p:scale>
        <a:sx n="100" d="100"/>
        <a:sy n="100" d="100"/>
      </p:scale>
      <p:origin x="0" y="0"/>
    </p:cViewPr>
  </p:notesTextViewPr>
  <p:notesViewPr>
    <p:cSldViewPr snapToObjects="1">
      <p:cViewPr varScale="1">
        <p:scale>
          <a:sx n="85" d="100"/>
          <a:sy n="85" d="100"/>
        </p:scale>
        <p:origin x="-3078" y="-84"/>
      </p:cViewPr>
      <p:guideLst>
        <p:guide orient="horz" pos="3130"/>
        <p:guide pos="214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579A3C-4B7F-4FEE-9CD4-7FE7BB29E56B}" type="doc">
      <dgm:prSet loTypeId="urn:microsoft.com/office/officeart/2005/8/layout/cycle7" loCatId="cycle" qsTypeId="urn:microsoft.com/office/officeart/2005/8/quickstyle/simple1" qsCatId="simple" csTypeId="urn:microsoft.com/office/officeart/2005/8/colors/accent1_2" csCatId="accent1" phldr="1"/>
      <dgm:spPr>
        <a:scene3d>
          <a:camera prst="orthographicFront">
            <a:rot lat="0" lon="0" rev="0"/>
          </a:camera>
          <a:lightRig rig="soft" dir="t">
            <a:rot lat="0" lon="0" rev="0"/>
          </a:lightRig>
        </a:scene3d>
      </dgm:spPr>
      <dgm:t>
        <a:bodyPr/>
        <a:lstStyle/>
        <a:p>
          <a:endParaRPr lang="en-GB"/>
        </a:p>
      </dgm:t>
    </dgm:pt>
    <dgm:pt modelId="{F3952D61-65A7-44B2-9E68-D351DAC9D33C}">
      <dgm:prSet phldrT="[Text]"/>
      <dgm:spPr>
        <a:solidFill>
          <a:schemeClr val="accent5"/>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GB" dirty="0" smtClean="0"/>
            <a:t>PROVEN</a:t>
          </a:r>
        </a:p>
        <a:p>
          <a:r>
            <a:rPr lang="en-GB" dirty="0" smtClean="0"/>
            <a:t>Clinical Effectiveness</a:t>
          </a:r>
          <a:endParaRPr lang="en-GB" dirty="0"/>
        </a:p>
      </dgm:t>
    </dgm:pt>
    <dgm:pt modelId="{FAAA70B4-EBD7-4FCF-9789-8D25C0C3B99D}" type="parTrans" cxnId="{B0CB6C8B-07FD-4883-A413-01BFDE32D0B6}">
      <dgm:prSet/>
      <dgm:spPr/>
      <dgm:t>
        <a:bodyPr/>
        <a:lstStyle/>
        <a:p>
          <a:endParaRPr lang="en-GB"/>
        </a:p>
      </dgm:t>
    </dgm:pt>
    <dgm:pt modelId="{52BBBEC8-9968-45D5-8517-7E43B81C7409}" type="sibTrans" cxnId="{B0CB6C8B-07FD-4883-A413-01BFDE32D0B6}">
      <dgm:prSet/>
      <dgm:spPr>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endParaRPr lang="en-GB" dirty="0"/>
        </a:p>
      </dgm:t>
    </dgm:pt>
    <dgm:pt modelId="{0B31EFB8-9981-4A2F-979A-6D294CDFC091}">
      <dgm:prSet phldrT="[Text]"/>
      <dgm:spPr>
        <a:solidFill>
          <a:schemeClr val="accent5"/>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GB" dirty="0" smtClean="0"/>
            <a:t>PROVEN</a:t>
          </a:r>
        </a:p>
        <a:p>
          <a:r>
            <a:rPr lang="en-GB" dirty="0" smtClean="0"/>
            <a:t>Time &amp; Cost Savings</a:t>
          </a:r>
          <a:endParaRPr lang="en-GB" dirty="0"/>
        </a:p>
      </dgm:t>
    </dgm:pt>
    <dgm:pt modelId="{CF9BFA75-E629-43B9-90E7-E41427FE20BD}" type="parTrans" cxnId="{5DCA4779-029C-44CE-B9A4-A07BD1F1CAEF}">
      <dgm:prSet/>
      <dgm:spPr/>
      <dgm:t>
        <a:bodyPr/>
        <a:lstStyle/>
        <a:p>
          <a:endParaRPr lang="en-GB"/>
        </a:p>
      </dgm:t>
    </dgm:pt>
    <dgm:pt modelId="{0012F1E5-7380-48B8-9820-1A5FE461F30D}" type="sibTrans" cxnId="{5DCA4779-029C-44CE-B9A4-A07BD1F1CAEF}">
      <dgm:prSet/>
      <dgm:spPr>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endParaRPr lang="en-GB" dirty="0"/>
        </a:p>
      </dgm:t>
    </dgm:pt>
    <dgm:pt modelId="{67A785E1-BD2B-45B4-BE3C-6DF6E3784B2E}">
      <dgm:prSet phldrT="[Text]"/>
      <dgm:spPr>
        <a:solidFill>
          <a:schemeClr val="accent5"/>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GB" dirty="0" smtClean="0"/>
            <a:t>PROVEN</a:t>
          </a:r>
        </a:p>
        <a:p>
          <a:r>
            <a:rPr lang="en-GB" dirty="0" smtClean="0"/>
            <a:t> Safety Profile</a:t>
          </a:r>
          <a:endParaRPr lang="en-GB" dirty="0"/>
        </a:p>
      </dgm:t>
    </dgm:pt>
    <dgm:pt modelId="{E0136D92-9492-4A67-816E-1F5548795BB5}" type="parTrans" cxnId="{4AD4ECCD-9C22-4B2D-882C-B4BDABA2EB6F}">
      <dgm:prSet/>
      <dgm:spPr/>
      <dgm:t>
        <a:bodyPr/>
        <a:lstStyle/>
        <a:p>
          <a:endParaRPr lang="en-GB"/>
        </a:p>
      </dgm:t>
    </dgm:pt>
    <dgm:pt modelId="{81EB648B-AA40-4D34-9B9F-17175D49A6E0}" type="sibTrans" cxnId="{4AD4ECCD-9C22-4B2D-882C-B4BDABA2EB6F}">
      <dgm:prSet/>
      <dgm:spPr>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endParaRPr lang="en-GB" dirty="0"/>
        </a:p>
      </dgm:t>
    </dgm:pt>
    <dgm:pt modelId="{355D95CA-7F5C-40C9-8DC7-E15968709B67}" type="pres">
      <dgm:prSet presAssocID="{DD579A3C-4B7F-4FEE-9CD4-7FE7BB29E56B}" presName="Name0" presStyleCnt="0">
        <dgm:presLayoutVars>
          <dgm:dir/>
          <dgm:resizeHandles val="exact"/>
        </dgm:presLayoutVars>
      </dgm:prSet>
      <dgm:spPr/>
      <dgm:t>
        <a:bodyPr/>
        <a:lstStyle/>
        <a:p>
          <a:endParaRPr lang="en-GB"/>
        </a:p>
      </dgm:t>
    </dgm:pt>
    <dgm:pt modelId="{86136EFD-683B-4721-98D6-E3241E3453AB}" type="pres">
      <dgm:prSet presAssocID="{F3952D61-65A7-44B2-9E68-D351DAC9D33C}" presName="node" presStyleLbl="node1" presStyleIdx="0" presStyleCnt="3">
        <dgm:presLayoutVars>
          <dgm:bulletEnabled val="1"/>
        </dgm:presLayoutVars>
      </dgm:prSet>
      <dgm:spPr/>
      <dgm:t>
        <a:bodyPr/>
        <a:lstStyle/>
        <a:p>
          <a:endParaRPr lang="en-GB"/>
        </a:p>
      </dgm:t>
    </dgm:pt>
    <dgm:pt modelId="{E7D43207-3B5E-4EE6-B645-2016FBB0A496}" type="pres">
      <dgm:prSet presAssocID="{52BBBEC8-9968-45D5-8517-7E43B81C7409}" presName="sibTrans" presStyleLbl="sibTrans2D1" presStyleIdx="0" presStyleCnt="3"/>
      <dgm:spPr/>
      <dgm:t>
        <a:bodyPr/>
        <a:lstStyle/>
        <a:p>
          <a:endParaRPr lang="en-GB"/>
        </a:p>
      </dgm:t>
    </dgm:pt>
    <dgm:pt modelId="{3F2F6791-5CEA-4200-8104-EF676892C1D8}" type="pres">
      <dgm:prSet presAssocID="{52BBBEC8-9968-45D5-8517-7E43B81C7409}" presName="connectorText" presStyleLbl="sibTrans2D1" presStyleIdx="0" presStyleCnt="3"/>
      <dgm:spPr/>
      <dgm:t>
        <a:bodyPr/>
        <a:lstStyle/>
        <a:p>
          <a:endParaRPr lang="en-GB"/>
        </a:p>
      </dgm:t>
    </dgm:pt>
    <dgm:pt modelId="{2441E5DA-2AF3-4E34-AA99-1CA4C3B78379}" type="pres">
      <dgm:prSet presAssocID="{0B31EFB8-9981-4A2F-979A-6D294CDFC091}" presName="node" presStyleLbl="node1" presStyleIdx="1" presStyleCnt="3" custRadScaleRad="99708" custRadScaleInc="-40">
        <dgm:presLayoutVars>
          <dgm:bulletEnabled val="1"/>
        </dgm:presLayoutVars>
      </dgm:prSet>
      <dgm:spPr/>
      <dgm:t>
        <a:bodyPr/>
        <a:lstStyle/>
        <a:p>
          <a:endParaRPr lang="en-GB"/>
        </a:p>
      </dgm:t>
    </dgm:pt>
    <dgm:pt modelId="{87F59FD8-01BB-4E4B-BB3F-AE4CFB2E1AC4}" type="pres">
      <dgm:prSet presAssocID="{0012F1E5-7380-48B8-9820-1A5FE461F30D}" presName="sibTrans" presStyleLbl="sibTrans2D1" presStyleIdx="1" presStyleCnt="3"/>
      <dgm:spPr/>
      <dgm:t>
        <a:bodyPr/>
        <a:lstStyle/>
        <a:p>
          <a:endParaRPr lang="en-GB"/>
        </a:p>
      </dgm:t>
    </dgm:pt>
    <dgm:pt modelId="{E183F70D-3283-4704-A06C-D013BEF85D1D}" type="pres">
      <dgm:prSet presAssocID="{0012F1E5-7380-48B8-9820-1A5FE461F30D}" presName="connectorText" presStyleLbl="sibTrans2D1" presStyleIdx="1" presStyleCnt="3"/>
      <dgm:spPr/>
      <dgm:t>
        <a:bodyPr/>
        <a:lstStyle/>
        <a:p>
          <a:endParaRPr lang="en-GB"/>
        </a:p>
      </dgm:t>
    </dgm:pt>
    <dgm:pt modelId="{7A53AE2E-5E34-4C7B-AA4F-2EEFB05773E1}" type="pres">
      <dgm:prSet presAssocID="{67A785E1-BD2B-45B4-BE3C-6DF6E3784B2E}" presName="node" presStyleLbl="node1" presStyleIdx="2" presStyleCnt="3">
        <dgm:presLayoutVars>
          <dgm:bulletEnabled val="1"/>
        </dgm:presLayoutVars>
      </dgm:prSet>
      <dgm:spPr/>
      <dgm:t>
        <a:bodyPr/>
        <a:lstStyle/>
        <a:p>
          <a:endParaRPr lang="en-GB"/>
        </a:p>
      </dgm:t>
    </dgm:pt>
    <dgm:pt modelId="{C0E95A03-370A-45BB-BEAD-4F8A90BCFD71}" type="pres">
      <dgm:prSet presAssocID="{81EB648B-AA40-4D34-9B9F-17175D49A6E0}" presName="sibTrans" presStyleLbl="sibTrans2D1" presStyleIdx="2" presStyleCnt="3"/>
      <dgm:spPr/>
      <dgm:t>
        <a:bodyPr/>
        <a:lstStyle/>
        <a:p>
          <a:endParaRPr lang="en-GB"/>
        </a:p>
      </dgm:t>
    </dgm:pt>
    <dgm:pt modelId="{C4B580B2-0B12-4150-B066-457DE0FD3FE0}" type="pres">
      <dgm:prSet presAssocID="{81EB648B-AA40-4D34-9B9F-17175D49A6E0}" presName="connectorText" presStyleLbl="sibTrans2D1" presStyleIdx="2" presStyleCnt="3"/>
      <dgm:spPr/>
      <dgm:t>
        <a:bodyPr/>
        <a:lstStyle/>
        <a:p>
          <a:endParaRPr lang="en-GB"/>
        </a:p>
      </dgm:t>
    </dgm:pt>
  </dgm:ptLst>
  <dgm:cxnLst>
    <dgm:cxn modelId="{5DCA4779-029C-44CE-B9A4-A07BD1F1CAEF}" srcId="{DD579A3C-4B7F-4FEE-9CD4-7FE7BB29E56B}" destId="{0B31EFB8-9981-4A2F-979A-6D294CDFC091}" srcOrd="1" destOrd="0" parTransId="{CF9BFA75-E629-43B9-90E7-E41427FE20BD}" sibTransId="{0012F1E5-7380-48B8-9820-1A5FE461F30D}"/>
    <dgm:cxn modelId="{4EE7FE50-18AE-4617-9823-B70280AD333E}" type="presOf" srcId="{67A785E1-BD2B-45B4-BE3C-6DF6E3784B2E}" destId="{7A53AE2E-5E34-4C7B-AA4F-2EEFB05773E1}" srcOrd="0" destOrd="0" presId="urn:microsoft.com/office/officeart/2005/8/layout/cycle7"/>
    <dgm:cxn modelId="{908F6E47-E783-4028-899F-5CE85F070BF1}" type="presOf" srcId="{52BBBEC8-9968-45D5-8517-7E43B81C7409}" destId="{E7D43207-3B5E-4EE6-B645-2016FBB0A496}" srcOrd="0" destOrd="0" presId="urn:microsoft.com/office/officeart/2005/8/layout/cycle7"/>
    <dgm:cxn modelId="{3256C649-8B32-4A5D-B2DA-60D2E65ABE09}" type="presOf" srcId="{52BBBEC8-9968-45D5-8517-7E43B81C7409}" destId="{3F2F6791-5CEA-4200-8104-EF676892C1D8}" srcOrd="1" destOrd="0" presId="urn:microsoft.com/office/officeart/2005/8/layout/cycle7"/>
    <dgm:cxn modelId="{7E2CD08B-88FF-4C4D-B64B-915A614BA75E}" type="presOf" srcId="{0B31EFB8-9981-4A2F-979A-6D294CDFC091}" destId="{2441E5DA-2AF3-4E34-AA99-1CA4C3B78379}" srcOrd="0" destOrd="0" presId="urn:microsoft.com/office/officeart/2005/8/layout/cycle7"/>
    <dgm:cxn modelId="{FED62B19-BE55-47E3-8BD5-1ADBCB504156}" type="presOf" srcId="{81EB648B-AA40-4D34-9B9F-17175D49A6E0}" destId="{C0E95A03-370A-45BB-BEAD-4F8A90BCFD71}" srcOrd="0" destOrd="0" presId="urn:microsoft.com/office/officeart/2005/8/layout/cycle7"/>
    <dgm:cxn modelId="{CF206C26-29E3-4EAA-91D6-D08E0E0D9118}" type="presOf" srcId="{DD579A3C-4B7F-4FEE-9CD4-7FE7BB29E56B}" destId="{355D95CA-7F5C-40C9-8DC7-E15968709B67}" srcOrd="0" destOrd="0" presId="urn:microsoft.com/office/officeart/2005/8/layout/cycle7"/>
    <dgm:cxn modelId="{B0CB6C8B-07FD-4883-A413-01BFDE32D0B6}" srcId="{DD579A3C-4B7F-4FEE-9CD4-7FE7BB29E56B}" destId="{F3952D61-65A7-44B2-9E68-D351DAC9D33C}" srcOrd="0" destOrd="0" parTransId="{FAAA70B4-EBD7-4FCF-9789-8D25C0C3B99D}" sibTransId="{52BBBEC8-9968-45D5-8517-7E43B81C7409}"/>
    <dgm:cxn modelId="{04825529-FAE8-4EBC-94DB-C07E6026F45D}" type="presOf" srcId="{0012F1E5-7380-48B8-9820-1A5FE461F30D}" destId="{E183F70D-3283-4704-A06C-D013BEF85D1D}" srcOrd="1" destOrd="0" presId="urn:microsoft.com/office/officeart/2005/8/layout/cycle7"/>
    <dgm:cxn modelId="{7FE36E00-786A-46D8-85A3-DFB79F493951}" type="presOf" srcId="{81EB648B-AA40-4D34-9B9F-17175D49A6E0}" destId="{C4B580B2-0B12-4150-B066-457DE0FD3FE0}" srcOrd="1" destOrd="0" presId="urn:microsoft.com/office/officeart/2005/8/layout/cycle7"/>
    <dgm:cxn modelId="{4AD4ECCD-9C22-4B2D-882C-B4BDABA2EB6F}" srcId="{DD579A3C-4B7F-4FEE-9CD4-7FE7BB29E56B}" destId="{67A785E1-BD2B-45B4-BE3C-6DF6E3784B2E}" srcOrd="2" destOrd="0" parTransId="{E0136D92-9492-4A67-816E-1F5548795BB5}" sibTransId="{81EB648B-AA40-4D34-9B9F-17175D49A6E0}"/>
    <dgm:cxn modelId="{FDAE5399-C962-4E12-9004-211E0337FAFD}" type="presOf" srcId="{F3952D61-65A7-44B2-9E68-D351DAC9D33C}" destId="{86136EFD-683B-4721-98D6-E3241E3453AB}" srcOrd="0" destOrd="0" presId="urn:microsoft.com/office/officeart/2005/8/layout/cycle7"/>
    <dgm:cxn modelId="{307A5467-71C2-4FE2-B708-B921356A3702}" type="presOf" srcId="{0012F1E5-7380-48B8-9820-1A5FE461F30D}" destId="{87F59FD8-01BB-4E4B-BB3F-AE4CFB2E1AC4}" srcOrd="0" destOrd="0" presId="urn:microsoft.com/office/officeart/2005/8/layout/cycle7"/>
    <dgm:cxn modelId="{4CE523DB-B1BD-4A40-93F7-555929914E54}" type="presParOf" srcId="{355D95CA-7F5C-40C9-8DC7-E15968709B67}" destId="{86136EFD-683B-4721-98D6-E3241E3453AB}" srcOrd="0" destOrd="0" presId="urn:microsoft.com/office/officeart/2005/8/layout/cycle7"/>
    <dgm:cxn modelId="{8602194C-96C3-4E6B-9760-752FB730EB97}" type="presParOf" srcId="{355D95CA-7F5C-40C9-8DC7-E15968709B67}" destId="{E7D43207-3B5E-4EE6-B645-2016FBB0A496}" srcOrd="1" destOrd="0" presId="urn:microsoft.com/office/officeart/2005/8/layout/cycle7"/>
    <dgm:cxn modelId="{3EA18BCE-F165-486C-9485-83B62D228C80}" type="presParOf" srcId="{E7D43207-3B5E-4EE6-B645-2016FBB0A496}" destId="{3F2F6791-5CEA-4200-8104-EF676892C1D8}" srcOrd="0" destOrd="0" presId="urn:microsoft.com/office/officeart/2005/8/layout/cycle7"/>
    <dgm:cxn modelId="{240DF28C-B4B0-45A4-89A3-28E0EE92C8FA}" type="presParOf" srcId="{355D95CA-7F5C-40C9-8DC7-E15968709B67}" destId="{2441E5DA-2AF3-4E34-AA99-1CA4C3B78379}" srcOrd="2" destOrd="0" presId="urn:microsoft.com/office/officeart/2005/8/layout/cycle7"/>
    <dgm:cxn modelId="{B864C610-08CF-4A04-B2A6-61470091B00E}" type="presParOf" srcId="{355D95CA-7F5C-40C9-8DC7-E15968709B67}" destId="{87F59FD8-01BB-4E4B-BB3F-AE4CFB2E1AC4}" srcOrd="3" destOrd="0" presId="urn:microsoft.com/office/officeart/2005/8/layout/cycle7"/>
    <dgm:cxn modelId="{A7759A43-2DB1-43A3-9F99-7BDD0601B804}" type="presParOf" srcId="{87F59FD8-01BB-4E4B-BB3F-AE4CFB2E1AC4}" destId="{E183F70D-3283-4704-A06C-D013BEF85D1D}" srcOrd="0" destOrd="0" presId="urn:microsoft.com/office/officeart/2005/8/layout/cycle7"/>
    <dgm:cxn modelId="{0CCAA3AF-2E46-47B8-9517-C02944B761A7}" type="presParOf" srcId="{355D95CA-7F5C-40C9-8DC7-E15968709B67}" destId="{7A53AE2E-5E34-4C7B-AA4F-2EEFB05773E1}" srcOrd="4" destOrd="0" presId="urn:microsoft.com/office/officeart/2005/8/layout/cycle7"/>
    <dgm:cxn modelId="{B6B7451A-CBE1-4F38-91D1-5A067DACB5F0}" type="presParOf" srcId="{355D95CA-7F5C-40C9-8DC7-E15968709B67}" destId="{C0E95A03-370A-45BB-BEAD-4F8A90BCFD71}" srcOrd="5" destOrd="0" presId="urn:microsoft.com/office/officeart/2005/8/layout/cycle7"/>
    <dgm:cxn modelId="{84DC07FD-6FCF-445D-A9CF-FB10B18D8288}" type="presParOf" srcId="{C0E95A03-370A-45BB-BEAD-4F8A90BCFD71}" destId="{C4B580B2-0B12-4150-B066-457DE0FD3FE0}"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136EFD-683B-4721-98D6-E3241E3453AB}">
      <dsp:nvSpPr>
        <dsp:cNvPr id="0" name=""/>
        <dsp:cNvSpPr/>
      </dsp:nvSpPr>
      <dsp:spPr>
        <a:xfrm>
          <a:off x="2202257" y="757"/>
          <a:ext cx="1698628" cy="849314"/>
        </a:xfrm>
        <a:prstGeom prst="roundRect">
          <a:avLst>
            <a:gd name="adj" fmla="val 10000"/>
          </a:avLst>
        </a:prstGeom>
        <a:solidFill>
          <a:schemeClr val="accent5"/>
        </a:solidFill>
        <a:ln w="25400" cap="flat" cmpd="sng" algn="ctr">
          <a:noFill/>
          <a:prstDash val="solid"/>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GB" sz="1500" kern="1200" dirty="0" smtClean="0"/>
            <a:t>PROVEN</a:t>
          </a:r>
        </a:p>
        <a:p>
          <a:pPr lvl="0" algn="ctr" defTabSz="666750">
            <a:lnSpc>
              <a:spcPct val="90000"/>
            </a:lnSpc>
            <a:spcBef>
              <a:spcPct val="0"/>
            </a:spcBef>
            <a:spcAft>
              <a:spcPct val="35000"/>
            </a:spcAft>
          </a:pPr>
          <a:r>
            <a:rPr lang="en-GB" sz="1500" kern="1200" dirty="0" smtClean="0"/>
            <a:t>Clinical Effectiveness</a:t>
          </a:r>
          <a:endParaRPr lang="en-GB" sz="1500" kern="1200" dirty="0"/>
        </a:p>
      </dsp:txBody>
      <dsp:txXfrm>
        <a:off x="2227133" y="25633"/>
        <a:ext cx="1648876" cy="799562"/>
      </dsp:txXfrm>
    </dsp:sp>
    <dsp:sp modelId="{E7D43207-3B5E-4EE6-B645-2016FBB0A496}">
      <dsp:nvSpPr>
        <dsp:cNvPr id="0" name=""/>
        <dsp:cNvSpPr/>
      </dsp:nvSpPr>
      <dsp:spPr>
        <a:xfrm rot="3602183">
          <a:off x="3310079" y="1489385"/>
          <a:ext cx="881122" cy="297260"/>
        </a:xfrm>
        <a:prstGeom prst="leftRightArrow">
          <a:avLst>
            <a:gd name="adj1" fmla="val 60000"/>
            <a:gd name="adj2" fmla="val 50000"/>
          </a:avLst>
        </a:prstGeom>
        <a:solidFill>
          <a:schemeClr val="accent6"/>
        </a:solidFill>
        <a:ln>
          <a:noFill/>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dirty="0"/>
        </a:p>
      </dsp:txBody>
      <dsp:txXfrm>
        <a:off x="3399257" y="1548837"/>
        <a:ext cx="702766" cy="178356"/>
      </dsp:txXfrm>
    </dsp:sp>
    <dsp:sp modelId="{2441E5DA-2AF3-4E34-AA99-1CA4C3B78379}">
      <dsp:nvSpPr>
        <dsp:cNvPr id="0" name=""/>
        <dsp:cNvSpPr/>
      </dsp:nvSpPr>
      <dsp:spPr>
        <a:xfrm>
          <a:off x="3600395" y="2425959"/>
          <a:ext cx="1698628" cy="849314"/>
        </a:xfrm>
        <a:prstGeom prst="roundRect">
          <a:avLst>
            <a:gd name="adj" fmla="val 10000"/>
          </a:avLst>
        </a:prstGeom>
        <a:solidFill>
          <a:schemeClr val="accent5"/>
        </a:solidFill>
        <a:ln w="25400" cap="flat" cmpd="sng" algn="ctr">
          <a:noFill/>
          <a:prstDash val="solid"/>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GB" sz="1500" kern="1200" dirty="0" smtClean="0"/>
            <a:t>PROVEN</a:t>
          </a:r>
        </a:p>
        <a:p>
          <a:pPr lvl="0" algn="ctr" defTabSz="666750">
            <a:lnSpc>
              <a:spcPct val="90000"/>
            </a:lnSpc>
            <a:spcBef>
              <a:spcPct val="0"/>
            </a:spcBef>
            <a:spcAft>
              <a:spcPct val="35000"/>
            </a:spcAft>
          </a:pPr>
          <a:r>
            <a:rPr lang="en-GB" sz="1500" kern="1200" dirty="0" smtClean="0"/>
            <a:t>Time &amp; Cost Savings</a:t>
          </a:r>
          <a:endParaRPr lang="en-GB" sz="1500" kern="1200" dirty="0"/>
        </a:p>
      </dsp:txBody>
      <dsp:txXfrm>
        <a:off x="3625271" y="2450835"/>
        <a:ext cx="1648876" cy="799562"/>
      </dsp:txXfrm>
    </dsp:sp>
    <dsp:sp modelId="{87F59FD8-01BB-4E4B-BB3F-AE4CFB2E1AC4}">
      <dsp:nvSpPr>
        <dsp:cNvPr id="0" name=""/>
        <dsp:cNvSpPr/>
      </dsp:nvSpPr>
      <dsp:spPr>
        <a:xfrm rot="10796379">
          <a:off x="2609132" y="2703461"/>
          <a:ext cx="881122" cy="297260"/>
        </a:xfrm>
        <a:prstGeom prst="leftRightArrow">
          <a:avLst>
            <a:gd name="adj1" fmla="val 60000"/>
            <a:gd name="adj2" fmla="val 50000"/>
          </a:avLst>
        </a:prstGeom>
        <a:solidFill>
          <a:schemeClr val="accent6"/>
        </a:solidFill>
        <a:ln>
          <a:noFill/>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dirty="0"/>
        </a:p>
      </dsp:txBody>
      <dsp:txXfrm rot="10800000">
        <a:off x="2698310" y="2762913"/>
        <a:ext cx="702766" cy="178356"/>
      </dsp:txXfrm>
    </dsp:sp>
    <dsp:sp modelId="{7A53AE2E-5E34-4C7B-AA4F-2EEFB05773E1}">
      <dsp:nvSpPr>
        <dsp:cNvPr id="0" name=""/>
        <dsp:cNvSpPr/>
      </dsp:nvSpPr>
      <dsp:spPr>
        <a:xfrm>
          <a:off x="800364" y="2428908"/>
          <a:ext cx="1698628" cy="849314"/>
        </a:xfrm>
        <a:prstGeom prst="roundRect">
          <a:avLst>
            <a:gd name="adj" fmla="val 10000"/>
          </a:avLst>
        </a:prstGeom>
        <a:solidFill>
          <a:schemeClr val="accent5"/>
        </a:solidFill>
        <a:ln w="25400" cap="flat" cmpd="sng" algn="ctr">
          <a:noFill/>
          <a:prstDash val="solid"/>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GB" sz="1500" kern="1200" dirty="0" smtClean="0"/>
            <a:t>PROVEN</a:t>
          </a:r>
        </a:p>
        <a:p>
          <a:pPr lvl="0" algn="ctr" defTabSz="666750">
            <a:lnSpc>
              <a:spcPct val="90000"/>
            </a:lnSpc>
            <a:spcBef>
              <a:spcPct val="0"/>
            </a:spcBef>
            <a:spcAft>
              <a:spcPct val="35000"/>
            </a:spcAft>
          </a:pPr>
          <a:r>
            <a:rPr lang="en-GB" sz="1500" kern="1200" dirty="0" smtClean="0"/>
            <a:t> Safety Profile</a:t>
          </a:r>
          <a:endParaRPr lang="en-GB" sz="1500" kern="1200" dirty="0"/>
        </a:p>
      </dsp:txBody>
      <dsp:txXfrm>
        <a:off x="825240" y="2453784"/>
        <a:ext cx="1648876" cy="799562"/>
      </dsp:txXfrm>
    </dsp:sp>
    <dsp:sp modelId="{C0E95A03-370A-45BB-BEAD-4F8A90BCFD71}">
      <dsp:nvSpPr>
        <dsp:cNvPr id="0" name=""/>
        <dsp:cNvSpPr/>
      </dsp:nvSpPr>
      <dsp:spPr>
        <a:xfrm rot="18000000">
          <a:off x="1910064" y="1490860"/>
          <a:ext cx="881122" cy="297260"/>
        </a:xfrm>
        <a:prstGeom prst="leftRightArrow">
          <a:avLst>
            <a:gd name="adj1" fmla="val 60000"/>
            <a:gd name="adj2" fmla="val 50000"/>
          </a:avLst>
        </a:prstGeom>
        <a:solidFill>
          <a:schemeClr val="accent6"/>
        </a:solidFill>
        <a:ln>
          <a:noFill/>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dirty="0"/>
        </a:p>
      </dsp:txBody>
      <dsp:txXfrm>
        <a:off x="1999242" y="1550312"/>
        <a:ext cx="702766" cy="178356"/>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endParaRPr lang="en-US" dirty="0"/>
          </a:p>
        </p:txBody>
      </p:sp>
      <p:sp>
        <p:nvSpPr>
          <p:cNvPr id="6147" name="Rectangle 3"/>
          <p:cNvSpPr>
            <a:spLocks noGrp="1" noChangeArrowheads="1"/>
          </p:cNvSpPr>
          <p:nvPr>
            <p:ph type="dt" idx="1"/>
          </p:nvPr>
        </p:nvSpPr>
        <p:spPr bwMode="auto">
          <a:xfrm>
            <a:off x="3854939"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endParaRPr lang="en-US" dirty="0"/>
          </a:p>
        </p:txBody>
      </p:sp>
      <p:sp>
        <p:nvSpPr>
          <p:cNvPr id="6148" name="Rectangle 4"/>
          <p:cNvSpPr>
            <a:spLocks noGrp="1" noRot="1" noChangeAspect="1" noChangeArrowheads="1" noTextEdit="1"/>
          </p:cNvSpPr>
          <p:nvPr>
            <p:ph type="sldImg" idx="2"/>
          </p:nvPr>
        </p:nvSpPr>
        <p:spPr bwMode="auto">
          <a:xfrm>
            <a:off x="92075" y="746125"/>
            <a:ext cx="6623050" cy="3725863"/>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680562" y="4721186"/>
            <a:ext cx="5444490" cy="447270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000"/>
            </a:lvl1pPr>
          </a:lstStyle>
          <a:p>
            <a:endParaRPr lang="en-US" dirty="0"/>
          </a:p>
        </p:txBody>
      </p:sp>
      <p:sp>
        <p:nvSpPr>
          <p:cNvPr id="6151" name="Rectangle 7"/>
          <p:cNvSpPr>
            <a:spLocks noGrp="1" noChangeArrowheads="1"/>
          </p:cNvSpPr>
          <p:nvPr>
            <p:ph type="sldNum" sz="quarter" idx="5"/>
          </p:nvPr>
        </p:nvSpPr>
        <p:spPr bwMode="auto">
          <a:xfrm>
            <a:off x="3854939"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000"/>
            </a:lvl1pPr>
          </a:lstStyle>
          <a:p>
            <a:fld id="{A6DCC2FD-5590-45B0-9304-F5328BE63FEC}" type="slidenum">
              <a:rPr lang="en-US" smtClean="0"/>
              <a:pPr/>
              <a:t>‹#›</a:t>
            </a:fld>
            <a:endParaRPr lang="en-US" dirty="0"/>
          </a:p>
        </p:txBody>
      </p:sp>
    </p:spTree>
    <p:extLst>
      <p:ext uri="{BB962C8B-B14F-4D97-AF65-F5344CB8AC3E}">
        <p14:creationId xmlns:p14="http://schemas.microsoft.com/office/powerpoint/2010/main" val="84217841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457200" algn="l" rtl="0" fontAlgn="base">
      <a:spcBef>
        <a:spcPct val="30000"/>
      </a:spcBef>
      <a:spcAft>
        <a:spcPct val="0"/>
      </a:spcAft>
      <a:defRPr sz="1000" kern="1200">
        <a:solidFill>
          <a:schemeClr val="tx1"/>
        </a:solidFill>
        <a:latin typeface="Arial" charset="0"/>
        <a:ea typeface="+mn-ea"/>
        <a:cs typeface="+mn-cs"/>
      </a:defRPr>
    </a:lvl2pPr>
    <a:lvl3pPr marL="914400" algn="l" rtl="0" fontAlgn="base">
      <a:spcBef>
        <a:spcPct val="30000"/>
      </a:spcBef>
      <a:spcAft>
        <a:spcPct val="0"/>
      </a:spcAft>
      <a:defRPr sz="1000" kern="1200">
        <a:solidFill>
          <a:schemeClr val="tx1"/>
        </a:solidFill>
        <a:latin typeface="Arial" charset="0"/>
        <a:ea typeface="+mn-ea"/>
        <a:cs typeface="+mn-cs"/>
      </a:defRPr>
    </a:lvl3pPr>
    <a:lvl4pPr marL="1371600" algn="l" rtl="0" fontAlgn="base">
      <a:spcBef>
        <a:spcPct val="30000"/>
      </a:spcBef>
      <a:spcAft>
        <a:spcPct val="0"/>
      </a:spcAft>
      <a:defRPr sz="1000" kern="1200">
        <a:solidFill>
          <a:schemeClr val="tx1"/>
        </a:solidFill>
        <a:latin typeface="Arial" charset="0"/>
        <a:ea typeface="+mn-ea"/>
        <a:cs typeface="+mn-cs"/>
      </a:defRPr>
    </a:lvl4pPr>
    <a:lvl5pPr marL="1828800" algn="l" rtl="0" fontAlgn="base">
      <a:spcBef>
        <a:spcPct val="30000"/>
      </a:spcBef>
      <a:spcAft>
        <a:spcPct val="0"/>
      </a:spcAft>
      <a:defRPr sz="10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8" y="741363"/>
            <a:ext cx="6578600" cy="3700462"/>
          </a:xfrm>
        </p:spPr>
      </p:sp>
      <p:sp>
        <p:nvSpPr>
          <p:cNvPr id="3" name="Notes Placeholder 2"/>
          <p:cNvSpPr>
            <a:spLocks noGrp="1"/>
          </p:cNvSpPr>
          <p:nvPr>
            <p:ph type="body" idx="1"/>
          </p:nvPr>
        </p:nvSpPr>
        <p:spPr/>
        <p:txBody>
          <a:bodyPr>
            <a:normAutofit/>
          </a:bodyPr>
          <a:lstStyle/>
          <a:p>
            <a:r>
              <a:rPr lang="en-GB" dirty="0" smtClean="0"/>
              <a:t>Raise your hand if someone</a:t>
            </a:r>
            <a:r>
              <a:rPr lang="en-GB" baseline="0" dirty="0" smtClean="0"/>
              <a:t> have asked you to take care about cost, to safe money, to stay on a budget…</a:t>
            </a:r>
          </a:p>
          <a:p>
            <a:r>
              <a:rPr lang="en-GB" baseline="0" dirty="0" smtClean="0"/>
              <a:t>Also my manager tell me every time: do it, very well…but with less money…</a:t>
            </a:r>
            <a:endParaRPr lang="en-GB" baseline="0" dirty="0"/>
          </a:p>
          <a:p>
            <a:r>
              <a:rPr lang="en-GB" baseline="0" dirty="0" smtClean="0"/>
              <a:t>I pay tax in UK, I agree with that… high level but with reasonable cost</a:t>
            </a:r>
          </a:p>
        </p:txBody>
      </p:sp>
      <p:sp>
        <p:nvSpPr>
          <p:cNvPr id="4" name="Slide Number Placeholder 3"/>
          <p:cNvSpPr>
            <a:spLocks noGrp="1"/>
          </p:cNvSpPr>
          <p:nvPr>
            <p:ph type="sldNum" sz="quarter" idx="10"/>
          </p:nvPr>
        </p:nvSpPr>
        <p:spPr/>
        <p:txBody>
          <a:bodyPr/>
          <a:lstStyle/>
          <a:p>
            <a:fld id="{A6DCC2FD-5590-45B0-9304-F5328BE63FEC}" type="slidenum">
              <a:rPr lang="en-GB" smtClean="0"/>
              <a:pPr/>
              <a:t>1</a:t>
            </a:fld>
            <a:endParaRPr lang="en-GB" dirty="0"/>
          </a:p>
        </p:txBody>
      </p:sp>
    </p:spTree>
    <p:extLst>
      <p:ext uri="{BB962C8B-B14F-4D97-AF65-F5344CB8AC3E}">
        <p14:creationId xmlns:p14="http://schemas.microsoft.com/office/powerpoint/2010/main" val="3035484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1 – Almost half of the NBD patients do not</a:t>
            </a:r>
            <a:r>
              <a:rPr lang="en-GB" baseline="0" dirty="0" smtClean="0"/>
              <a:t> have sufficient relief from their current bowel management program (mostly conservative bowel management with laxatives), as shown by </a:t>
            </a:r>
            <a:r>
              <a:rPr lang="en-GB" baseline="0" dirty="0" err="1" smtClean="0"/>
              <a:t>Johanson</a:t>
            </a:r>
            <a:r>
              <a:rPr lang="en-GB" baseline="0" dirty="0" smtClean="0"/>
              <a:t> J et al. Chronic constipation: a survey of the patient perspective. Aliment </a:t>
            </a:r>
            <a:r>
              <a:rPr lang="en-GB" baseline="0" dirty="0" err="1" smtClean="0"/>
              <a:t>Pharmacol</a:t>
            </a:r>
            <a:r>
              <a:rPr lang="en-GB" baseline="0" dirty="0" smtClean="0"/>
              <a:t> </a:t>
            </a:r>
            <a:r>
              <a:rPr lang="en-GB" baseline="0" dirty="0" err="1" smtClean="0"/>
              <a:t>Ther</a:t>
            </a:r>
            <a:r>
              <a:rPr lang="en-GB" baseline="0" dirty="0" smtClean="0"/>
              <a:t> 2007. </a:t>
            </a:r>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2</a:t>
            </a:fld>
            <a:endParaRPr lang="en-GB" dirty="0"/>
          </a:p>
        </p:txBody>
      </p:sp>
    </p:spTree>
    <p:extLst>
      <p:ext uri="{BB962C8B-B14F-4D97-AF65-F5344CB8AC3E}">
        <p14:creationId xmlns:p14="http://schemas.microsoft.com/office/powerpoint/2010/main" val="2695891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NBD</a:t>
            </a:r>
            <a:r>
              <a:rPr lang="en-GB" baseline="0" dirty="0" smtClean="0"/>
              <a:t> is not only a burden for the patients, but for the society and the healthcare systems due to the expenses related to its treatment and care</a:t>
            </a:r>
          </a:p>
          <a:p>
            <a:pPr defTabSz="903244">
              <a:defRPr/>
            </a:pPr>
            <a:r>
              <a:rPr lang="en-GB" baseline="0" dirty="0" smtClean="0"/>
              <a:t>1- The neurogenic population has a 50% increased risk of hospitalisation due to complications arising from constipation and impactions (</a:t>
            </a:r>
            <a:r>
              <a:rPr lang="en-GB" baseline="0" dirty="0" err="1" smtClean="0"/>
              <a:t>Sonnenberg</a:t>
            </a:r>
            <a:r>
              <a:rPr lang="en-GB" baseline="0" dirty="0" smtClean="0"/>
              <a:t> A et al)</a:t>
            </a:r>
          </a:p>
          <a:p>
            <a:pPr defTabSz="903244">
              <a:defRPr/>
            </a:pPr>
            <a:r>
              <a:rPr lang="en-GB" baseline="0" dirty="0" smtClean="0"/>
              <a:t>2- The risk of UTIs is more common in the neurogenic population – due to both bladder and bowel problems (</a:t>
            </a:r>
            <a:r>
              <a:rPr lang="en-GB" baseline="0" dirty="0" err="1" smtClean="0"/>
              <a:t>Siroky</a:t>
            </a:r>
            <a:r>
              <a:rPr lang="en-GB" baseline="0" dirty="0" smtClean="0"/>
              <a:t> MB et al)</a:t>
            </a:r>
          </a:p>
          <a:p>
            <a:pPr defTabSz="903244">
              <a:defRPr/>
            </a:pPr>
            <a:r>
              <a:rPr lang="en-GB" baseline="0" dirty="0" smtClean="0"/>
              <a:t>3- Many patients require a caregiver. This can be a spouse or other family member, but in other situations a professional carer may be needed. (Glickman S et al)</a:t>
            </a:r>
          </a:p>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3</a:t>
            </a:fld>
            <a:endParaRPr lang="en-GB" dirty="0"/>
          </a:p>
        </p:txBody>
      </p:sp>
    </p:spTree>
    <p:extLst>
      <p:ext uri="{BB962C8B-B14F-4D97-AF65-F5344CB8AC3E}">
        <p14:creationId xmlns:p14="http://schemas.microsoft.com/office/powerpoint/2010/main" val="2409380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5811" indent="-225811">
              <a:buAutoNum type="arabicPeriod"/>
            </a:pPr>
            <a:r>
              <a:rPr lang="en-GB" dirty="0" smtClean="0"/>
              <a:t>Peristeen</a:t>
            </a:r>
            <a:r>
              <a:rPr lang="en-GB" baseline="0" dirty="0" smtClean="0"/>
              <a:t> is the </a:t>
            </a:r>
            <a:r>
              <a:rPr lang="en-GB" b="1" baseline="0" dirty="0" smtClean="0"/>
              <a:t>only bowel irrigation device </a:t>
            </a:r>
            <a:r>
              <a:rPr lang="en-GB" baseline="0" dirty="0" smtClean="0"/>
              <a:t>which has been documented, in a randomized controlled trial, to improve constipation, FI and symptom related </a:t>
            </a:r>
            <a:r>
              <a:rPr lang="en-GB" baseline="0" dirty="0" err="1" smtClean="0"/>
              <a:t>QoL</a:t>
            </a:r>
            <a:endParaRPr lang="en-GB" baseline="0" dirty="0" smtClean="0"/>
          </a:p>
          <a:p>
            <a:pPr marL="225811" indent="-225811">
              <a:buAutoNum type="arabicPeriod"/>
            </a:pPr>
            <a:r>
              <a:rPr lang="en-GB" baseline="0" dirty="0" smtClean="0"/>
              <a:t>In addition, Peristeen has also been demonstrated to be a cost-effective treatment compared to conservative bowel management programmes ( I will get back to this later.)</a:t>
            </a:r>
          </a:p>
          <a:p>
            <a:pPr marL="225811" indent="-225811">
              <a:buAutoNum type="arabicPeriod"/>
            </a:pPr>
            <a:r>
              <a:rPr lang="en-GB" baseline="0" dirty="0" smtClean="0"/>
              <a:t>In contrast, our key competition, Qufora, has no evidence to support their evidence. Recently, </a:t>
            </a:r>
            <a:r>
              <a:rPr lang="en-GB" baseline="0" dirty="0" err="1" smtClean="0"/>
              <a:t>BBraun’s</a:t>
            </a:r>
            <a:r>
              <a:rPr lang="en-GB" baseline="0" dirty="0" smtClean="0"/>
              <a:t> </a:t>
            </a:r>
            <a:r>
              <a:rPr lang="en-GB" baseline="0" dirty="0" err="1" smtClean="0"/>
              <a:t>Irypump</a:t>
            </a:r>
            <a:r>
              <a:rPr lang="en-GB" baseline="0" dirty="0" smtClean="0"/>
              <a:t> S is positioning itself as a bowel irrigation device, also without data for it (and with claims of being cost-saving versus Peristeen)</a:t>
            </a:r>
          </a:p>
          <a:p>
            <a:pPr marL="225811" indent="-225811">
              <a:buAutoNum type="arabicPeriod"/>
            </a:pPr>
            <a:r>
              <a:rPr lang="en-GB" baseline="0" dirty="0" smtClean="0"/>
              <a:t>In theory, our competitors cannot argue that they have the same effect as Peristeen, since no RCT comparing TAI devices has been conducted.</a:t>
            </a:r>
          </a:p>
        </p:txBody>
      </p:sp>
      <p:sp>
        <p:nvSpPr>
          <p:cNvPr id="4" name="Slide Number Placeholder 3"/>
          <p:cNvSpPr>
            <a:spLocks noGrp="1"/>
          </p:cNvSpPr>
          <p:nvPr>
            <p:ph type="sldNum" sz="quarter" idx="10"/>
          </p:nvPr>
        </p:nvSpPr>
        <p:spPr/>
        <p:txBody>
          <a:bodyPr/>
          <a:lstStyle/>
          <a:p>
            <a:fld id="{A6DCC2FD-5590-45B0-9304-F5328BE63FEC}" type="slidenum">
              <a:rPr lang="en-GB" smtClean="0"/>
              <a:pPr/>
              <a:t>4</a:t>
            </a:fld>
            <a:endParaRPr lang="en-GB" dirty="0"/>
          </a:p>
        </p:txBody>
      </p:sp>
    </p:spTree>
    <p:extLst>
      <p:ext uri="{BB962C8B-B14F-4D97-AF65-F5344CB8AC3E}">
        <p14:creationId xmlns:p14="http://schemas.microsoft.com/office/powerpoint/2010/main" val="189968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5811" indent="-225811">
              <a:buFont typeface="+mj-lt"/>
              <a:buAutoNum type="arabicPeriod"/>
            </a:pPr>
            <a:r>
              <a:rPr lang="en-GB" dirty="0" smtClean="0"/>
              <a:t>UCL London</a:t>
            </a:r>
          </a:p>
          <a:p>
            <a:pPr marL="225811" indent="-225811">
              <a:buFont typeface="+mj-lt"/>
              <a:buAutoNum type="arabicPeriod"/>
            </a:pPr>
            <a:r>
              <a:rPr lang="en-GB" dirty="0" smtClean="0"/>
              <a:t>National</a:t>
            </a:r>
            <a:r>
              <a:rPr lang="en-GB" baseline="0" dirty="0" smtClean="0"/>
              <a:t> Hospital for Neurology and Neurosurgery</a:t>
            </a:r>
          </a:p>
          <a:p>
            <a:pPr marL="225811" indent="-225811">
              <a:buFont typeface="+mj-lt"/>
              <a:buAutoNum type="arabicPeriod"/>
            </a:pPr>
            <a:r>
              <a:rPr lang="en-GB" baseline="0" dirty="0" smtClean="0"/>
              <a:t>London Spinal cord injury </a:t>
            </a:r>
            <a:r>
              <a:rPr lang="en-GB" baseline="0" dirty="0" err="1" smtClean="0"/>
              <a:t>center</a:t>
            </a:r>
            <a:endParaRPr lang="en-GB" baseline="0" dirty="0" smtClean="0"/>
          </a:p>
          <a:p>
            <a:pPr marL="225811" indent="-225811">
              <a:buFont typeface="+mj-lt"/>
              <a:buAutoNum type="arabicPeriod"/>
            </a:pPr>
            <a:endParaRPr lang="en-GB" baseline="0" dirty="0" smtClean="0"/>
          </a:p>
          <a:p>
            <a:r>
              <a:rPr lang="en-GB" baseline="0" dirty="0" smtClean="0"/>
              <a:t>75% trained in </a:t>
            </a:r>
            <a:r>
              <a:rPr lang="en-GB" baseline="0" dirty="0" err="1" smtClean="0"/>
              <a:t>Hosp</a:t>
            </a:r>
            <a:r>
              <a:rPr lang="en-GB" baseline="0" dirty="0" smtClean="0"/>
              <a:t> and 25% in Community</a:t>
            </a:r>
          </a:p>
          <a:p>
            <a:endParaRPr lang="en-GB" baseline="0" dirty="0" smtClean="0"/>
          </a:p>
          <a:p>
            <a:r>
              <a:rPr lang="en-GB" baseline="0" dirty="0" smtClean="0"/>
              <a:t>4,5 years (2007-2012)</a:t>
            </a:r>
          </a:p>
          <a:p>
            <a:endParaRPr lang="en-GB" baseline="0" dirty="0" smtClean="0"/>
          </a:p>
          <a:p>
            <a:r>
              <a:rPr lang="en-GB" baseline="0" dirty="0" smtClean="0"/>
              <a:t>High Compliance!!!</a:t>
            </a:r>
          </a:p>
          <a:p>
            <a:endParaRPr lang="en-GB" baseline="0" dirty="0" smtClean="0"/>
          </a:p>
          <a:p>
            <a:r>
              <a:rPr lang="en-GB" dirty="0" smtClean="0"/>
              <a:t>Real-world practice in 3 UK centres handling neurogenic bowel patients. Real-world data reflects more genuinely the experience and outcomes of patients and healthcare professionals, since it reflects the daily practice, instead of a controlled environment. Its limitation is that practice may vary from clinic to clinic and from country to country</a:t>
            </a:r>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5</a:t>
            </a:fld>
            <a:endParaRPr lang="en-GB" dirty="0"/>
          </a:p>
        </p:txBody>
      </p:sp>
    </p:spTree>
    <p:extLst>
      <p:ext uri="{BB962C8B-B14F-4D97-AF65-F5344CB8AC3E}">
        <p14:creationId xmlns:p14="http://schemas.microsoft.com/office/powerpoint/2010/main" val="2787319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Hosp</a:t>
            </a:r>
            <a:r>
              <a:rPr lang="en-GB" dirty="0" smtClean="0"/>
              <a:t> £1,300 form 0,8 to</a:t>
            </a:r>
            <a:r>
              <a:rPr lang="en-GB" baseline="0" dirty="0" smtClean="0"/>
              <a:t> 0,1</a:t>
            </a:r>
          </a:p>
          <a:p>
            <a:r>
              <a:rPr lang="en-GB" baseline="0" dirty="0" smtClean="0"/>
              <a:t>Visit £188 from 3,8 to 1,3</a:t>
            </a:r>
          </a:p>
          <a:p>
            <a:r>
              <a:rPr lang="en-GB" baseline="0" dirty="0" smtClean="0"/>
              <a:t>UTIs £1,500 from 1,4 to 0,6</a:t>
            </a:r>
          </a:p>
          <a:p>
            <a:r>
              <a:rPr lang="en-GB" baseline="0" dirty="0" smtClean="0"/>
              <a:t>Stoma £7,000 from 9% to 4%*</a:t>
            </a:r>
          </a:p>
          <a:p>
            <a:endParaRPr lang="en-GB" baseline="0" dirty="0" smtClean="0"/>
          </a:p>
          <a:p>
            <a:r>
              <a:rPr lang="en-GB" baseline="0" dirty="0" smtClean="0"/>
              <a:t>*after 2007 33 out 371; before 2007 19 out of 537</a:t>
            </a:r>
          </a:p>
          <a:p>
            <a:r>
              <a:rPr lang="en-GB" baseline="0" dirty="0" smtClean="0"/>
              <a:t>Not only the pts included in the study</a:t>
            </a:r>
          </a:p>
          <a:p>
            <a:r>
              <a:rPr lang="en-GB" dirty="0" smtClean="0"/>
              <a:t>Reduction of stoma surgeries was not a self-reported use of resources (unlike the occurrence of UTIs, visits to the doctor or hospitalizations). This figure was extracted from analysing the number of stoma surgeries performed on NBD patients in the years previous to 2007 (the year were Peristeen was first introduced in the 3 clinics) and the same number after 2007. Hence, it takes into consideration all patients, and not only those who were included in the study</a:t>
            </a:r>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6</a:t>
            </a:fld>
            <a:endParaRPr lang="en-GB" dirty="0"/>
          </a:p>
        </p:txBody>
      </p:sp>
    </p:spTree>
    <p:extLst>
      <p:ext uri="{BB962C8B-B14F-4D97-AF65-F5344CB8AC3E}">
        <p14:creationId xmlns:p14="http://schemas.microsoft.com/office/powerpoint/2010/main" val="1829776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Hold on the </a:t>
            </a:r>
            <a:r>
              <a:rPr lang="en-GB" dirty="0" err="1" smtClean="0"/>
              <a:t>leavepiece</a:t>
            </a:r>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7</a:t>
            </a:fld>
            <a:endParaRPr lang="en-GB" dirty="0">
              <a:solidFill>
                <a:srgbClr val="000000"/>
              </a:solidFill>
            </a:endParaRPr>
          </a:p>
        </p:txBody>
      </p:sp>
    </p:spTree>
    <p:extLst>
      <p:ext uri="{BB962C8B-B14F-4D97-AF65-F5344CB8AC3E}">
        <p14:creationId xmlns:p14="http://schemas.microsoft.com/office/powerpoint/2010/main" val="1220990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8</a:t>
            </a:fld>
            <a:endParaRPr lang="en-GB" dirty="0"/>
          </a:p>
        </p:txBody>
      </p:sp>
    </p:spTree>
    <p:extLst>
      <p:ext uri="{BB962C8B-B14F-4D97-AF65-F5344CB8AC3E}">
        <p14:creationId xmlns:p14="http://schemas.microsoft.com/office/powerpoint/2010/main" val="1354013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9</a:t>
            </a:fld>
            <a:endParaRPr lang="en-GB" dirty="0"/>
          </a:p>
        </p:txBody>
      </p:sp>
    </p:spTree>
    <p:extLst>
      <p:ext uri="{BB962C8B-B14F-4D97-AF65-F5344CB8AC3E}">
        <p14:creationId xmlns:p14="http://schemas.microsoft.com/office/powerpoint/2010/main" val="30063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solidFill>
                  <a:srgbClr val="000000"/>
                </a:solidFill>
              </a:rPr>
              <a:pPr/>
              <a:t>10</a:t>
            </a:fld>
            <a:endParaRPr lang="en-GB" dirty="0">
              <a:solidFill>
                <a:srgbClr val="000000"/>
              </a:solidFill>
            </a:endParaRPr>
          </a:p>
        </p:txBody>
      </p:sp>
    </p:spTree>
    <p:extLst>
      <p:ext uri="{BB962C8B-B14F-4D97-AF65-F5344CB8AC3E}">
        <p14:creationId xmlns:p14="http://schemas.microsoft.com/office/powerpoint/2010/main" val="1539785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DCC2FD-5590-45B0-9304-F5328BE63FEC}" type="slidenum">
              <a:rPr lang="en-GB" smtClean="0"/>
              <a:pPr/>
              <a:t>11</a:t>
            </a:fld>
            <a:endParaRPr lang="en-GB" dirty="0"/>
          </a:p>
        </p:txBody>
      </p:sp>
    </p:spTree>
    <p:extLst>
      <p:ext uri="{BB962C8B-B14F-4D97-AF65-F5344CB8AC3E}">
        <p14:creationId xmlns:p14="http://schemas.microsoft.com/office/powerpoint/2010/main" val="27457886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Corporate">
    <p:spTree>
      <p:nvGrpSpPr>
        <p:cNvPr id="1" name=""/>
        <p:cNvGrpSpPr/>
        <p:nvPr/>
      </p:nvGrpSpPr>
      <p:grpSpPr>
        <a:xfrm>
          <a:off x="0" y="0"/>
          <a:ext cx="0" cy="0"/>
          <a:chOff x="0" y="0"/>
          <a:chExt cx="0" cy="0"/>
        </a:xfrm>
      </p:grpSpPr>
      <p:pic>
        <p:nvPicPr>
          <p:cNvPr id="28" name="Picture 2" descr="U:\Coloplast\Jobs\4002_PowerPoint skabelon tilpasninger\Received\Work\business area.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2882" y="4623419"/>
            <a:ext cx="951147" cy="26281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U:\Coloplast\Jobs\4002_PowerPoint skabelon tilpasninger\Received\Work\CPlogo_Small_Blue_RGB_300.emf"/>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33333"/>
          <a:stretch/>
        </p:blipFill>
        <p:spPr bwMode="auto">
          <a:xfrm>
            <a:off x="7107379" y="4688814"/>
            <a:ext cx="1531796" cy="259200"/>
          </a:xfrm>
          <a:prstGeom prst="rect">
            <a:avLst/>
          </a:prstGeom>
          <a:noFill/>
          <a:extLst>
            <a:ext uri="{909E8E84-426E-40DD-AFC4-6F175D3DCCD1}">
              <a14:hiddenFill xmlns:a14="http://schemas.microsoft.com/office/drawing/2010/main">
                <a:solidFill>
                  <a:srgbClr val="FFFFFF"/>
                </a:solidFill>
              </a14:hiddenFill>
            </a:ext>
          </a:extLst>
        </p:spPr>
      </p:pic>
      <p:pic>
        <p:nvPicPr>
          <p:cNvPr id="16" name="bmkFPPicture" descr="Coloplast_Nature_Abstracts_02.jpg"/>
          <p:cNvPicPr>
            <a:picLocks/>
          </p:cNvPicPr>
          <p:nvPr userDrawn="1"/>
        </p:nvPicPr>
        <p:blipFill rotWithShape="1">
          <a:blip r:embed="rId4"/>
          <a:srcRect r="-23" b="24389"/>
          <a:stretch/>
        </p:blipFill>
        <p:spPr>
          <a:xfrm>
            <a:off x="0" y="0"/>
            <a:ext cx="8639999" cy="4475561"/>
          </a:xfrm>
          <a:prstGeom prst="rect">
            <a:avLst/>
          </a:prstGeom>
        </p:spPr>
      </p:pic>
      <p:sp>
        <p:nvSpPr>
          <p:cNvPr id="14" name="Rectangle 13"/>
          <p:cNvSpPr/>
          <p:nvPr userDrawn="1"/>
        </p:nvSpPr>
        <p:spPr bwMode="auto">
          <a:xfrm>
            <a:off x="0" y="3318319"/>
            <a:ext cx="8640000" cy="1155600"/>
          </a:xfrm>
          <a:prstGeom prst="rect">
            <a:avLst/>
          </a:prstGeom>
          <a:solidFill>
            <a:srgbClr val="00B0CA">
              <a:alpha val="85000"/>
            </a:srgbClr>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15" name="bmkFldName"/>
          <p:cNvSpPr txBox="1"/>
          <p:nvPr userDrawn="1"/>
        </p:nvSpPr>
        <p:spPr>
          <a:xfrm>
            <a:off x="504000" y="4149919"/>
            <a:ext cx="7632000" cy="246221"/>
          </a:xfrm>
          <a:prstGeom prst="rect">
            <a:avLst/>
          </a:prstGeom>
          <a:noFill/>
        </p:spPr>
        <p:txBody>
          <a:bodyPr wrap="square" lIns="0" tIns="0" rIns="0" bIns="0" rtlCol="0">
            <a:spAutoFit/>
          </a:bodyPr>
          <a:lstStyle/>
          <a:p>
            <a:endParaRPr lang="en-GB" sz="1600" noProof="0" smtClean="0">
              <a:solidFill>
                <a:schemeClr val="bg1"/>
              </a:solidFill>
            </a:endParaRPr>
          </a:p>
        </p:txBody>
      </p:sp>
      <p:sp>
        <p:nvSpPr>
          <p:cNvPr id="4098" name="Title 4097"/>
          <p:cNvSpPr>
            <a:spLocks noGrp="1" noChangeArrowheads="1"/>
          </p:cNvSpPr>
          <p:nvPr>
            <p:ph type="ctrTitle" hasCustomPrompt="1"/>
          </p:nvPr>
        </p:nvSpPr>
        <p:spPr>
          <a:xfrm>
            <a:off x="504000" y="3453319"/>
            <a:ext cx="7632000" cy="270000"/>
          </a:xfrm>
        </p:spPr>
        <p:txBody>
          <a:bodyPr anchor="b" anchorCtr="0"/>
          <a:lstStyle>
            <a:lvl1pPr>
              <a:lnSpc>
                <a:spcPts val="2900"/>
              </a:lnSpc>
              <a:defRPr sz="2400">
                <a:solidFill>
                  <a:schemeClr val="bg1"/>
                </a:solidFill>
              </a:defRPr>
            </a:lvl1pPr>
          </a:lstStyle>
          <a:p>
            <a:r>
              <a:rPr lang="en-GB" noProof="0" dirty="0" smtClean="0"/>
              <a:t>Presentation title</a:t>
            </a:r>
            <a:endParaRPr lang="en-GB" noProof="0" dirty="0"/>
          </a:p>
        </p:txBody>
      </p:sp>
      <p:sp>
        <p:nvSpPr>
          <p:cNvPr id="4099" name="Subtitle 4098"/>
          <p:cNvSpPr>
            <a:spLocks noGrp="1" noChangeArrowheads="1"/>
          </p:cNvSpPr>
          <p:nvPr>
            <p:ph type="subTitle" idx="1" hasCustomPrompt="1"/>
          </p:nvPr>
        </p:nvSpPr>
        <p:spPr>
          <a:xfrm>
            <a:off x="504000" y="3736819"/>
            <a:ext cx="7632000" cy="270000"/>
          </a:xfrm>
        </p:spPr>
        <p:txBody>
          <a:bodyPr/>
          <a:lstStyle>
            <a:lvl1pPr marL="0" indent="0">
              <a:lnSpc>
                <a:spcPts val="1900"/>
              </a:lnSpc>
              <a:spcBef>
                <a:spcPct val="0"/>
              </a:spcBef>
              <a:buFontTx/>
              <a:buNone/>
              <a:defRPr sz="1600" baseline="0">
                <a:solidFill>
                  <a:schemeClr val="bg1"/>
                </a:solidFill>
              </a:defRPr>
            </a:lvl1pPr>
          </a:lstStyle>
          <a:p>
            <a:r>
              <a:rPr lang="en-GB" noProof="0" dirty="0" smtClean="0"/>
              <a:t>Presentation subtitle</a:t>
            </a:r>
            <a:endParaRPr lang="en-GB" noProof="0" dirty="0"/>
          </a:p>
        </p:txBody>
      </p:sp>
      <p:sp>
        <p:nvSpPr>
          <p:cNvPr id="4127" name="Rectangle 31"/>
          <p:cNvSpPr>
            <a:spLocks noGrp="1" noChangeArrowheads="1"/>
          </p:cNvSpPr>
          <p:nvPr>
            <p:ph type="sldNum" sz="quarter" idx="4"/>
          </p:nvPr>
        </p:nvSpPr>
        <p:spPr>
          <a:xfrm>
            <a:off x="2304000" y="4806000"/>
            <a:ext cx="1152000" cy="76200"/>
          </a:xfrm>
        </p:spPr>
        <p:txBody>
          <a:bodyPr/>
          <a:lstStyle>
            <a:lvl1pPr>
              <a:defRPr/>
            </a:lvl1pPr>
          </a:lstStyle>
          <a:p>
            <a:r>
              <a:rPr lang="en-GB" noProof="0" dirty="0" smtClean="0"/>
              <a:t>Page </a:t>
            </a:r>
            <a:fld id="{887756B2-0F5F-488B-B360-E5187770A516}" type="slidenum">
              <a:rPr lang="en-GB" noProof="0" smtClean="0"/>
              <a:pPr/>
              <a:t>‹#›</a:t>
            </a:fld>
            <a:endParaRPr lang="en-GB" noProof="0" dirty="0"/>
          </a:p>
        </p:txBody>
      </p:sp>
      <p:sp>
        <p:nvSpPr>
          <p:cNvPr id="34" name="bmkFld10PresentationTitle"/>
          <p:cNvSpPr txBox="1"/>
          <p:nvPr userDrawn="1"/>
        </p:nvSpPr>
        <p:spPr>
          <a:xfrm>
            <a:off x="2304000" y="4702861"/>
            <a:ext cx="2880000" cy="100027"/>
          </a:xfrm>
          <a:prstGeom prst="rect">
            <a:avLst/>
          </a:prstGeom>
          <a:noFill/>
        </p:spPr>
        <p:txBody>
          <a:bodyPr wrap="square" lIns="0" tIns="0" rIns="0" bIns="0" rtlCol="0">
            <a:spAutoFit/>
          </a:bodyPr>
          <a:lstStyle/>
          <a:p>
            <a:endParaRPr lang="en-GB" sz="650" noProof="0" dirty="0" smtClean="0">
              <a:solidFill>
                <a:schemeClr val="bg2"/>
              </a:solidFill>
            </a:endParaRPr>
          </a:p>
        </p:txBody>
      </p:sp>
      <p:sp>
        <p:nvSpPr>
          <p:cNvPr id="35" name="bmkFld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idx="1"/>
          </p:nvPr>
        </p:nvSpPr>
        <p:spPr/>
        <p:txBody>
          <a:bodyPr/>
          <a:lstStyle>
            <a:lvl1pPr>
              <a:defRPr/>
            </a:lvl1pPr>
            <a:lvl2pPr>
              <a:spcBef>
                <a:spcPts val="300"/>
              </a:spcBef>
              <a:defRPr/>
            </a:lvl2pPr>
            <a:lvl3pPr>
              <a:spcBef>
                <a:spcPts val="300"/>
              </a:spcBef>
              <a:defRPr/>
            </a:lvl3pPr>
            <a:lvl4pPr>
              <a:spcBef>
                <a:spcPts val="300"/>
              </a:spcBef>
              <a:defRPr/>
            </a:lvl4pPr>
            <a:lvl5pPr>
              <a:spcBef>
                <a:spcPts val="300"/>
              </a:spcBef>
              <a:defRPr/>
            </a:lvl5pPr>
            <a:lvl6pPr>
              <a:spcBef>
                <a:spcPts val="300"/>
              </a:spcBef>
              <a:defRPr baseline="0"/>
            </a:lvl6pPr>
            <a:lvl7pPr>
              <a:spcBef>
                <a:spcPts val="300"/>
              </a:spcBef>
              <a:buFont typeface="Arial" pitchFamily="34" charset="0"/>
              <a:buChar char="•"/>
              <a:defRPr baseline="0"/>
            </a:lvl7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Slide Number Placeholder 3"/>
          <p:cNvSpPr>
            <a:spLocks noGrp="1"/>
          </p:cNvSpPr>
          <p:nvPr>
            <p:ph type="sldNum" sz="quarter" idx="10"/>
          </p:nvPr>
        </p:nvSpPr>
        <p:spPr/>
        <p:txBody>
          <a:bodyPr/>
          <a:lstStyle>
            <a:lvl1pPr>
              <a:defRPr/>
            </a:lvl1pPr>
          </a:lstStyle>
          <a:p>
            <a:r>
              <a:rPr lang="en-GB" noProof="0" smtClean="0"/>
              <a:t>Page </a:t>
            </a:r>
            <a:fld id="{2F4432FF-5EA5-4C7F-B1F8-4542D993CF2D}" type="slidenum">
              <a:rPr lang="en-GB" noProof="0" smtClean="0"/>
              <a:pPr/>
              <a:t>‹#›</a:t>
            </a:fld>
            <a:endParaRPr lang="en-GB" noProof="0"/>
          </a:p>
        </p:txBody>
      </p:sp>
      <p:sp>
        <p:nvSpPr>
          <p:cNvPr id="13" name="bmkFld2PresentationTitle"/>
          <p:cNvSpPr txBox="1"/>
          <p:nvPr userDrawn="1"/>
        </p:nvSpPr>
        <p:spPr>
          <a:xfrm>
            <a:off x="2304000" y="4702861"/>
            <a:ext cx="2880000" cy="100027"/>
          </a:xfrm>
          <a:prstGeom prst="rect">
            <a:avLst/>
          </a:prstGeom>
          <a:noFill/>
        </p:spPr>
        <p:txBody>
          <a:bodyPr wrap="square" lIns="0" tIns="0" rIns="0" bIns="0" rtlCol="0">
            <a:spAutoFit/>
          </a:bodyPr>
          <a:lstStyle/>
          <a:p>
            <a:endParaRPr lang="en-GB" sz="650" noProof="0" dirty="0" smtClean="0">
              <a:solidFill>
                <a:schemeClr val="bg2"/>
              </a:solidFill>
            </a:endParaRPr>
          </a:p>
        </p:txBody>
      </p:sp>
      <p:cxnSp>
        <p:nvCxnSpPr>
          <p:cNvPr id="11" name="Straight Connector 10"/>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4" name="bmkFld2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idx="1"/>
          </p:nvPr>
        </p:nvSpPr>
        <p:spPr>
          <a:xfrm>
            <a:off x="503999" y="1015604"/>
            <a:ext cx="8136000" cy="3426619"/>
          </a:xfrm>
        </p:spPr>
        <p:txBody>
          <a:bodyPr/>
          <a:lstStyle>
            <a:lvl1pPr marL="0" indent="0">
              <a:lnSpc>
                <a:spcPct val="97000"/>
              </a:lnSpc>
              <a:spcBef>
                <a:spcPts val="0"/>
              </a:spcBef>
              <a:buNone/>
              <a:tabLst/>
              <a:defRPr sz="1800" baseline="0"/>
            </a:lvl1pPr>
            <a:lvl2pPr marL="0" indent="0">
              <a:lnSpc>
                <a:spcPts val="1920"/>
              </a:lnSpc>
              <a:spcBef>
                <a:spcPts val="0"/>
              </a:spcBef>
              <a:buNone/>
              <a:defRPr sz="1600" baseline="0"/>
            </a:lvl2pPr>
            <a:lvl3pPr marL="0" indent="0">
              <a:lnSpc>
                <a:spcPts val="1920"/>
              </a:lnSpc>
              <a:spcBef>
                <a:spcPts val="0"/>
              </a:spcBef>
              <a:buNone/>
              <a:tabLst/>
              <a:defRPr sz="1600" baseline="0"/>
            </a:lvl3pPr>
            <a:lvl4pPr marL="0" indent="0">
              <a:lnSpc>
                <a:spcPts val="1920"/>
              </a:lnSpc>
              <a:spcBef>
                <a:spcPts val="0"/>
              </a:spcBef>
              <a:buNone/>
              <a:defRPr sz="1600" baseline="0"/>
            </a:lvl4pPr>
            <a:lvl5pPr marL="0" indent="0">
              <a:lnSpc>
                <a:spcPts val="1920"/>
              </a:lnSpc>
              <a:spcBef>
                <a:spcPts val="0"/>
              </a:spcBef>
              <a:buNone/>
              <a:defRPr sz="1600" baseline="0"/>
            </a:lvl5pPr>
          </a:lstStyle>
          <a:p>
            <a:pPr lvl="0"/>
            <a:r>
              <a:rPr lang="en-US" noProof="0" smtClean="0"/>
              <a:t>Click to edit Master text styles</a:t>
            </a:r>
          </a:p>
        </p:txBody>
      </p:sp>
      <p:sp>
        <p:nvSpPr>
          <p:cNvPr id="4" name="Slide Number Placeholder 3"/>
          <p:cNvSpPr>
            <a:spLocks noGrp="1"/>
          </p:cNvSpPr>
          <p:nvPr>
            <p:ph type="sldNum" sz="quarter" idx="10"/>
          </p:nvPr>
        </p:nvSpPr>
        <p:spPr/>
        <p:txBody>
          <a:bodyPr/>
          <a:lstStyle>
            <a:lvl1pPr>
              <a:defRPr/>
            </a:lvl1pPr>
          </a:lstStyle>
          <a:p>
            <a:r>
              <a:rPr lang="en-GB" noProof="0" smtClean="0"/>
              <a:t>Page </a:t>
            </a:r>
            <a:fld id="{2F4432FF-5EA5-4C7F-B1F8-4542D993CF2D}" type="slidenum">
              <a:rPr lang="en-GB" noProof="0" smtClean="0"/>
              <a:pPr/>
              <a:t>‹#›</a:t>
            </a:fld>
            <a:endParaRPr lang="en-GB" noProof="0"/>
          </a:p>
        </p:txBody>
      </p:sp>
      <p:sp>
        <p:nvSpPr>
          <p:cNvPr id="10" name="bmkFld3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3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cxnSp>
        <p:nvCxnSpPr>
          <p:cNvPr id="14" name="Straight Connector 13"/>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sz="half" idx="1"/>
          </p:nvPr>
        </p:nvSpPr>
        <p:spPr>
          <a:xfrm>
            <a:off x="503999" y="1015604"/>
            <a:ext cx="3463200" cy="3109997"/>
          </a:xfrm>
        </p:spPr>
        <p:txBody>
          <a:bodyPr/>
          <a:lstStyle>
            <a:lvl1pPr marL="162000" indent="-162000">
              <a:tabLst/>
              <a:defRPr sz="1800"/>
            </a:lvl1pPr>
            <a:lvl2pPr marL="324000">
              <a:spcBef>
                <a:spcPts val="300"/>
              </a:spcBef>
              <a:tabLst/>
              <a:defRPr sz="1600"/>
            </a:lvl2pPr>
            <a:lvl3pPr marL="486000" indent="-162000">
              <a:spcBef>
                <a:spcPts val="300"/>
              </a:spcBef>
              <a:tabLst/>
              <a:defRPr sz="1600"/>
            </a:lvl3pPr>
            <a:lvl4pPr marL="648000">
              <a:spcBef>
                <a:spcPts val="300"/>
              </a:spcBef>
              <a:tabLst/>
              <a:defRPr sz="1600"/>
            </a:lvl4pPr>
            <a:lvl5pPr marL="810000" indent="-162000">
              <a:spcBef>
                <a:spcPts val="300"/>
              </a:spcBef>
              <a:tabLst/>
              <a:defRPr sz="1600" baseline="0"/>
            </a:lvl5pPr>
            <a:lvl6pPr marL="162000">
              <a:defRPr sz="1600"/>
            </a:lvl6pPr>
            <a:lvl7pPr marL="972000" indent="-162000">
              <a:spcBef>
                <a:spcPts val="300"/>
              </a:spcBef>
              <a:buSzPct val="85000"/>
              <a:tabLst/>
              <a:defRPr lang="en-US" sz="1600" baseline="0">
                <a:solidFill>
                  <a:schemeClr val="bg2"/>
                </a:solidFill>
                <a:latin typeface="+mn-lt"/>
              </a:defRPr>
            </a:lvl7pPr>
            <a:lvl8pPr marL="1134000" indent="-162000">
              <a:spcBef>
                <a:spcPts val="300"/>
              </a:spcBef>
              <a:buSzPct val="85000"/>
              <a:tabLst/>
              <a:defRPr lang="en-US" sz="1600" baseline="0">
                <a:solidFill>
                  <a:schemeClr val="bg2"/>
                </a:solidFill>
                <a:latin typeface="+mn-lt"/>
              </a:defRPr>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Content Placeholder 3"/>
          <p:cNvSpPr>
            <a:spLocks noGrp="1"/>
          </p:cNvSpPr>
          <p:nvPr>
            <p:ph sz="half" idx="2"/>
          </p:nvPr>
        </p:nvSpPr>
        <p:spPr>
          <a:xfrm>
            <a:off x="4471200" y="1015604"/>
            <a:ext cx="4168800" cy="3109997"/>
          </a:xfrm>
        </p:spPr>
        <p:txBody>
          <a:bodyPr/>
          <a:lstStyle>
            <a:lvl1pPr marL="162000">
              <a:defRPr sz="1800"/>
            </a:lvl1pPr>
            <a:lvl2pPr marL="324000">
              <a:spcBef>
                <a:spcPts val="300"/>
              </a:spcBef>
              <a:defRPr sz="1600"/>
            </a:lvl2pPr>
            <a:lvl3pPr marL="486000">
              <a:spcBef>
                <a:spcPts val="300"/>
              </a:spcBef>
              <a:defRPr sz="1600"/>
            </a:lvl3pPr>
            <a:lvl4pPr marL="648000">
              <a:spcBef>
                <a:spcPts val="300"/>
              </a:spcBef>
              <a:defRPr sz="1600"/>
            </a:lvl4pPr>
            <a:lvl5pPr marL="810000" indent="-162000">
              <a:spcBef>
                <a:spcPts val="300"/>
              </a:spcBef>
              <a:defRPr sz="1600"/>
            </a:lvl5pPr>
            <a:lvl6pPr marL="972000">
              <a:spcBef>
                <a:spcPts val="300"/>
              </a:spcBef>
              <a:defRPr sz="1600"/>
            </a:lvl6pPr>
            <a:lvl7pPr>
              <a:spcBef>
                <a:spcPts val="300"/>
              </a:spcBef>
              <a:buFont typeface="Arial" pitchFamily="34" charset="0"/>
              <a:buChar char="•"/>
              <a:defRPr lang="en-US" sz="1600" smtClean="0">
                <a:solidFill>
                  <a:schemeClr val="bg2"/>
                </a:solidFill>
                <a:latin typeface="+mn-lt"/>
              </a:defRPr>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smtClean="0"/>
          </a:p>
        </p:txBody>
      </p:sp>
      <p:sp>
        <p:nvSpPr>
          <p:cNvPr id="5" name="Slide Number Placeholder 4"/>
          <p:cNvSpPr>
            <a:spLocks noGrp="1"/>
          </p:cNvSpPr>
          <p:nvPr>
            <p:ph type="sldNum" sz="quarter" idx="10"/>
          </p:nvPr>
        </p:nvSpPr>
        <p:spPr/>
        <p:txBody>
          <a:bodyPr/>
          <a:lstStyle>
            <a:lvl1pPr>
              <a:defRPr/>
            </a:lvl1pPr>
          </a:lstStyle>
          <a:p>
            <a:r>
              <a:rPr lang="en-GB" noProof="0" smtClean="0"/>
              <a:t>Page </a:t>
            </a:r>
            <a:fld id="{9E1F64D6-41D1-4C6E-9A0C-391134CF5866}" type="slidenum">
              <a:rPr lang="en-GB" noProof="0" smtClean="0"/>
              <a:pPr/>
              <a:t>‹#›</a:t>
            </a:fld>
            <a:endParaRPr lang="en-GB" noProof="0"/>
          </a:p>
        </p:txBody>
      </p:sp>
      <p:sp>
        <p:nvSpPr>
          <p:cNvPr id="11" name="bmkFld4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3" name="bmkFld4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cxnSp>
        <p:nvCxnSpPr>
          <p:cNvPr id="15" name="Straight Connector 14"/>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Slide Number Placeholder 2"/>
          <p:cNvSpPr>
            <a:spLocks noGrp="1"/>
          </p:cNvSpPr>
          <p:nvPr>
            <p:ph type="sldNum" sz="quarter" idx="10"/>
          </p:nvPr>
        </p:nvSpPr>
        <p:spPr/>
        <p:txBody>
          <a:bodyPr/>
          <a:lstStyle/>
          <a:p>
            <a:r>
              <a:rPr lang="en-GB" noProof="0" smtClean="0"/>
              <a:t>Page </a:t>
            </a:r>
            <a:fld id="{9E8C26A4-B458-44EA-95C6-042A46251F83}" type="slidenum">
              <a:rPr lang="en-GB" noProof="0" smtClean="0"/>
              <a:pPr/>
              <a:t>‹#›</a:t>
            </a:fld>
            <a:endParaRPr lang="en-GB" noProof="0"/>
          </a:p>
        </p:txBody>
      </p:sp>
      <p:sp>
        <p:nvSpPr>
          <p:cNvPr id="7" name="Picture Placeholder 6"/>
          <p:cNvSpPr>
            <a:spLocks noGrp="1"/>
          </p:cNvSpPr>
          <p:nvPr>
            <p:ph type="pic" sz="quarter" idx="13"/>
          </p:nvPr>
        </p:nvSpPr>
        <p:spPr>
          <a:xfrm>
            <a:off x="504000" y="1015604"/>
            <a:ext cx="8136000" cy="3425897"/>
          </a:xfrm>
        </p:spPr>
        <p:txBody>
          <a:bodyPr/>
          <a:lstStyle/>
          <a:p>
            <a:r>
              <a:rPr lang="en-US" noProof="0" smtClean="0"/>
              <a:t>Click icon to add picture</a:t>
            </a:r>
            <a:endParaRPr lang="en-GB" noProof="0"/>
          </a:p>
        </p:txBody>
      </p:sp>
      <p:sp>
        <p:nvSpPr>
          <p:cNvPr id="10" name="bmkFld5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5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cxnSp>
        <p:nvCxnSpPr>
          <p:cNvPr id="14" name="Straight Connector 13"/>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only ">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smtClean="0"/>
              <a:t>Page </a:t>
            </a:r>
            <a:fld id="{A9648339-1880-4CA1-A1F8-F52B65A13388}" type="slidenum">
              <a:rPr lang="en-GB" noProof="0" smtClean="0"/>
              <a:pPr/>
              <a:t>‹#›</a:t>
            </a:fld>
            <a:endParaRPr lang="en-GB" noProof="0"/>
          </a:p>
        </p:txBody>
      </p:sp>
      <p:sp>
        <p:nvSpPr>
          <p:cNvPr id="6" name="Picture Placeholder 5"/>
          <p:cNvSpPr>
            <a:spLocks noGrp="1"/>
          </p:cNvSpPr>
          <p:nvPr>
            <p:ph type="pic" sz="quarter" idx="13"/>
          </p:nvPr>
        </p:nvSpPr>
        <p:spPr>
          <a:xfrm>
            <a:off x="504000" y="378618"/>
            <a:ext cx="8136000" cy="4098006"/>
          </a:xfrm>
        </p:spPr>
        <p:txBody>
          <a:bodyPr/>
          <a:lstStyle/>
          <a:p>
            <a:r>
              <a:rPr lang="en-US" noProof="0" smtClean="0"/>
              <a:t>Click icon to add picture</a:t>
            </a:r>
            <a:endParaRPr lang="en-GB" noProof="0"/>
          </a:p>
        </p:txBody>
      </p:sp>
      <p:sp>
        <p:nvSpPr>
          <p:cNvPr id="9" name="bmkFld7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7" name="bmkFld7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cxnSp>
        <p:nvCxnSpPr>
          <p:cNvPr id="12" name="Straight Connector 11"/>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chorCtr="0"/>
          <a:lstStyle/>
          <a:p>
            <a:r>
              <a:rPr lang="en-US" noProof="0" smtClean="0"/>
              <a:t>Click to edit Master title style</a:t>
            </a:r>
            <a:endParaRPr lang="en-GB" noProof="0"/>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9" name="bmkFld8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1" name="bmkFld8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cxnSp>
        <p:nvCxnSpPr>
          <p:cNvPr id="13" name="Straight Connector 12"/>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smtClean="0"/>
              <a:t>Page </a:t>
            </a:r>
            <a:fld id="{A9648339-1880-4CA1-A1F8-F52B65A13388}" type="slidenum">
              <a:rPr lang="en-GB" noProof="0" smtClean="0"/>
              <a:pPr/>
              <a:t>‹#›</a:t>
            </a:fld>
            <a:endParaRPr lang="en-GB" noProof="0"/>
          </a:p>
        </p:txBody>
      </p:sp>
      <p:sp>
        <p:nvSpPr>
          <p:cNvPr id="7" name="bmkFld9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0" name="bmkFld9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cxnSp>
        <p:nvCxnSpPr>
          <p:cNvPr id="12" name="Straight Connector 11"/>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reakslide corporate">
    <p:spTree>
      <p:nvGrpSpPr>
        <p:cNvPr id="1" name=""/>
        <p:cNvGrpSpPr/>
        <p:nvPr/>
      </p:nvGrpSpPr>
      <p:grpSpPr>
        <a:xfrm>
          <a:off x="0" y="0"/>
          <a:ext cx="0" cy="0"/>
          <a:chOff x="0" y="0"/>
          <a:chExt cx="0" cy="0"/>
        </a:xfrm>
      </p:grpSpPr>
      <p:sp>
        <p:nvSpPr>
          <p:cNvPr id="12" name="Picture Placeholder 11"/>
          <p:cNvSpPr>
            <a:spLocks noGrp="1"/>
          </p:cNvSpPr>
          <p:nvPr>
            <p:ph type="pic" sz="quarter" idx="11" hasCustomPrompt="1"/>
          </p:nvPr>
        </p:nvSpPr>
        <p:spPr>
          <a:xfrm>
            <a:off x="0" y="0"/>
            <a:ext cx="8639175" cy="4470075"/>
          </a:xfrm>
        </p:spPr>
        <p:txBody>
          <a:bodyPr/>
          <a:lstStyle>
            <a:lvl1pPr marL="0" indent="0" algn="ctr">
              <a:buNone/>
              <a:defRPr baseline="0"/>
            </a:lvl1pPr>
          </a:lstStyle>
          <a:p>
            <a:r>
              <a:rPr lang="en-GB" dirty="0" smtClean="0"/>
              <a:t>Insert picture: Select placeholder and insert picture via </a:t>
            </a:r>
            <a:r>
              <a:rPr lang="en-GB" dirty="0" err="1" smtClean="0"/>
              <a:t>ImageShopper</a:t>
            </a:r>
            <a:r>
              <a:rPr lang="en-GB" dirty="0" smtClean="0"/>
              <a:t> or Browse</a:t>
            </a:r>
            <a:endParaRPr lang="en-GB" dirty="0"/>
          </a:p>
        </p:txBody>
      </p:sp>
      <p:sp>
        <p:nvSpPr>
          <p:cNvPr id="2" name="Title 1"/>
          <p:cNvSpPr>
            <a:spLocks noGrp="1"/>
          </p:cNvSpPr>
          <p:nvPr>
            <p:ph type="title"/>
          </p:nvPr>
        </p:nvSpPr>
        <p:spPr>
          <a:xfrm>
            <a:off x="0" y="3680100"/>
            <a:ext cx="8640000" cy="791100"/>
          </a:xfrm>
          <a:solidFill>
            <a:srgbClr val="00B0CA">
              <a:alpha val="85000"/>
            </a:srgbClr>
          </a:solidFill>
        </p:spPr>
        <p:txBody>
          <a:bodyPr lIns="504000" tIns="172800" rIns="216000" anchor="t" anchorCtr="0"/>
          <a:lstStyle>
            <a:lvl1pPr>
              <a:defRPr>
                <a:solidFill>
                  <a:schemeClr val="bg1"/>
                </a:solidFill>
              </a:defRPr>
            </a:lvl1pPr>
          </a:lstStyle>
          <a:p>
            <a:r>
              <a:rPr lang="en-US" noProof="0" smtClean="0"/>
              <a:t>Click to edit Master title style</a:t>
            </a:r>
            <a:endParaRPr lang="en-GB" noProof="0" dirty="0"/>
          </a:p>
        </p:txBody>
      </p:sp>
      <p:sp>
        <p:nvSpPr>
          <p:cNvPr id="3" name="Slide Number Placeholder 2"/>
          <p:cNvSpPr>
            <a:spLocks noGrp="1"/>
          </p:cNvSpPr>
          <p:nvPr>
            <p:ph type="sldNum" sz="quarter" idx="10"/>
          </p:nvPr>
        </p:nvSpPr>
        <p:spPr/>
        <p:txBody>
          <a:bodyPr/>
          <a:lstStyle/>
          <a:p>
            <a:r>
              <a:rPr lang="en-GB" noProof="0" smtClean="0"/>
              <a:t>Page </a:t>
            </a:r>
            <a:fld id="{9E8C26A4-B458-44EA-95C6-042A46251F83}" type="slidenum">
              <a:rPr lang="en-GB" noProof="0" smtClean="0"/>
              <a:pPr/>
              <a:t>‹#›</a:t>
            </a:fld>
            <a:endParaRPr lang="en-GB" noProof="0"/>
          </a:p>
        </p:txBody>
      </p:sp>
      <p:sp>
        <p:nvSpPr>
          <p:cNvPr id="10" name="bmkFld11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6" name="bmkFld10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spTree>
    <p:extLst>
      <p:ext uri="{BB962C8B-B14F-4D97-AF65-F5344CB8AC3E}">
        <p14:creationId xmlns:p14="http://schemas.microsoft.com/office/powerpoint/2010/main" val="128224314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with bullets for colored background">
    <p:spTree>
      <p:nvGrpSpPr>
        <p:cNvPr id="1" name=""/>
        <p:cNvGrpSpPr/>
        <p:nvPr/>
      </p:nvGrpSpPr>
      <p:grpSpPr>
        <a:xfrm>
          <a:off x="0" y="0"/>
          <a:ext cx="0" cy="0"/>
          <a:chOff x="0" y="0"/>
          <a:chExt cx="0" cy="0"/>
        </a:xfrm>
      </p:grpSpPr>
      <p:sp>
        <p:nvSpPr>
          <p:cNvPr id="10" name="Rectangle 9"/>
          <p:cNvSpPr/>
          <p:nvPr userDrawn="1"/>
        </p:nvSpPr>
        <p:spPr bwMode="auto">
          <a:xfrm>
            <a:off x="0" y="0"/>
            <a:ext cx="8640000" cy="4475560"/>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11" name="Text Placeholder 10"/>
          <p:cNvSpPr>
            <a:spLocks noGrp="1"/>
          </p:cNvSpPr>
          <p:nvPr>
            <p:ph type="body" sz="quarter" idx="11"/>
          </p:nvPr>
        </p:nvSpPr>
        <p:spPr>
          <a:xfrm>
            <a:off x="503999" y="1015604"/>
            <a:ext cx="7632000" cy="312181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13" name="bmkFld13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9" name="bmkFld12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GB" noProof="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for colored background">
    <p:spTree>
      <p:nvGrpSpPr>
        <p:cNvPr id="1" name=""/>
        <p:cNvGrpSpPr/>
        <p:nvPr/>
      </p:nvGrpSpPr>
      <p:grpSpPr>
        <a:xfrm>
          <a:off x="0" y="0"/>
          <a:ext cx="0" cy="0"/>
          <a:chOff x="0" y="0"/>
          <a:chExt cx="0" cy="0"/>
        </a:xfrm>
      </p:grpSpPr>
      <p:sp>
        <p:nvSpPr>
          <p:cNvPr id="10" name="Rectangle 9"/>
          <p:cNvSpPr/>
          <p:nvPr userDrawn="1"/>
        </p:nvSpPr>
        <p:spPr bwMode="auto">
          <a:xfrm>
            <a:off x="0" y="-1"/>
            <a:ext cx="8640000" cy="4475561"/>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noProof="0" smtClean="0">
              <a:ln>
                <a:noFill/>
              </a:ln>
              <a:solidFill>
                <a:schemeClr val="tx1"/>
              </a:solidFill>
              <a:effectLst/>
              <a:latin typeface="Arial" charset="0"/>
            </a:endParaRPr>
          </a:p>
        </p:txBody>
      </p:sp>
      <p:sp>
        <p:nvSpPr>
          <p:cNvPr id="3" name="Slide Number Placeholder 2"/>
          <p:cNvSpPr>
            <a:spLocks noGrp="1"/>
          </p:cNvSpPr>
          <p:nvPr>
            <p:ph type="sldNum" sz="quarter" idx="10"/>
          </p:nvPr>
        </p:nvSpPr>
        <p:spPr/>
        <p:txBody>
          <a:bodyPr/>
          <a:lstStyle>
            <a:lvl1pPr>
              <a:defRPr/>
            </a:lvl1pPr>
          </a:lstStyle>
          <a:p>
            <a:r>
              <a:rPr lang="en-GB" noProof="0" smtClean="0"/>
              <a:t>Page </a:t>
            </a:r>
            <a:fld id="{16FF891B-0DCB-4592-A66B-E74CAD9633B9}" type="slidenum">
              <a:rPr lang="en-GB" noProof="0" smtClean="0"/>
              <a:pPr/>
              <a:t>‹#›</a:t>
            </a:fld>
            <a:endParaRPr lang="en-GB" noProof="0"/>
          </a:p>
        </p:txBody>
      </p:sp>
      <p:sp>
        <p:nvSpPr>
          <p:cNvPr id="11" name="Text Placeholder 10"/>
          <p:cNvSpPr>
            <a:spLocks noGrp="1"/>
          </p:cNvSpPr>
          <p:nvPr>
            <p:ph type="body" sz="quarter" idx="11"/>
          </p:nvPr>
        </p:nvSpPr>
        <p:spPr>
          <a:xfrm>
            <a:off x="503999" y="1015604"/>
            <a:ext cx="7632000" cy="3121819"/>
          </a:xfrm>
        </p:spPr>
        <p:txBody>
          <a:bodyPr/>
          <a:lstStyle>
            <a:lvl1pPr marL="0" indent="0">
              <a:buFontTx/>
              <a:buNone/>
              <a:defRPr>
                <a:solidFill>
                  <a:schemeClr val="bg1"/>
                </a:solidFill>
              </a:defRPr>
            </a:lvl1pPr>
            <a:lvl2pPr marL="0" indent="0">
              <a:buFontTx/>
              <a:buNone/>
              <a:defRPr>
                <a:solidFill>
                  <a:schemeClr val="bg1"/>
                </a:solidFill>
              </a:defRPr>
            </a:lvl2pPr>
            <a:lvl3pPr marL="0" indent="0">
              <a:buFontTx/>
              <a:buNone/>
              <a:defRPr>
                <a:solidFill>
                  <a:schemeClr val="bg1"/>
                </a:solidFill>
              </a:defRPr>
            </a:lvl3pPr>
            <a:lvl4pPr marL="0" indent="0">
              <a:buFontTx/>
              <a:buNone/>
              <a:defRPr>
                <a:solidFill>
                  <a:schemeClr val="bg1"/>
                </a:solidFill>
              </a:defRPr>
            </a:lvl4pPr>
            <a:lvl5pPr marL="0" indent="0">
              <a:buFontTx/>
              <a:buNone/>
              <a:defRPr baseline="0">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13" name="bmkFld14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9" name="bmkFld13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GB" noProof="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ision-Health-History">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GB" noProof="0" dirty="0" smtClean="0"/>
              <a:t>Page </a:t>
            </a:r>
            <a:fld id="{A9648339-1880-4CA1-A1F8-F52B65A13388}" type="slidenum">
              <a:rPr lang="en-GB" noProof="0" smtClean="0"/>
              <a:pPr/>
              <a:t>‹#›</a:t>
            </a:fld>
            <a:endParaRPr lang="en-GB" noProof="0" dirty="0"/>
          </a:p>
        </p:txBody>
      </p:sp>
      <p:sp>
        <p:nvSpPr>
          <p:cNvPr id="11" name="bmkFld15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5" name="bmkFld14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Title two content with titl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noProof="0" smtClean="0"/>
              <a:t>Click to edit Master title style</a:t>
            </a:r>
            <a:endParaRPr lang="en-GB" noProof="0"/>
          </a:p>
        </p:txBody>
      </p:sp>
      <p:sp>
        <p:nvSpPr>
          <p:cNvPr id="3" name="Text Placeholder 2"/>
          <p:cNvSpPr>
            <a:spLocks noGrp="1"/>
          </p:cNvSpPr>
          <p:nvPr>
            <p:ph type="body" idx="1"/>
          </p:nvPr>
        </p:nvSpPr>
        <p:spPr>
          <a:xfrm>
            <a:off x="504000" y="914369"/>
            <a:ext cx="3817175" cy="503659"/>
          </a:xfrm>
        </p:spPr>
        <p:txBody>
          <a:bodyPr anchor="b"/>
          <a:lstStyle>
            <a:lvl1pPr marL="0" indent="0">
              <a:lnSpc>
                <a:spcPct val="96000"/>
              </a:lnSpc>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4" name="Content Placeholder 3"/>
          <p:cNvSpPr>
            <a:spLocks noGrp="1"/>
          </p:cNvSpPr>
          <p:nvPr>
            <p:ph sz="half" idx="2"/>
          </p:nvPr>
        </p:nvSpPr>
        <p:spPr>
          <a:xfrm>
            <a:off x="503999" y="1495425"/>
            <a:ext cx="3817176" cy="2642775"/>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5" name="Text Placeholder 4"/>
          <p:cNvSpPr>
            <a:spLocks noGrp="1"/>
          </p:cNvSpPr>
          <p:nvPr>
            <p:ph type="body" sz="quarter" idx="3"/>
          </p:nvPr>
        </p:nvSpPr>
        <p:spPr>
          <a:xfrm>
            <a:off x="4824412" y="914400"/>
            <a:ext cx="3815588" cy="503504"/>
          </a:xfrm>
        </p:spPr>
        <p:txBody>
          <a:bodyPr anchor="b"/>
          <a:lstStyle>
            <a:lvl1pPr marL="0" indent="0">
              <a:lnSpc>
                <a:spcPct val="96000"/>
              </a:lnSpc>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6" name="Content Placeholder 5"/>
          <p:cNvSpPr>
            <a:spLocks noGrp="1"/>
          </p:cNvSpPr>
          <p:nvPr>
            <p:ph sz="quarter" idx="4"/>
          </p:nvPr>
        </p:nvSpPr>
        <p:spPr>
          <a:xfrm>
            <a:off x="4824412" y="1495425"/>
            <a:ext cx="3815588" cy="2641997"/>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9" name="Slide Number Placeholder 8"/>
          <p:cNvSpPr>
            <a:spLocks noGrp="1"/>
          </p:cNvSpPr>
          <p:nvPr>
            <p:ph type="sldNum" sz="quarter" idx="12"/>
          </p:nvPr>
        </p:nvSpPr>
        <p:spPr/>
        <p:txBody>
          <a:bodyPr/>
          <a:lstStyle/>
          <a:p>
            <a:r>
              <a:rPr lang="en-GB" noProof="0" smtClean="0"/>
              <a:t>Page </a:t>
            </a:r>
            <a:fld id="{B087C561-5A31-4087-8FFE-8379F507CA49}" type="slidenum">
              <a:rPr lang="en-GB" noProof="0" smtClean="0"/>
              <a:pPr/>
              <a:t>‹#›</a:t>
            </a:fld>
            <a:endParaRPr lang="en-GB" noProof="0"/>
          </a:p>
        </p:txBody>
      </p:sp>
      <p:cxnSp>
        <p:nvCxnSpPr>
          <p:cNvPr id="18" name="Straight Connector 17"/>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3" name="bmkFld16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5" name="bmkFld15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equal 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dirty="0"/>
          </a:p>
        </p:txBody>
      </p:sp>
      <p:sp>
        <p:nvSpPr>
          <p:cNvPr id="6" name="Content Placeholder 2"/>
          <p:cNvSpPr>
            <a:spLocks noGrp="1"/>
          </p:cNvSpPr>
          <p:nvPr>
            <p:ph sz="quarter" idx="11"/>
          </p:nvPr>
        </p:nvSpPr>
        <p:spPr>
          <a:xfrm>
            <a:off x="504000" y="1015603"/>
            <a:ext cx="3815589" cy="312181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10" name="Content Placeholder 3"/>
          <p:cNvSpPr>
            <a:spLocks noGrp="1"/>
          </p:cNvSpPr>
          <p:nvPr>
            <p:ph sz="quarter" idx="12"/>
          </p:nvPr>
        </p:nvSpPr>
        <p:spPr>
          <a:xfrm>
            <a:off x="4824002" y="1015604"/>
            <a:ext cx="3815174" cy="312181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3" name="Slide Number Placeholder 2"/>
          <p:cNvSpPr>
            <a:spLocks noGrp="1"/>
          </p:cNvSpPr>
          <p:nvPr>
            <p:ph type="sldNum" sz="quarter" idx="10"/>
          </p:nvPr>
        </p:nvSpPr>
        <p:spPr/>
        <p:txBody>
          <a:bodyPr/>
          <a:lstStyle/>
          <a:p>
            <a:r>
              <a:rPr lang="en-GB" noProof="0" dirty="0" smtClean="0"/>
              <a:t>Page </a:t>
            </a:r>
            <a:fld id="{9E8C26A4-B458-44EA-95C6-042A46251F83}" type="slidenum">
              <a:rPr lang="en-GB" noProof="0" smtClean="0"/>
              <a:pPr/>
              <a:t>‹#›</a:t>
            </a:fld>
            <a:endParaRPr lang="en-GB" noProof="0" dirty="0"/>
          </a:p>
        </p:txBody>
      </p:sp>
      <p:cxnSp>
        <p:nvCxnSpPr>
          <p:cNvPr id="7" name="Straight Connector 6"/>
          <p:cNvCxnSpPr/>
          <p:nvPr userDrawn="1"/>
        </p:nvCxnSpPr>
        <p:spPr bwMode="auto">
          <a:xfrm>
            <a:off x="504000" y="4475433"/>
            <a:ext cx="8136000" cy="1191"/>
          </a:xfrm>
          <a:prstGeom prst="line">
            <a:avLst/>
          </a:prstGeom>
          <a:solidFill>
            <a:schemeClr val="accent2"/>
          </a:solidFill>
          <a:ln w="6350" cap="flat" cmpd="sng" algn="ctr">
            <a:solidFill>
              <a:schemeClr val="bg2"/>
            </a:solidFill>
            <a:prstDash val="solid"/>
            <a:round/>
            <a:headEnd type="none" w="med" len="med"/>
            <a:tailEnd type="none" w="med" len="med"/>
          </a:ln>
          <a:effectLst/>
        </p:spPr>
      </p:cxnSp>
      <p:sp>
        <p:nvSpPr>
          <p:cNvPr id="11" name="bmkFld17PresentationTitle"/>
          <p:cNvSpPr txBox="1"/>
          <p:nvPr userDrawn="1"/>
        </p:nvSpPr>
        <p:spPr>
          <a:xfrm>
            <a:off x="2304000" y="4701600"/>
            <a:ext cx="2880000" cy="100027"/>
          </a:xfrm>
          <a:prstGeom prst="rect">
            <a:avLst/>
          </a:prstGeom>
          <a:noFill/>
        </p:spPr>
        <p:txBody>
          <a:bodyPr wrap="square" lIns="0" tIns="0" rIns="0" bIns="0" rtlCol="0">
            <a:spAutoFit/>
          </a:bodyPr>
          <a:lstStyle/>
          <a:p>
            <a:endParaRPr lang="en-GB" sz="650" noProof="0" smtClean="0">
              <a:solidFill>
                <a:schemeClr val="bg2"/>
              </a:solidFill>
            </a:endParaRPr>
          </a:p>
        </p:txBody>
      </p:sp>
      <p:sp>
        <p:nvSpPr>
          <p:cNvPr id="12" name="bmkFld16DateOfPresentation"/>
          <p:cNvSpPr txBox="1"/>
          <p:nvPr userDrawn="1"/>
        </p:nvSpPr>
        <p:spPr>
          <a:xfrm>
            <a:off x="2304000" y="4604400"/>
            <a:ext cx="1152000" cy="100027"/>
          </a:xfrm>
          <a:prstGeom prst="rect">
            <a:avLst/>
          </a:prstGeom>
          <a:noFill/>
        </p:spPr>
        <p:txBody>
          <a:bodyPr wrap="square" lIns="0" tIns="0" rIns="0" bIns="0" rtlCol="0">
            <a:spAutoFit/>
          </a:bodyPr>
          <a:lstStyle/>
          <a:p>
            <a:r>
              <a:rPr lang="en-GB" sz="650" noProof="0" smtClean="0">
                <a:solidFill>
                  <a:schemeClr val="bg2"/>
                </a:solidFill>
              </a:rPr>
              <a:t>26 January, 2016</a:t>
            </a:r>
            <a:endParaRPr lang="en-GB" sz="650" noProof="0" smtClean="0">
              <a:solidFill>
                <a:schemeClr val="bg2"/>
              </a:solidFill>
            </a:endParaRPr>
          </a:p>
        </p:txBody>
      </p:sp>
    </p:spTree>
    <p:extLst>
      <p:ext uri="{BB962C8B-B14F-4D97-AF65-F5344CB8AC3E}">
        <p14:creationId xmlns:p14="http://schemas.microsoft.com/office/powerpoint/2010/main" val="2974695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2882" y="378619"/>
            <a:ext cx="8137117" cy="53667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p>
            <a:pPr lvl="0"/>
            <a:r>
              <a:rPr lang="en-US" noProof="0" smtClean="0"/>
              <a:t>Click to edit Master title style</a:t>
            </a:r>
            <a:endParaRPr lang="en-GB" noProof="0" dirty="0" smtClean="0"/>
          </a:p>
        </p:txBody>
      </p:sp>
      <p:sp>
        <p:nvSpPr>
          <p:cNvPr id="1027" name="Rectangle 3"/>
          <p:cNvSpPr>
            <a:spLocks noGrp="1" noChangeArrowheads="1"/>
          </p:cNvSpPr>
          <p:nvPr>
            <p:ph type="body" idx="1"/>
          </p:nvPr>
        </p:nvSpPr>
        <p:spPr bwMode="auto">
          <a:xfrm>
            <a:off x="502882" y="1015604"/>
            <a:ext cx="8137117" cy="3426619"/>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smtClean="0"/>
          </a:p>
        </p:txBody>
      </p:sp>
      <p:sp>
        <p:nvSpPr>
          <p:cNvPr id="1070" name="Rectangle 46"/>
          <p:cNvSpPr>
            <a:spLocks noGrp="1" noChangeArrowheads="1"/>
          </p:cNvSpPr>
          <p:nvPr>
            <p:ph type="sldNum" sz="quarter" idx="4"/>
          </p:nvPr>
        </p:nvSpPr>
        <p:spPr bwMode="auto">
          <a:xfrm>
            <a:off x="2305162" y="4805874"/>
            <a:ext cx="1080000" cy="762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650">
                <a:solidFill>
                  <a:schemeClr val="bg2"/>
                </a:solidFill>
              </a:defRPr>
            </a:lvl1pPr>
          </a:lstStyle>
          <a:p>
            <a:r>
              <a:rPr lang="en-GB" noProof="0" dirty="0" smtClean="0"/>
              <a:t>Page </a:t>
            </a:r>
            <a:fld id="{9E8C26A4-B458-44EA-95C6-042A46251F83}" type="slidenum">
              <a:rPr lang="en-GB" noProof="0" smtClean="0"/>
              <a:pPr/>
              <a:t>‹#›</a:t>
            </a:fld>
            <a:endParaRPr lang="en-GB" noProof="0" dirty="0"/>
          </a:p>
        </p:txBody>
      </p:sp>
      <p:pic>
        <p:nvPicPr>
          <p:cNvPr id="13" name="Picture 12"/>
          <p:cNvPicPr>
            <a:picLocks/>
          </p:cNvPicPr>
          <p:nvPr/>
        </p:nvPicPr>
        <p:blipFill rotWithShape="1">
          <a:blip r:embed="rId16" cstate="print">
            <a:extLst>
              <a:ext uri="{28A0092B-C50C-407E-A947-70E740481C1C}">
                <a14:useLocalDpi xmlns:a14="http://schemas.microsoft.com/office/drawing/2010/main" val="0"/>
              </a:ext>
            </a:extLst>
          </a:blip>
          <a:srcRect l="-16667" t="1" r="-16667" b="1"/>
          <a:stretch/>
        </p:blipFill>
        <p:spPr>
          <a:xfrm>
            <a:off x="503999" y="4672626"/>
            <a:ext cx="953878" cy="198188"/>
          </a:xfrm>
          <a:prstGeom prst="rect">
            <a:avLst/>
          </a:prstGeom>
        </p:spPr>
      </p:pic>
      <p:pic>
        <p:nvPicPr>
          <p:cNvPr id="1028" name="Picture 4"/>
          <p:cNvPicPr>
            <a:picLocks noChangeArrowheads="1"/>
          </p:cNvPicPr>
          <p:nvPr/>
        </p:nvPicPr>
        <p:blipFill rotWithShape="1">
          <a:blip r:embed="rId17" cstate="print">
            <a:extLst>
              <a:ext uri="{28A0092B-C50C-407E-A947-70E740481C1C}">
                <a14:useLocalDpi xmlns:a14="http://schemas.microsoft.com/office/drawing/2010/main" val="0"/>
              </a:ext>
            </a:extLst>
          </a:blip>
          <a:srcRect l="-16667" r="-16667"/>
          <a:stretch/>
        </p:blipFill>
        <p:spPr bwMode="auto">
          <a:xfrm>
            <a:off x="505416" y="4672627"/>
            <a:ext cx="951147" cy="197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U:\Coloplast\Jobs\4002_PowerPoint skabelon tilpasninger\Received\Work\CPlogo_Small_Blue_RGB_300.emf"/>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l="-33333"/>
          <a:stretch/>
        </p:blipFill>
        <p:spPr bwMode="auto">
          <a:xfrm>
            <a:off x="7107379" y="4688814"/>
            <a:ext cx="1531796" cy="2592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U:\Coloplast\Jobs\4002_PowerPoint skabelon tilpasninger\Received\Work\business area.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502882" y="4623419"/>
            <a:ext cx="951147" cy="262817"/>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2" r:id="rId4"/>
    <p:sldLayoutId id="2147483665" r:id="rId5"/>
    <p:sldLayoutId id="2147483667" r:id="rId6"/>
    <p:sldLayoutId id="2147483654" r:id="rId7"/>
    <p:sldLayoutId id="2147483655" r:id="rId8"/>
    <p:sldLayoutId id="2147483678" r:id="rId9"/>
    <p:sldLayoutId id="2147483676" r:id="rId10"/>
    <p:sldLayoutId id="2147483677" r:id="rId11"/>
    <p:sldLayoutId id="2147483675" r:id="rId12"/>
    <p:sldLayoutId id="2147483672" r:id="rId13"/>
    <p:sldLayoutId id="2147483679" r:id="rId14"/>
  </p:sldLayoutIdLst>
  <p:timing>
    <p:tnLst>
      <p:par>
        <p:cTn id="1" dur="indefinite" restart="never" nodeType="tmRoot"/>
      </p:par>
    </p:tnLst>
  </p:timing>
  <p:hf hdr="0" ftr="0" dt="0"/>
  <p:txStyles>
    <p:titleStyle>
      <a:lvl1pPr algn="l" rtl="0" eaLnBrk="1" fontAlgn="base" hangingPunct="1">
        <a:lnSpc>
          <a:spcPct val="85000"/>
        </a:lnSpc>
        <a:spcBef>
          <a:spcPct val="0"/>
        </a:spcBef>
        <a:spcAft>
          <a:spcPct val="0"/>
        </a:spcAft>
        <a:defRPr sz="2400">
          <a:solidFill>
            <a:schemeClr val="tx2"/>
          </a:solidFill>
          <a:latin typeface="+mj-lt"/>
          <a:ea typeface="+mj-ea"/>
          <a:cs typeface="+mj-cs"/>
        </a:defRPr>
      </a:lvl1pPr>
      <a:lvl2pPr algn="l" rtl="0" eaLnBrk="1" fontAlgn="base" hangingPunct="1">
        <a:lnSpc>
          <a:spcPct val="85000"/>
        </a:lnSpc>
        <a:spcBef>
          <a:spcPct val="0"/>
        </a:spcBef>
        <a:spcAft>
          <a:spcPct val="0"/>
        </a:spcAft>
        <a:defRPr sz="2600">
          <a:solidFill>
            <a:schemeClr val="tx1"/>
          </a:solidFill>
          <a:latin typeface="Arial" charset="0"/>
        </a:defRPr>
      </a:lvl2pPr>
      <a:lvl3pPr algn="l" rtl="0" eaLnBrk="1" fontAlgn="base" hangingPunct="1">
        <a:lnSpc>
          <a:spcPct val="85000"/>
        </a:lnSpc>
        <a:spcBef>
          <a:spcPct val="0"/>
        </a:spcBef>
        <a:spcAft>
          <a:spcPct val="0"/>
        </a:spcAft>
        <a:defRPr sz="2600">
          <a:solidFill>
            <a:schemeClr val="tx1"/>
          </a:solidFill>
          <a:latin typeface="Arial" charset="0"/>
        </a:defRPr>
      </a:lvl3pPr>
      <a:lvl4pPr algn="l" rtl="0" eaLnBrk="1" fontAlgn="base" hangingPunct="1">
        <a:lnSpc>
          <a:spcPct val="85000"/>
        </a:lnSpc>
        <a:spcBef>
          <a:spcPct val="0"/>
        </a:spcBef>
        <a:spcAft>
          <a:spcPct val="0"/>
        </a:spcAft>
        <a:defRPr sz="2600">
          <a:solidFill>
            <a:schemeClr val="tx1"/>
          </a:solidFill>
          <a:latin typeface="Arial" charset="0"/>
        </a:defRPr>
      </a:lvl4pPr>
      <a:lvl5pPr algn="l" rtl="0" eaLnBrk="1" fontAlgn="base" hangingPunct="1">
        <a:lnSpc>
          <a:spcPct val="85000"/>
        </a:lnSpc>
        <a:spcBef>
          <a:spcPct val="0"/>
        </a:spcBef>
        <a:spcAft>
          <a:spcPct val="0"/>
        </a:spcAft>
        <a:defRPr sz="2600">
          <a:solidFill>
            <a:schemeClr val="tx1"/>
          </a:solidFill>
          <a:latin typeface="Arial" charset="0"/>
        </a:defRPr>
      </a:lvl5pPr>
      <a:lvl6pPr marL="457200" algn="l" rtl="0" eaLnBrk="1" fontAlgn="base" hangingPunct="1">
        <a:lnSpc>
          <a:spcPct val="85000"/>
        </a:lnSpc>
        <a:spcBef>
          <a:spcPct val="0"/>
        </a:spcBef>
        <a:spcAft>
          <a:spcPct val="0"/>
        </a:spcAft>
        <a:defRPr sz="2600">
          <a:solidFill>
            <a:schemeClr val="tx1"/>
          </a:solidFill>
          <a:latin typeface="Arial" charset="0"/>
        </a:defRPr>
      </a:lvl6pPr>
      <a:lvl7pPr marL="914400" algn="l" rtl="0" eaLnBrk="1" fontAlgn="base" hangingPunct="1">
        <a:lnSpc>
          <a:spcPct val="85000"/>
        </a:lnSpc>
        <a:spcBef>
          <a:spcPct val="0"/>
        </a:spcBef>
        <a:spcAft>
          <a:spcPct val="0"/>
        </a:spcAft>
        <a:defRPr sz="2600">
          <a:solidFill>
            <a:schemeClr val="tx1"/>
          </a:solidFill>
          <a:latin typeface="Arial" charset="0"/>
        </a:defRPr>
      </a:lvl7pPr>
      <a:lvl8pPr marL="1371600" algn="l" rtl="0" eaLnBrk="1" fontAlgn="base" hangingPunct="1">
        <a:lnSpc>
          <a:spcPct val="85000"/>
        </a:lnSpc>
        <a:spcBef>
          <a:spcPct val="0"/>
        </a:spcBef>
        <a:spcAft>
          <a:spcPct val="0"/>
        </a:spcAft>
        <a:defRPr sz="2600">
          <a:solidFill>
            <a:schemeClr val="tx1"/>
          </a:solidFill>
          <a:latin typeface="Arial" charset="0"/>
        </a:defRPr>
      </a:lvl8pPr>
      <a:lvl9pPr marL="1828800" algn="l" rtl="0" eaLnBrk="1" fontAlgn="base" hangingPunct="1">
        <a:lnSpc>
          <a:spcPct val="85000"/>
        </a:lnSpc>
        <a:spcBef>
          <a:spcPct val="0"/>
        </a:spcBef>
        <a:spcAft>
          <a:spcPct val="0"/>
        </a:spcAft>
        <a:defRPr sz="2600">
          <a:solidFill>
            <a:schemeClr val="tx1"/>
          </a:solidFill>
          <a:latin typeface="Arial" charset="0"/>
        </a:defRPr>
      </a:lvl9pPr>
    </p:titleStyle>
    <p:bodyStyle>
      <a:lvl1pPr marL="162000" indent="-162000" algn="l" rtl="0" eaLnBrk="1" fontAlgn="base" hangingPunct="1">
        <a:lnSpc>
          <a:spcPct val="97000"/>
        </a:lnSpc>
        <a:spcBef>
          <a:spcPts val="600"/>
        </a:spcBef>
        <a:spcAft>
          <a:spcPct val="0"/>
        </a:spcAft>
        <a:buSzPct val="85000"/>
        <a:buChar char="•"/>
        <a:tabLst/>
        <a:defRPr>
          <a:solidFill>
            <a:schemeClr val="bg2"/>
          </a:solidFill>
          <a:latin typeface="+mn-lt"/>
          <a:ea typeface="+mn-ea"/>
          <a:cs typeface="+mn-cs"/>
        </a:defRPr>
      </a:lvl1pPr>
      <a:lvl2pPr marL="324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2pPr>
      <a:lvl3pPr marL="486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3pPr>
      <a:lvl4pPr marL="648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4pPr>
      <a:lvl5pPr marL="810000" indent="-162000" algn="l" rtl="0" eaLnBrk="1" fontAlgn="base" hangingPunct="1">
        <a:lnSpc>
          <a:spcPct val="97000"/>
        </a:lnSpc>
        <a:spcBef>
          <a:spcPts val="300"/>
        </a:spcBef>
        <a:spcAft>
          <a:spcPct val="0"/>
        </a:spcAft>
        <a:buSzPct val="85000"/>
        <a:buChar char="•"/>
        <a:tabLst/>
        <a:defRPr sz="1600">
          <a:solidFill>
            <a:schemeClr val="bg2"/>
          </a:solidFill>
          <a:latin typeface="+mn-lt"/>
        </a:defRPr>
      </a:lvl5pPr>
      <a:lvl6pPr marL="972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6pPr>
      <a:lvl7pPr marL="1134000" indent="-162000" algn="l" rtl="0" eaLnBrk="1" fontAlgn="base" hangingPunct="1">
        <a:lnSpc>
          <a:spcPct val="97000"/>
        </a:lnSpc>
        <a:spcBef>
          <a:spcPts val="300"/>
        </a:spcBef>
        <a:spcAft>
          <a:spcPct val="0"/>
        </a:spcAft>
        <a:buSzPct val="85000"/>
        <a:buChar char="•"/>
        <a:tabLst/>
        <a:defRPr lang="en-US" sz="1600" dirty="0" smtClean="0">
          <a:solidFill>
            <a:schemeClr val="bg2"/>
          </a:solidFill>
          <a:latin typeface="+mn-lt"/>
        </a:defRPr>
      </a:lvl7pPr>
      <a:lvl8pPr marL="2278063" indent="-177800" algn="l" rtl="0" eaLnBrk="1" fontAlgn="base" hangingPunct="1">
        <a:spcBef>
          <a:spcPct val="30000"/>
        </a:spcBef>
        <a:spcAft>
          <a:spcPct val="0"/>
        </a:spcAft>
        <a:buChar char="•"/>
        <a:tabLst>
          <a:tab pos="176213" algn="l"/>
        </a:tabLst>
        <a:defRPr>
          <a:solidFill>
            <a:schemeClr val="tx1"/>
          </a:solidFill>
          <a:latin typeface="+mn-lt"/>
        </a:defRPr>
      </a:lvl8pPr>
      <a:lvl9pPr marL="2735263" indent="-177800" algn="l" rtl="0" eaLnBrk="1" fontAlgn="base" hangingPunct="1">
        <a:spcBef>
          <a:spcPct val="30000"/>
        </a:spcBef>
        <a:spcAft>
          <a:spcPct val="0"/>
        </a:spcAft>
        <a:buChar char="•"/>
        <a:tabLst>
          <a:tab pos="176213" algn="l"/>
        </a:tabLs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mkFldPresentationTitle"/>
          <p:cNvSpPr>
            <a:spLocks noGrp="1"/>
          </p:cNvSpPr>
          <p:nvPr>
            <p:ph type="ctrTitle"/>
          </p:nvPr>
        </p:nvSpPr>
        <p:spPr>
          <a:xfrm>
            <a:off x="504000" y="3381311"/>
            <a:ext cx="7632000" cy="702607"/>
          </a:xfrm>
        </p:spPr>
        <p:txBody>
          <a:bodyPr>
            <a:noAutofit/>
          </a:bodyPr>
          <a:lstStyle/>
          <a:p>
            <a:r>
              <a:rPr lang="en-GB" sz="1600" b="1" dirty="0" smtClean="0"/>
              <a:t>Long-Term Cost-Effectiveness of Transanal Irrigation In Patients With Neurogenic Bowel Dysfunction Who Have Failed Standard Bowel Care</a:t>
            </a:r>
            <a:endParaRPr lang="en-GB" sz="1600" b="1" dirty="0"/>
          </a:p>
        </p:txBody>
      </p:sp>
      <p:sp>
        <p:nvSpPr>
          <p:cNvPr id="10" name="bmkFldPresentationSubtitle"/>
          <p:cNvSpPr>
            <a:spLocks noGrp="1"/>
          </p:cNvSpPr>
          <p:nvPr>
            <p:ph type="subTitle" idx="1"/>
          </p:nvPr>
        </p:nvSpPr>
        <p:spPr>
          <a:xfrm>
            <a:off x="484024" y="4155926"/>
            <a:ext cx="7632000" cy="288032"/>
          </a:xfrm>
        </p:spPr>
        <p:txBody>
          <a:bodyPr>
            <a:noAutofit/>
          </a:bodyPr>
          <a:lstStyle/>
          <a:p>
            <a:r>
              <a:rPr lang="en-GB" sz="1400" dirty="0" smtClean="0"/>
              <a:t>Emmanuel et al, Value Health 2015 Nov;18(7):A360</a:t>
            </a:r>
            <a:endParaRPr lang="en-GB" sz="1400" dirty="0"/>
          </a:p>
        </p:txBody>
      </p:sp>
      <p:sp>
        <p:nvSpPr>
          <p:cNvPr id="5" name="Slide Number Placeholder 4"/>
          <p:cNvSpPr>
            <a:spLocks noGrp="1"/>
          </p:cNvSpPr>
          <p:nvPr>
            <p:ph type="sldNum" sz="quarter" idx="4"/>
          </p:nvPr>
        </p:nvSpPr>
        <p:spPr/>
        <p:txBody>
          <a:bodyPr>
            <a:normAutofit fontScale="92500" lnSpcReduction="20000"/>
          </a:bodyPr>
          <a:lstStyle/>
          <a:p>
            <a:r>
              <a:rPr lang="en-GB" dirty="0" smtClean="0"/>
              <a:t>Page </a:t>
            </a:r>
            <a:fld id="{2F4432FF-5EA5-4C7F-B1F8-4542D993CF2D}" type="slidenum">
              <a:rPr lang="en-GB" smtClean="0"/>
              <a:pPr/>
              <a:t>1</a:t>
            </a:fld>
            <a:endParaRPr lang="en-GB" dirty="0"/>
          </a:p>
        </p:txBody>
      </p:sp>
    </p:spTree>
    <p:custDataLst>
      <p:tags r:id="rId1"/>
    </p:custDataLst>
    <p:extLst>
      <p:ext uri="{BB962C8B-B14F-4D97-AF65-F5344CB8AC3E}">
        <p14:creationId xmlns:p14="http://schemas.microsoft.com/office/powerpoint/2010/main" val="40258402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881" y="195486"/>
            <a:ext cx="8137117" cy="536675"/>
          </a:xfrm>
        </p:spPr>
        <p:txBody>
          <a:bodyPr/>
          <a:lstStyle/>
          <a:p>
            <a:r>
              <a:rPr lang="en-GB" sz="2200" dirty="0" smtClean="0"/>
              <a:t>Current situation of NBD patients</a:t>
            </a:r>
            <a:endParaRPr lang="en-GB" sz="2200" dirty="0"/>
          </a:p>
        </p:txBody>
      </p:sp>
      <p:sp>
        <p:nvSpPr>
          <p:cNvPr id="4" name="Slide Number Placeholder 3"/>
          <p:cNvSpPr>
            <a:spLocks noGrp="1"/>
          </p:cNvSpPr>
          <p:nvPr>
            <p:ph type="sldNum" sz="quarter" idx="10"/>
          </p:nvPr>
        </p:nvSpPr>
        <p:spPr/>
        <p:txBody>
          <a:bodyPr/>
          <a:lstStyle/>
          <a:p>
            <a:r>
              <a:rPr lang="en-GB" noProof="0" dirty="0" smtClean="0"/>
              <a:t>Page </a:t>
            </a:r>
            <a:fld id="{2F4432FF-5EA5-4C7F-B1F8-4542D993CF2D}" type="slidenum">
              <a:rPr lang="en-GB" noProof="0" smtClean="0"/>
              <a:pPr/>
              <a:t>2</a:t>
            </a:fld>
            <a:endParaRPr lang="en-GB" noProof="0" dirty="0"/>
          </a:p>
        </p:txBody>
      </p:sp>
      <p:sp>
        <p:nvSpPr>
          <p:cNvPr id="5" name="TextBox 4"/>
          <p:cNvSpPr txBox="1"/>
          <p:nvPr/>
        </p:nvSpPr>
        <p:spPr>
          <a:xfrm>
            <a:off x="755576" y="987574"/>
            <a:ext cx="2412000" cy="1323439"/>
          </a:xfrm>
          <a:prstGeom prst="rect">
            <a:avLst/>
          </a:prstGeom>
          <a:noFill/>
          <a:ln w="19050">
            <a:solidFill>
              <a:schemeClr val="tx2"/>
            </a:solidFill>
          </a:ln>
        </p:spPr>
        <p:txBody>
          <a:bodyPr wrap="square" lIns="0" tIns="0" rIns="0" bIns="0" rtlCol="0">
            <a:spAutoFit/>
          </a:bodyPr>
          <a:lstStyle/>
          <a:p>
            <a:pPr algn="ctr"/>
            <a:r>
              <a:rPr lang="en-GB" sz="4400" dirty="0" smtClean="0">
                <a:solidFill>
                  <a:schemeClr val="tx2"/>
                </a:solidFill>
              </a:rPr>
              <a:t> 47% </a:t>
            </a:r>
          </a:p>
          <a:p>
            <a:pPr algn="ctr"/>
            <a:r>
              <a:rPr lang="en-GB" sz="1400" dirty="0" smtClean="0">
                <a:solidFill>
                  <a:schemeClr val="bg2"/>
                </a:solidFill>
              </a:rPr>
              <a:t>of chronically constipated are </a:t>
            </a:r>
            <a:r>
              <a:rPr lang="en-GB" sz="1400" dirty="0" smtClean="0">
                <a:solidFill>
                  <a:schemeClr val="tx2"/>
                </a:solidFill>
              </a:rPr>
              <a:t>not satisfied </a:t>
            </a:r>
            <a:r>
              <a:rPr lang="en-GB" sz="1400" dirty="0" smtClean="0">
                <a:solidFill>
                  <a:schemeClr val="bg2"/>
                </a:solidFill>
              </a:rPr>
              <a:t>with their constipation medication</a:t>
            </a:r>
            <a:r>
              <a:rPr lang="en-GB" sz="1400" baseline="30000" dirty="0" smtClean="0">
                <a:solidFill>
                  <a:schemeClr val="bg2"/>
                </a:solidFill>
              </a:rPr>
              <a:t>1</a:t>
            </a:r>
            <a:r>
              <a:rPr lang="en-GB" sz="1400" dirty="0" smtClean="0">
                <a:solidFill>
                  <a:schemeClr val="bg2"/>
                </a:solidFill>
              </a:rPr>
              <a:t>  </a:t>
            </a:r>
            <a:endParaRPr lang="en-GB" sz="1400" baseline="30000" dirty="0" smtClean="0">
              <a:solidFill>
                <a:schemeClr val="bg2"/>
              </a:solidFill>
            </a:endParaRPr>
          </a:p>
        </p:txBody>
      </p:sp>
      <p:sp>
        <p:nvSpPr>
          <p:cNvPr id="6" name="Right Arrow 5"/>
          <p:cNvSpPr/>
          <p:nvPr/>
        </p:nvSpPr>
        <p:spPr bwMode="auto">
          <a:xfrm rot="1912703">
            <a:off x="6781612" y="1900571"/>
            <a:ext cx="193305" cy="777953"/>
          </a:xfrm>
          <a:prstGeom prst="rightArrow">
            <a:avLst/>
          </a:prstGeom>
          <a:solidFill>
            <a:schemeClr val="tx2"/>
          </a:solidFill>
          <a:ln w="9525" cap="flat" cmpd="sng" algn="ctr">
            <a:noFill/>
            <a:prstDash val="solid"/>
            <a:round/>
            <a:headEnd type="none" w="med" len="med"/>
            <a:tailEnd type="none" w="med" len="med"/>
          </a:ln>
          <a:effectLst/>
        </p:spPr>
        <p:txBody>
          <a:bodyPr vert="horz" wrap="none" lIns="72000" tIns="72000" rIns="72000" bIns="720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bg2"/>
              </a:solidFill>
              <a:effectLst/>
              <a:latin typeface="Arial" charset="0"/>
            </a:endParaRPr>
          </a:p>
        </p:txBody>
      </p:sp>
      <p:sp>
        <p:nvSpPr>
          <p:cNvPr id="7" name="TextBox 6"/>
          <p:cNvSpPr txBox="1"/>
          <p:nvPr/>
        </p:nvSpPr>
        <p:spPr>
          <a:xfrm>
            <a:off x="3872060" y="3100553"/>
            <a:ext cx="1440160" cy="738664"/>
          </a:xfrm>
          <a:prstGeom prst="rect">
            <a:avLst/>
          </a:prstGeom>
          <a:noFill/>
          <a:ln>
            <a:solidFill>
              <a:schemeClr val="tx2"/>
            </a:solidFill>
          </a:ln>
        </p:spPr>
        <p:txBody>
          <a:bodyPr wrap="square" lIns="0" tIns="0" rIns="0" bIns="0" rtlCol="0">
            <a:spAutoFit/>
          </a:bodyPr>
          <a:lstStyle/>
          <a:p>
            <a:pPr algn="ctr"/>
            <a:r>
              <a:rPr lang="en-GB" sz="1600" dirty="0" smtClean="0">
                <a:solidFill>
                  <a:schemeClr val="tx2"/>
                </a:solidFill>
              </a:rPr>
              <a:t>4 out of 10 </a:t>
            </a:r>
            <a:r>
              <a:rPr lang="en-GB" sz="1600" dirty="0" smtClean="0">
                <a:solidFill>
                  <a:schemeClr val="bg2"/>
                </a:solidFill>
              </a:rPr>
              <a:t>have symptoms of </a:t>
            </a:r>
            <a:r>
              <a:rPr lang="en-GB" sz="1600" dirty="0" smtClean="0">
                <a:solidFill>
                  <a:schemeClr val="tx2"/>
                </a:solidFill>
              </a:rPr>
              <a:t>constipation</a:t>
            </a:r>
          </a:p>
        </p:txBody>
      </p:sp>
      <p:sp>
        <p:nvSpPr>
          <p:cNvPr id="8" name="TextBox 7"/>
          <p:cNvSpPr txBox="1"/>
          <p:nvPr/>
        </p:nvSpPr>
        <p:spPr>
          <a:xfrm>
            <a:off x="5652120" y="3129211"/>
            <a:ext cx="1440160" cy="984885"/>
          </a:xfrm>
          <a:prstGeom prst="rect">
            <a:avLst/>
          </a:prstGeom>
          <a:noFill/>
          <a:ln>
            <a:solidFill>
              <a:schemeClr val="tx2"/>
            </a:solidFill>
          </a:ln>
        </p:spPr>
        <p:txBody>
          <a:bodyPr wrap="square" lIns="0" tIns="0" rIns="0" bIns="0" rtlCol="0">
            <a:spAutoFit/>
          </a:bodyPr>
          <a:lstStyle/>
          <a:p>
            <a:pPr algn="ctr"/>
            <a:r>
              <a:rPr lang="en-GB" sz="1600" dirty="0" smtClean="0">
                <a:solidFill>
                  <a:schemeClr val="tx2"/>
                </a:solidFill>
              </a:rPr>
              <a:t>7 out of 10 </a:t>
            </a:r>
            <a:r>
              <a:rPr lang="en-GB" sz="1600" dirty="0" smtClean="0">
                <a:solidFill>
                  <a:schemeClr val="bg2"/>
                </a:solidFill>
              </a:rPr>
              <a:t>suffer from </a:t>
            </a:r>
            <a:r>
              <a:rPr lang="en-GB" sz="1600" dirty="0" smtClean="0">
                <a:solidFill>
                  <a:schemeClr val="tx2"/>
                </a:solidFill>
              </a:rPr>
              <a:t>faecal incontinence</a:t>
            </a:r>
          </a:p>
        </p:txBody>
      </p:sp>
      <p:sp>
        <p:nvSpPr>
          <p:cNvPr id="9" name="TextBox 8"/>
          <p:cNvSpPr txBox="1"/>
          <p:nvPr/>
        </p:nvSpPr>
        <p:spPr>
          <a:xfrm>
            <a:off x="7335013" y="2121099"/>
            <a:ext cx="1728192" cy="1008112"/>
          </a:xfrm>
          <a:prstGeom prst="rect">
            <a:avLst/>
          </a:prstGeom>
          <a:noFill/>
          <a:ln>
            <a:solidFill>
              <a:schemeClr val="tx2"/>
            </a:solidFill>
          </a:ln>
        </p:spPr>
        <p:txBody>
          <a:bodyPr wrap="square" lIns="0" tIns="0" rIns="0" bIns="0" rtlCol="0">
            <a:spAutoFit/>
          </a:bodyPr>
          <a:lstStyle/>
          <a:p>
            <a:pPr algn="ctr"/>
            <a:r>
              <a:rPr lang="en-GB" sz="1600" dirty="0" smtClean="0">
                <a:solidFill>
                  <a:schemeClr val="tx2"/>
                </a:solidFill>
              </a:rPr>
              <a:t>39% </a:t>
            </a:r>
            <a:r>
              <a:rPr lang="en-GB" sz="1600" dirty="0" smtClean="0">
                <a:solidFill>
                  <a:schemeClr val="bg2"/>
                </a:solidFill>
              </a:rPr>
              <a:t>report that it causes some or big restrictions on </a:t>
            </a:r>
            <a:r>
              <a:rPr lang="en-GB" sz="1600" dirty="0" smtClean="0">
                <a:solidFill>
                  <a:schemeClr val="tx2"/>
                </a:solidFill>
              </a:rPr>
              <a:t>social life and </a:t>
            </a:r>
            <a:r>
              <a:rPr lang="en-GB" sz="1600" dirty="0" err="1" smtClean="0">
                <a:solidFill>
                  <a:schemeClr val="tx2"/>
                </a:solidFill>
              </a:rPr>
              <a:t>QoL</a:t>
            </a:r>
            <a:endParaRPr lang="en-GB" sz="1600" dirty="0" smtClean="0">
              <a:solidFill>
                <a:schemeClr val="tx2"/>
              </a:solidFill>
            </a:endParaRPr>
          </a:p>
        </p:txBody>
      </p:sp>
      <p:sp>
        <p:nvSpPr>
          <p:cNvPr id="10" name="Right Arrow 9"/>
          <p:cNvSpPr/>
          <p:nvPr/>
        </p:nvSpPr>
        <p:spPr bwMode="auto">
          <a:xfrm rot="3999967">
            <a:off x="6022349" y="2270794"/>
            <a:ext cx="193305" cy="777953"/>
          </a:xfrm>
          <a:prstGeom prst="rightArrow">
            <a:avLst/>
          </a:prstGeom>
          <a:solidFill>
            <a:schemeClr val="tx2"/>
          </a:solidFill>
          <a:ln w="9525" cap="flat" cmpd="sng" algn="ctr">
            <a:noFill/>
            <a:prstDash val="solid"/>
            <a:round/>
            <a:headEnd type="none" w="med" len="med"/>
            <a:tailEnd type="none" w="med" len="med"/>
          </a:ln>
          <a:effectLst/>
        </p:spPr>
        <p:txBody>
          <a:bodyPr vert="horz" wrap="none" lIns="72000" tIns="72000" rIns="72000" bIns="720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bg2"/>
              </a:solidFill>
              <a:effectLst/>
              <a:latin typeface="Arial" charset="0"/>
            </a:endParaRPr>
          </a:p>
        </p:txBody>
      </p:sp>
      <p:sp>
        <p:nvSpPr>
          <p:cNvPr id="11" name="Right Arrow 10"/>
          <p:cNvSpPr/>
          <p:nvPr/>
        </p:nvSpPr>
        <p:spPr bwMode="auto">
          <a:xfrm rot="7292415">
            <a:off x="4933078" y="2236179"/>
            <a:ext cx="193305" cy="777953"/>
          </a:xfrm>
          <a:prstGeom prst="rightArrow">
            <a:avLst/>
          </a:prstGeom>
          <a:solidFill>
            <a:schemeClr val="tx2"/>
          </a:solidFill>
          <a:ln w="9525" cap="flat" cmpd="sng" algn="ctr">
            <a:noFill/>
            <a:prstDash val="solid"/>
            <a:round/>
            <a:headEnd type="none" w="med" len="med"/>
            <a:tailEnd type="none" w="med" len="med"/>
          </a:ln>
          <a:effectLst/>
        </p:spPr>
        <p:txBody>
          <a:bodyPr vert="horz" wrap="none" lIns="72000" tIns="72000" rIns="72000" bIns="720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bg2"/>
              </a:solidFill>
              <a:effectLst/>
              <a:latin typeface="Arial" charset="0"/>
            </a:endParaRPr>
          </a:p>
        </p:txBody>
      </p:sp>
      <p:sp>
        <p:nvSpPr>
          <p:cNvPr id="12" name="TextBox 11"/>
          <p:cNvSpPr txBox="1"/>
          <p:nvPr/>
        </p:nvSpPr>
        <p:spPr>
          <a:xfrm>
            <a:off x="5125392" y="1141522"/>
            <a:ext cx="1224136" cy="738664"/>
          </a:xfrm>
          <a:prstGeom prst="rect">
            <a:avLst/>
          </a:prstGeom>
          <a:noFill/>
        </p:spPr>
        <p:txBody>
          <a:bodyPr wrap="square" lIns="0" tIns="0" rIns="0" bIns="0" rtlCol="0">
            <a:spAutoFit/>
          </a:bodyPr>
          <a:lstStyle/>
          <a:p>
            <a:pPr algn="ctr"/>
            <a:r>
              <a:rPr lang="en-GB" sz="1600" dirty="0" smtClean="0">
                <a:solidFill>
                  <a:schemeClr val="bg2"/>
                </a:solidFill>
              </a:rPr>
              <a:t>In the current NBD population</a:t>
            </a:r>
          </a:p>
        </p:txBody>
      </p:sp>
      <p:sp>
        <p:nvSpPr>
          <p:cNvPr id="13" name="Oval 12"/>
          <p:cNvSpPr/>
          <p:nvPr/>
        </p:nvSpPr>
        <p:spPr bwMode="auto">
          <a:xfrm>
            <a:off x="4932040" y="871950"/>
            <a:ext cx="1610841" cy="1260000"/>
          </a:xfrm>
          <a:prstGeom prst="ellipse">
            <a:avLst/>
          </a:prstGeom>
          <a:noFill/>
          <a:ln w="9525" cap="flat" cmpd="sng" algn="ctr">
            <a:solidFill>
              <a:schemeClr val="tx2"/>
            </a:solid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bg2"/>
              </a:solidFill>
              <a:effectLst/>
              <a:latin typeface="Arial" charset="0"/>
            </a:endParaRPr>
          </a:p>
        </p:txBody>
      </p:sp>
      <p:sp>
        <p:nvSpPr>
          <p:cNvPr id="3" name="Rectangle 2"/>
          <p:cNvSpPr/>
          <p:nvPr/>
        </p:nvSpPr>
        <p:spPr>
          <a:xfrm>
            <a:off x="654897" y="2499742"/>
            <a:ext cx="3240360" cy="400110"/>
          </a:xfrm>
          <a:prstGeom prst="rect">
            <a:avLst/>
          </a:prstGeom>
        </p:spPr>
        <p:txBody>
          <a:bodyPr wrap="square">
            <a:spAutoFit/>
          </a:bodyPr>
          <a:lstStyle/>
          <a:p>
            <a:r>
              <a:rPr lang="en-GB" sz="1000" baseline="30000" dirty="0" smtClean="0">
                <a:solidFill>
                  <a:schemeClr val="bg2"/>
                </a:solidFill>
              </a:rPr>
              <a:t>1</a:t>
            </a:r>
            <a:r>
              <a:rPr lang="en-GB" sz="1000" dirty="0" smtClean="0">
                <a:solidFill>
                  <a:schemeClr val="bg2"/>
                </a:solidFill>
              </a:rPr>
              <a:t>Chronic constipation: a survey of the patient perspective. Aliment </a:t>
            </a:r>
            <a:r>
              <a:rPr lang="en-GB" sz="1000" dirty="0" err="1" smtClean="0">
                <a:solidFill>
                  <a:schemeClr val="bg2"/>
                </a:solidFill>
              </a:rPr>
              <a:t>Pharmacol</a:t>
            </a:r>
            <a:r>
              <a:rPr lang="en-GB" sz="1000" dirty="0" smtClean="0">
                <a:solidFill>
                  <a:schemeClr val="bg2"/>
                </a:solidFill>
              </a:rPr>
              <a:t> </a:t>
            </a:r>
            <a:r>
              <a:rPr lang="en-GB" sz="1000" dirty="0" err="1" smtClean="0">
                <a:solidFill>
                  <a:schemeClr val="bg2"/>
                </a:solidFill>
              </a:rPr>
              <a:t>Ther</a:t>
            </a:r>
            <a:r>
              <a:rPr lang="en-GB" sz="1000" dirty="0" smtClean="0">
                <a:solidFill>
                  <a:schemeClr val="bg2"/>
                </a:solidFill>
              </a:rPr>
              <a:t> 2007</a:t>
            </a:r>
            <a:endParaRPr lang="en-GB" sz="1000" dirty="0">
              <a:solidFill>
                <a:schemeClr val="bg2"/>
              </a:solidFill>
            </a:endParaRPr>
          </a:p>
        </p:txBody>
      </p:sp>
    </p:spTree>
    <p:extLst>
      <p:ext uri="{BB962C8B-B14F-4D97-AF65-F5344CB8AC3E}">
        <p14:creationId xmlns:p14="http://schemas.microsoft.com/office/powerpoint/2010/main" val="1670944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882" y="195486"/>
            <a:ext cx="8137117" cy="536675"/>
          </a:xfrm>
        </p:spPr>
        <p:txBody>
          <a:bodyPr/>
          <a:lstStyle/>
          <a:p>
            <a:r>
              <a:rPr lang="en-GB" sz="2200" dirty="0" smtClean="0"/>
              <a:t>NBD has a large impact on resource utilization</a:t>
            </a:r>
            <a:endParaRPr lang="en-GB" sz="2200" dirty="0"/>
          </a:p>
        </p:txBody>
      </p:sp>
      <p:sp>
        <p:nvSpPr>
          <p:cNvPr id="4" name="Slide Number Placeholder 3"/>
          <p:cNvSpPr>
            <a:spLocks noGrp="1"/>
          </p:cNvSpPr>
          <p:nvPr>
            <p:ph type="sldNum" sz="quarter" idx="10"/>
          </p:nvPr>
        </p:nvSpPr>
        <p:spPr/>
        <p:txBody>
          <a:bodyPr/>
          <a:lstStyle/>
          <a:p>
            <a:r>
              <a:rPr lang="en-GB" noProof="0" dirty="0" smtClean="0"/>
              <a:t>Page </a:t>
            </a:r>
            <a:fld id="{2F4432FF-5EA5-4C7F-B1F8-4542D993CF2D}" type="slidenum">
              <a:rPr lang="en-GB" noProof="0" smtClean="0"/>
              <a:pPr/>
              <a:t>3</a:t>
            </a:fld>
            <a:endParaRPr lang="en-GB" noProof="0" dirty="0"/>
          </a:p>
        </p:txBody>
      </p:sp>
      <p:sp>
        <p:nvSpPr>
          <p:cNvPr id="5" name="Rectangle 4"/>
          <p:cNvSpPr/>
          <p:nvPr/>
        </p:nvSpPr>
        <p:spPr>
          <a:xfrm>
            <a:off x="526546" y="1275606"/>
            <a:ext cx="4464496" cy="1077218"/>
          </a:xfrm>
          <a:prstGeom prst="rect">
            <a:avLst/>
          </a:prstGeom>
        </p:spPr>
        <p:txBody>
          <a:bodyPr wrap="square">
            <a:spAutoFit/>
          </a:bodyPr>
          <a:lstStyle/>
          <a:p>
            <a:pPr>
              <a:tabLst>
                <a:tab pos="1252538" algn="l"/>
              </a:tabLst>
            </a:pPr>
            <a:r>
              <a:rPr lang="en-GB" sz="3600" dirty="0" smtClean="0">
                <a:solidFill>
                  <a:schemeClr val="tx2"/>
                </a:solidFill>
              </a:rPr>
              <a:t>50%</a:t>
            </a:r>
            <a:r>
              <a:rPr lang="en-GB" sz="4000" dirty="0" smtClean="0">
                <a:solidFill>
                  <a:schemeClr val="tx2"/>
                </a:solidFill>
              </a:rPr>
              <a:t> </a:t>
            </a:r>
          </a:p>
          <a:p>
            <a:pPr>
              <a:tabLst>
                <a:tab pos="1252538" algn="l"/>
              </a:tabLst>
            </a:pPr>
            <a:r>
              <a:rPr lang="en-GB" sz="1100" dirty="0" smtClean="0">
                <a:solidFill>
                  <a:schemeClr val="bg2"/>
                </a:solidFill>
              </a:rPr>
              <a:t>increased risk of hospitalisation due to constipation and impaction, compared to the general population</a:t>
            </a:r>
            <a:r>
              <a:rPr lang="en-GB" sz="1100" baseline="30000" dirty="0" smtClean="0">
                <a:solidFill>
                  <a:schemeClr val="bg2"/>
                </a:solidFill>
              </a:rPr>
              <a:t>1</a:t>
            </a:r>
            <a:endParaRPr lang="en-GB" sz="1100" baseline="30000" dirty="0">
              <a:solidFill>
                <a:schemeClr val="bg2"/>
              </a:solidFill>
            </a:endParaRPr>
          </a:p>
        </p:txBody>
      </p:sp>
      <p:sp>
        <p:nvSpPr>
          <p:cNvPr id="6" name="Rectangle 5"/>
          <p:cNvSpPr/>
          <p:nvPr/>
        </p:nvSpPr>
        <p:spPr>
          <a:xfrm>
            <a:off x="611560" y="2488465"/>
            <a:ext cx="4322970" cy="815608"/>
          </a:xfrm>
          <a:prstGeom prst="rect">
            <a:avLst/>
          </a:prstGeom>
        </p:spPr>
        <p:txBody>
          <a:bodyPr wrap="square">
            <a:spAutoFit/>
          </a:bodyPr>
          <a:lstStyle/>
          <a:p>
            <a:pPr>
              <a:tabLst>
                <a:tab pos="1252538" algn="l"/>
              </a:tabLst>
            </a:pPr>
            <a:r>
              <a:rPr lang="en-GB" sz="3600" dirty="0" smtClean="0">
                <a:solidFill>
                  <a:schemeClr val="tx2"/>
                </a:solidFill>
              </a:rPr>
              <a:t>2.5</a:t>
            </a:r>
          </a:p>
          <a:p>
            <a:pPr>
              <a:tabLst>
                <a:tab pos="1252538" algn="l"/>
              </a:tabLst>
            </a:pPr>
            <a:r>
              <a:rPr lang="en-GB" sz="1100" dirty="0" smtClean="0">
                <a:solidFill>
                  <a:schemeClr val="bg2"/>
                </a:solidFill>
              </a:rPr>
              <a:t>rate of UTIs per year in the SCI population</a:t>
            </a:r>
            <a:r>
              <a:rPr lang="en-GB" sz="1100" baseline="30000" dirty="0" smtClean="0">
                <a:solidFill>
                  <a:schemeClr val="bg2"/>
                </a:solidFill>
              </a:rPr>
              <a:t>2</a:t>
            </a:r>
            <a:endParaRPr lang="en-GB" sz="1100" baseline="30000" dirty="0">
              <a:solidFill>
                <a:schemeClr val="bg2"/>
              </a:solidFill>
            </a:endParaRPr>
          </a:p>
        </p:txBody>
      </p:sp>
      <p:sp>
        <p:nvSpPr>
          <p:cNvPr id="7" name="Rectangle 6"/>
          <p:cNvSpPr/>
          <p:nvPr/>
        </p:nvSpPr>
        <p:spPr>
          <a:xfrm>
            <a:off x="609070" y="3484334"/>
            <a:ext cx="4322970" cy="815608"/>
          </a:xfrm>
          <a:prstGeom prst="rect">
            <a:avLst/>
          </a:prstGeom>
        </p:spPr>
        <p:txBody>
          <a:bodyPr wrap="square">
            <a:spAutoFit/>
          </a:bodyPr>
          <a:lstStyle/>
          <a:p>
            <a:pPr>
              <a:tabLst>
                <a:tab pos="1252538" algn="l"/>
              </a:tabLst>
            </a:pPr>
            <a:r>
              <a:rPr lang="en-GB" sz="3600" dirty="0" smtClean="0">
                <a:solidFill>
                  <a:schemeClr val="tx2"/>
                </a:solidFill>
              </a:rPr>
              <a:t>50%</a:t>
            </a:r>
          </a:p>
          <a:p>
            <a:pPr>
              <a:tabLst>
                <a:tab pos="1252538" algn="l"/>
              </a:tabLst>
            </a:pPr>
            <a:r>
              <a:rPr lang="en-GB" sz="1100" dirty="0" smtClean="0">
                <a:solidFill>
                  <a:schemeClr val="bg2"/>
                </a:solidFill>
              </a:rPr>
              <a:t>Are dependent on others for emptying their bowels</a:t>
            </a:r>
            <a:r>
              <a:rPr lang="en-GB" sz="1100" baseline="30000" dirty="0" smtClean="0">
                <a:solidFill>
                  <a:schemeClr val="bg2"/>
                </a:solidFill>
              </a:rPr>
              <a:t>3</a:t>
            </a:r>
            <a:endParaRPr lang="en-GB" sz="1100" baseline="30000" dirty="0">
              <a:solidFill>
                <a:schemeClr val="bg2"/>
              </a:solidFill>
            </a:endParaRPr>
          </a:p>
        </p:txBody>
      </p:sp>
      <p:pic>
        <p:nvPicPr>
          <p:cNvPr id="8" name="Picture 7"/>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281098" y="1226694"/>
            <a:ext cx="1800200" cy="1800200"/>
          </a:xfrm>
          <a:prstGeom prst="rect">
            <a:avLst/>
          </a:prstGeom>
          <a:ln w="3175">
            <a:solidFill>
              <a:schemeClr val="tx2"/>
            </a:solidFill>
          </a:ln>
        </p:spPr>
      </p:pic>
      <p:sp>
        <p:nvSpPr>
          <p:cNvPr id="9" name="TextBox 8"/>
          <p:cNvSpPr txBox="1"/>
          <p:nvPr/>
        </p:nvSpPr>
        <p:spPr>
          <a:xfrm>
            <a:off x="5491631" y="3109723"/>
            <a:ext cx="1379134" cy="338554"/>
          </a:xfrm>
          <a:prstGeom prst="rect">
            <a:avLst/>
          </a:prstGeom>
          <a:noFill/>
        </p:spPr>
        <p:txBody>
          <a:bodyPr wrap="square" lIns="0" tIns="0" rIns="0" bIns="0" rtlCol="0">
            <a:spAutoFit/>
          </a:bodyPr>
          <a:lstStyle/>
          <a:p>
            <a:pPr algn="ctr"/>
            <a:r>
              <a:rPr lang="en-GB" sz="1100" dirty="0" smtClean="0">
                <a:solidFill>
                  <a:schemeClr val="bg2"/>
                </a:solidFill>
              </a:rPr>
              <a:t>Increasing health care costs</a:t>
            </a:r>
          </a:p>
        </p:txBody>
      </p:sp>
    </p:spTree>
    <p:extLst>
      <p:ext uri="{BB962C8B-B14F-4D97-AF65-F5344CB8AC3E}">
        <p14:creationId xmlns:p14="http://schemas.microsoft.com/office/powerpoint/2010/main" val="24159454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882" y="301253"/>
            <a:ext cx="8137117" cy="536675"/>
          </a:xfrm>
        </p:spPr>
        <p:txBody>
          <a:bodyPr/>
          <a:lstStyle/>
          <a:p>
            <a:r>
              <a:rPr lang="en-GB" dirty="0" smtClean="0"/>
              <a:t>Peristeen is the</a:t>
            </a:r>
            <a:r>
              <a:rPr lang="en-GB" i="1" dirty="0" smtClean="0"/>
              <a:t> only </a:t>
            </a:r>
            <a:r>
              <a:rPr lang="en-GB" dirty="0" smtClean="0"/>
              <a:t>TAI device where efficacy has been demonstrated in a randomized controlled trial</a:t>
            </a:r>
            <a:endParaRPr lang="en-GB" dirty="0"/>
          </a:p>
        </p:txBody>
      </p:sp>
      <p:sp>
        <p:nvSpPr>
          <p:cNvPr id="4" name="Slide Number Placeholder 3"/>
          <p:cNvSpPr>
            <a:spLocks noGrp="1"/>
          </p:cNvSpPr>
          <p:nvPr>
            <p:ph type="sldNum" sz="quarter" idx="10"/>
          </p:nvPr>
        </p:nvSpPr>
        <p:spPr/>
        <p:txBody>
          <a:bodyPr/>
          <a:lstStyle/>
          <a:p>
            <a:r>
              <a:rPr lang="en-GB" noProof="0" dirty="0" smtClean="0"/>
              <a:t>Page </a:t>
            </a:r>
            <a:fld id="{2F4432FF-5EA5-4C7F-B1F8-4542D993CF2D}" type="slidenum">
              <a:rPr lang="en-GB" noProof="0" smtClean="0"/>
              <a:pPr/>
              <a:t>4</a:t>
            </a:fld>
            <a:endParaRPr lang="en-GB" noProof="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1291705"/>
            <a:ext cx="1618632" cy="1305348"/>
          </a:xfrm>
          <a:prstGeom prst="rect">
            <a:avLst/>
          </a:prstGeom>
        </p:spPr>
      </p:pic>
      <p:cxnSp>
        <p:nvCxnSpPr>
          <p:cNvPr id="6" name="Straight Connector 5"/>
          <p:cNvCxnSpPr/>
          <p:nvPr/>
        </p:nvCxnSpPr>
        <p:spPr bwMode="auto">
          <a:xfrm>
            <a:off x="683568" y="2715766"/>
            <a:ext cx="8136904" cy="0"/>
          </a:xfrm>
          <a:prstGeom prst="line">
            <a:avLst/>
          </a:prstGeom>
          <a:ln>
            <a:prstDash val="dash"/>
            <a:headEnd type="none" w="med" len="med"/>
            <a:tailEnd type="none" w="med" len="med"/>
          </a:ln>
        </p:spPr>
        <p:style>
          <a:lnRef idx="1">
            <a:schemeClr val="accent5"/>
          </a:lnRef>
          <a:fillRef idx="0">
            <a:schemeClr val="accent5"/>
          </a:fillRef>
          <a:effectRef idx="0">
            <a:schemeClr val="accent5"/>
          </a:effectRef>
          <a:fontRef idx="minor">
            <a:schemeClr val="tx1"/>
          </a:fontRef>
        </p:style>
      </p:cxn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812" y="2929828"/>
            <a:ext cx="1166367" cy="1010074"/>
          </a:xfrm>
          <a:prstGeom prst="rect">
            <a:avLst/>
          </a:prstGeom>
        </p:spPr>
      </p:pic>
      <p:sp>
        <p:nvSpPr>
          <p:cNvPr id="8" name="Isosceles Triangle 7"/>
          <p:cNvSpPr/>
          <p:nvPr/>
        </p:nvSpPr>
        <p:spPr bwMode="auto">
          <a:xfrm rot="5400000">
            <a:off x="3011979" y="1587988"/>
            <a:ext cx="977772" cy="777953"/>
          </a:xfrm>
          <a:prstGeom prst="triangle">
            <a:avLst/>
          </a:prstGeom>
          <a:solidFill>
            <a:schemeClr val="tx2"/>
          </a:solidFill>
          <a:ln w="9525" cap="flat" cmpd="sng" algn="ctr">
            <a:solidFill>
              <a:schemeClr val="tx2"/>
            </a:solid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bg2"/>
              </a:solidFill>
              <a:effectLst/>
              <a:latin typeface="Arial" charset="0"/>
            </a:endParaRPr>
          </a:p>
        </p:txBody>
      </p:sp>
      <p:sp>
        <p:nvSpPr>
          <p:cNvPr id="9" name="Isosceles Triangle 8"/>
          <p:cNvSpPr/>
          <p:nvPr/>
        </p:nvSpPr>
        <p:spPr bwMode="auto">
          <a:xfrm rot="5400000">
            <a:off x="3011979" y="3157400"/>
            <a:ext cx="977772" cy="777953"/>
          </a:xfrm>
          <a:prstGeom prst="triangle">
            <a:avLst/>
          </a:prstGeom>
          <a:solidFill>
            <a:schemeClr val="tx2"/>
          </a:solidFill>
          <a:ln w="9525" cap="flat" cmpd="sng" algn="ctr">
            <a:solidFill>
              <a:schemeClr val="tx2"/>
            </a:solid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bg2"/>
              </a:solidFill>
              <a:effectLst/>
              <a:latin typeface="Arial" charset="0"/>
            </a:endParaRP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64088" y="1203598"/>
            <a:ext cx="918857" cy="877889"/>
          </a:xfrm>
          <a:prstGeom prst="rect">
            <a:avLst/>
          </a:prstGeom>
        </p:spPr>
      </p:pic>
      <p:pic>
        <p:nvPicPr>
          <p:cNvPr id="11" name="Picture 10"/>
          <p:cNvPicPr>
            <a:picLocks noChangeAspect="1"/>
          </p:cNvPicPr>
          <p:nvPr/>
        </p:nvPicPr>
        <p:blipFill>
          <a:blip r:embed="rId6"/>
          <a:stretch>
            <a:fillRect/>
          </a:stretch>
        </p:blipFill>
        <p:spPr>
          <a:xfrm>
            <a:off x="6612273" y="1203598"/>
            <a:ext cx="1082178" cy="877889"/>
          </a:xfrm>
          <a:prstGeom prst="rect">
            <a:avLst/>
          </a:prstGeom>
        </p:spPr>
      </p:pic>
      <p:sp>
        <p:nvSpPr>
          <p:cNvPr id="12" name="TextBox 11"/>
          <p:cNvSpPr txBox="1"/>
          <p:nvPr/>
        </p:nvSpPr>
        <p:spPr>
          <a:xfrm>
            <a:off x="5076056" y="2199551"/>
            <a:ext cx="3456385" cy="415498"/>
          </a:xfrm>
          <a:prstGeom prst="rect">
            <a:avLst/>
          </a:prstGeom>
          <a:noFill/>
        </p:spPr>
        <p:txBody>
          <a:bodyPr wrap="square" lIns="0" tIns="0" rIns="0" bIns="0" rtlCol="0">
            <a:spAutoFit/>
          </a:bodyPr>
          <a:lstStyle/>
          <a:p>
            <a:pPr algn="ctr"/>
            <a:r>
              <a:rPr lang="en-GB" sz="900" i="1" dirty="0" smtClean="0">
                <a:solidFill>
                  <a:schemeClr val="bg2"/>
                </a:solidFill>
              </a:rPr>
              <a:t>Peristeen improves </a:t>
            </a:r>
            <a:r>
              <a:rPr lang="en-GB" sz="900" i="1" dirty="0" smtClean="0">
                <a:solidFill>
                  <a:schemeClr val="tx2"/>
                </a:solidFill>
              </a:rPr>
              <a:t>constipation, faecal incontinence </a:t>
            </a:r>
            <a:r>
              <a:rPr lang="en-GB" sz="900" i="1" dirty="0" smtClean="0">
                <a:solidFill>
                  <a:schemeClr val="bg2"/>
                </a:solidFill>
              </a:rPr>
              <a:t>and </a:t>
            </a:r>
            <a:r>
              <a:rPr lang="en-GB" sz="900" i="1" dirty="0" smtClean="0">
                <a:solidFill>
                  <a:schemeClr val="tx2"/>
                </a:solidFill>
              </a:rPr>
              <a:t>symptom-related quality of life</a:t>
            </a:r>
            <a:r>
              <a:rPr lang="en-GB" sz="900" i="1" dirty="0" smtClean="0">
                <a:solidFill>
                  <a:schemeClr val="bg2"/>
                </a:solidFill>
              </a:rPr>
              <a:t>, compared to conservative bowel management while being a cost-effective treatment strategy</a:t>
            </a:r>
          </a:p>
        </p:txBody>
      </p:sp>
      <p:sp>
        <p:nvSpPr>
          <p:cNvPr id="13" name="TextBox 12"/>
          <p:cNvSpPr txBox="1"/>
          <p:nvPr/>
        </p:nvSpPr>
        <p:spPr>
          <a:xfrm>
            <a:off x="5364088" y="3252597"/>
            <a:ext cx="2484384" cy="587558"/>
          </a:xfrm>
          <a:prstGeom prst="rect">
            <a:avLst/>
          </a:prstGeom>
          <a:noFill/>
          <a:ln w="19050">
            <a:solidFill>
              <a:schemeClr val="bg2"/>
            </a:solidFill>
            <a:prstDash val="dash"/>
          </a:ln>
        </p:spPr>
        <p:txBody>
          <a:bodyPr wrap="square" lIns="0" tIns="0" rIns="0" bIns="0" rtlCol="0" anchor="ctr">
            <a:noAutofit/>
          </a:bodyPr>
          <a:lstStyle/>
          <a:p>
            <a:pPr algn="ctr"/>
            <a:r>
              <a:rPr lang="en-GB" sz="1600" b="1" dirty="0" smtClean="0">
                <a:solidFill>
                  <a:schemeClr val="bg2"/>
                </a:solidFill>
              </a:rPr>
              <a:t>NO EVIDENCE</a:t>
            </a:r>
          </a:p>
        </p:txBody>
      </p:sp>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04288" y="2928035"/>
            <a:ext cx="1569301" cy="1148664"/>
          </a:xfrm>
          <a:prstGeom prst="rect">
            <a:avLst/>
          </a:prstGeom>
        </p:spPr>
      </p:pic>
    </p:spTree>
    <p:extLst>
      <p:ext uri="{BB962C8B-B14F-4D97-AF65-F5344CB8AC3E}">
        <p14:creationId xmlns:p14="http://schemas.microsoft.com/office/powerpoint/2010/main" val="2777842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200" dirty="0" smtClean="0"/>
              <a:t>Anton Emmanuel’s</a:t>
            </a:r>
            <a:r>
              <a:rPr lang="en-GB" dirty="0" smtClean="0"/>
              <a:t> data: background information</a:t>
            </a:r>
            <a:endParaRPr lang="en-GB" dirty="0"/>
          </a:p>
        </p:txBody>
      </p:sp>
      <p:sp>
        <p:nvSpPr>
          <p:cNvPr id="3" name="Slide Number Placeholder 2"/>
          <p:cNvSpPr>
            <a:spLocks noGrp="1"/>
          </p:cNvSpPr>
          <p:nvPr>
            <p:ph type="sldNum" sz="quarter" idx="10"/>
          </p:nvPr>
        </p:nvSpPr>
        <p:spPr/>
        <p:txBody>
          <a:bodyPr/>
          <a:lstStyle/>
          <a:p>
            <a:r>
              <a:rPr lang="en-GB" noProof="0" dirty="0" smtClean="0"/>
              <a:t>Page </a:t>
            </a:r>
            <a:fld id="{9E8C26A4-B458-44EA-95C6-042A46251F83}" type="slidenum">
              <a:rPr lang="en-GB" noProof="0" smtClean="0"/>
              <a:pPr/>
              <a:t>5</a:t>
            </a:fld>
            <a:endParaRPr lang="en-GB" noProof="0" dirty="0"/>
          </a:p>
        </p:txBody>
      </p:sp>
      <p:sp>
        <p:nvSpPr>
          <p:cNvPr id="5" name="TextBox 4"/>
          <p:cNvSpPr txBox="1"/>
          <p:nvPr/>
        </p:nvSpPr>
        <p:spPr>
          <a:xfrm>
            <a:off x="538566" y="1193315"/>
            <a:ext cx="6841746" cy="984885"/>
          </a:xfrm>
          <a:prstGeom prst="rect">
            <a:avLst/>
          </a:prstGeom>
          <a:noFill/>
          <a:ln>
            <a:solidFill>
              <a:schemeClr val="tx2"/>
            </a:solidFill>
          </a:ln>
        </p:spPr>
        <p:txBody>
          <a:bodyPr wrap="square" lIns="0" tIns="0" rIns="0" bIns="0" rtlCol="0">
            <a:spAutoFit/>
          </a:bodyPr>
          <a:lstStyle/>
          <a:p>
            <a:pPr marL="285750" indent="-285750">
              <a:buFontTx/>
              <a:buChar char="-"/>
            </a:pPr>
            <a:r>
              <a:rPr lang="en-GB" sz="1600" dirty="0" smtClean="0">
                <a:solidFill>
                  <a:schemeClr val="bg2"/>
                </a:solidFill>
              </a:rPr>
              <a:t>3 centres in the UK</a:t>
            </a:r>
          </a:p>
          <a:p>
            <a:pPr marL="285750" indent="-285750">
              <a:buFontTx/>
              <a:buChar char="-"/>
            </a:pPr>
            <a:r>
              <a:rPr lang="en-GB" sz="1600" dirty="0" smtClean="0">
                <a:solidFill>
                  <a:schemeClr val="bg2"/>
                </a:solidFill>
              </a:rPr>
              <a:t>227 patients since 2007</a:t>
            </a:r>
          </a:p>
          <a:p>
            <a:pPr marL="285750" indent="-285750">
              <a:buFontTx/>
              <a:buChar char="-"/>
            </a:pPr>
            <a:r>
              <a:rPr lang="en-GB" sz="1600" dirty="0" smtClean="0">
                <a:solidFill>
                  <a:schemeClr val="bg2"/>
                </a:solidFill>
              </a:rPr>
              <a:t>Neurogenic patients (most SCI, but also MS and SB)</a:t>
            </a:r>
          </a:p>
          <a:p>
            <a:pPr marL="285750" indent="-285750">
              <a:buFontTx/>
              <a:buChar char="-"/>
            </a:pPr>
            <a:r>
              <a:rPr lang="en-GB" sz="1600" dirty="0" smtClean="0">
                <a:solidFill>
                  <a:schemeClr val="bg2"/>
                </a:solidFill>
              </a:rPr>
              <a:t>Patients that had failed standard bowel care</a:t>
            </a:r>
          </a:p>
        </p:txBody>
      </p:sp>
      <p:sp>
        <p:nvSpPr>
          <p:cNvPr id="7" name="TextBox 6"/>
          <p:cNvSpPr txBox="1"/>
          <p:nvPr/>
        </p:nvSpPr>
        <p:spPr>
          <a:xfrm>
            <a:off x="538566" y="2380411"/>
            <a:ext cx="6841746" cy="984885"/>
          </a:xfrm>
          <a:prstGeom prst="rect">
            <a:avLst/>
          </a:prstGeom>
          <a:noFill/>
          <a:ln>
            <a:solidFill>
              <a:schemeClr val="tx2"/>
            </a:solidFill>
          </a:ln>
        </p:spPr>
        <p:txBody>
          <a:bodyPr wrap="square" lIns="0" tIns="0" rIns="0" bIns="0" rtlCol="0">
            <a:spAutoFit/>
          </a:bodyPr>
          <a:lstStyle/>
          <a:p>
            <a:pPr marL="285750" indent="-285750">
              <a:buFontTx/>
              <a:buChar char="-"/>
            </a:pPr>
            <a:r>
              <a:rPr lang="en-GB" sz="1600" dirty="0" smtClean="0">
                <a:solidFill>
                  <a:schemeClr val="tx2"/>
                </a:solidFill>
              </a:rPr>
              <a:t>Real-world evidence</a:t>
            </a:r>
          </a:p>
          <a:p>
            <a:pPr marL="285750" indent="-285750">
              <a:buFontTx/>
              <a:buChar char="-"/>
            </a:pPr>
            <a:r>
              <a:rPr lang="en-GB" sz="1600" dirty="0" smtClean="0">
                <a:solidFill>
                  <a:schemeClr val="bg2"/>
                </a:solidFill>
              </a:rPr>
              <a:t>Clinical outcomes and resource utilization</a:t>
            </a:r>
          </a:p>
          <a:p>
            <a:pPr marL="285750" indent="-285750">
              <a:buFontTx/>
              <a:buChar char="-"/>
            </a:pPr>
            <a:r>
              <a:rPr lang="en-GB" sz="1600" dirty="0" smtClean="0">
                <a:solidFill>
                  <a:schemeClr val="bg2"/>
                </a:solidFill>
              </a:rPr>
              <a:t>Yearly follow-up</a:t>
            </a:r>
          </a:p>
          <a:p>
            <a:pPr marL="285750" indent="-285750">
              <a:buFontTx/>
              <a:buChar char="-"/>
            </a:pPr>
            <a:r>
              <a:rPr lang="en-GB" sz="1600" dirty="0" smtClean="0">
                <a:solidFill>
                  <a:schemeClr val="bg2"/>
                </a:solidFill>
              </a:rPr>
              <a:t>Data for year 1 with 225 patients</a:t>
            </a:r>
          </a:p>
        </p:txBody>
      </p:sp>
      <p:sp>
        <p:nvSpPr>
          <p:cNvPr id="8" name="TextBox 7"/>
          <p:cNvSpPr txBox="1"/>
          <p:nvPr/>
        </p:nvSpPr>
        <p:spPr>
          <a:xfrm>
            <a:off x="539552" y="3790506"/>
            <a:ext cx="7344816" cy="492443"/>
          </a:xfrm>
          <a:prstGeom prst="rect">
            <a:avLst/>
          </a:prstGeom>
          <a:noFill/>
        </p:spPr>
        <p:txBody>
          <a:bodyPr wrap="square" lIns="0" tIns="0" rIns="0" bIns="0" rtlCol="0">
            <a:spAutoFit/>
          </a:bodyPr>
          <a:lstStyle/>
          <a:p>
            <a:r>
              <a:rPr lang="en-GB" sz="1600" dirty="0" smtClean="0">
                <a:solidFill>
                  <a:schemeClr val="bg2"/>
                </a:solidFill>
              </a:rPr>
              <a:t>Real world evidence means data collected from real practice, not in a controlled setting like a randomized clinical trial</a:t>
            </a:r>
          </a:p>
        </p:txBody>
      </p:sp>
    </p:spTree>
    <p:extLst>
      <p:ext uri="{BB962C8B-B14F-4D97-AF65-F5344CB8AC3E}">
        <p14:creationId xmlns:p14="http://schemas.microsoft.com/office/powerpoint/2010/main" val="37537039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618" y="231391"/>
            <a:ext cx="8137117" cy="536675"/>
          </a:xfrm>
        </p:spPr>
        <p:txBody>
          <a:bodyPr/>
          <a:lstStyle/>
          <a:p>
            <a:r>
              <a:rPr lang="en-GB" dirty="0" smtClean="0"/>
              <a:t>Clinical outcomes</a:t>
            </a:r>
            <a:endParaRPr lang="en-GB" dirty="0"/>
          </a:p>
        </p:txBody>
      </p:sp>
      <p:sp>
        <p:nvSpPr>
          <p:cNvPr id="3" name="Slide Number Placeholder 2"/>
          <p:cNvSpPr>
            <a:spLocks noGrp="1"/>
          </p:cNvSpPr>
          <p:nvPr>
            <p:ph type="sldNum" sz="quarter" idx="10"/>
          </p:nvPr>
        </p:nvSpPr>
        <p:spPr/>
        <p:txBody>
          <a:bodyPr/>
          <a:lstStyle/>
          <a:p>
            <a:r>
              <a:rPr lang="en-GB" noProof="0" dirty="0" smtClean="0"/>
              <a:t>Page </a:t>
            </a:r>
            <a:fld id="{9E8C26A4-B458-44EA-95C6-042A46251F83}" type="slidenum">
              <a:rPr lang="en-GB" noProof="0" smtClean="0"/>
              <a:pPr/>
              <a:t>6</a:t>
            </a:fld>
            <a:endParaRPr lang="en-GB" noProof="0" dirty="0"/>
          </a:p>
        </p:txBody>
      </p:sp>
      <p:sp>
        <p:nvSpPr>
          <p:cNvPr id="5" name="TextBox 4"/>
          <p:cNvSpPr txBox="1"/>
          <p:nvPr/>
        </p:nvSpPr>
        <p:spPr>
          <a:xfrm>
            <a:off x="364321" y="1302907"/>
            <a:ext cx="3881681" cy="738664"/>
          </a:xfrm>
          <a:prstGeom prst="rect">
            <a:avLst/>
          </a:prstGeom>
          <a:noFill/>
          <a:ln w="28575">
            <a:solidFill>
              <a:schemeClr val="tx2"/>
            </a:solidFill>
          </a:ln>
        </p:spPr>
        <p:txBody>
          <a:bodyPr wrap="square" lIns="0" tIns="0" rIns="0" bIns="0" rtlCol="0">
            <a:spAutoFit/>
          </a:bodyPr>
          <a:lstStyle/>
          <a:p>
            <a:pPr algn="ctr"/>
            <a:r>
              <a:rPr lang="en-GB" sz="1600" dirty="0" smtClean="0">
                <a:solidFill>
                  <a:schemeClr val="bg2"/>
                </a:solidFill>
              </a:rPr>
              <a:t>The number of patients that had a NBD score &gt;14 (severe) was reduced by 55% after 1 year of treatment with Peristeen</a:t>
            </a:r>
          </a:p>
        </p:txBody>
      </p:sp>
      <p:pic>
        <p:nvPicPr>
          <p:cNvPr id="6" name="Picture 5"/>
          <p:cNvPicPr>
            <a:picLocks noChangeAspect="1"/>
          </p:cNvPicPr>
          <p:nvPr/>
        </p:nvPicPr>
        <p:blipFill>
          <a:blip r:embed="rId3"/>
          <a:stretch>
            <a:fillRect/>
          </a:stretch>
        </p:blipFill>
        <p:spPr>
          <a:xfrm>
            <a:off x="899592" y="2427734"/>
            <a:ext cx="3106244" cy="1856740"/>
          </a:xfrm>
          <a:prstGeom prst="rect">
            <a:avLst/>
          </a:prstGeom>
        </p:spPr>
      </p:pic>
      <p:sp>
        <p:nvSpPr>
          <p:cNvPr id="7" name="TextBox 6"/>
          <p:cNvSpPr txBox="1"/>
          <p:nvPr/>
        </p:nvSpPr>
        <p:spPr>
          <a:xfrm>
            <a:off x="4644008" y="3507854"/>
            <a:ext cx="3816424" cy="553998"/>
          </a:xfrm>
          <a:prstGeom prst="rect">
            <a:avLst/>
          </a:prstGeom>
          <a:noFill/>
        </p:spPr>
        <p:txBody>
          <a:bodyPr wrap="square" lIns="0" tIns="0" rIns="0" bIns="0" rtlCol="0">
            <a:spAutoFit/>
          </a:bodyPr>
          <a:lstStyle/>
          <a:p>
            <a:pPr algn="ctr"/>
            <a:r>
              <a:rPr lang="en-GB" sz="1200" dirty="0" smtClean="0">
                <a:solidFill>
                  <a:schemeClr val="bg2"/>
                </a:solidFill>
              </a:rPr>
              <a:t>This real-life data confirms previous clinical trials (such as the Christiansen et from 2006) on </a:t>
            </a:r>
            <a:r>
              <a:rPr lang="en-GB" sz="1200" dirty="0" err="1" smtClean="0">
                <a:solidFill>
                  <a:schemeClr val="bg2"/>
                </a:solidFill>
              </a:rPr>
              <a:t>Peristeen’s</a:t>
            </a:r>
            <a:r>
              <a:rPr lang="en-GB" sz="1200" dirty="0" smtClean="0">
                <a:solidFill>
                  <a:schemeClr val="bg2"/>
                </a:solidFill>
              </a:rPr>
              <a:t> effectiveness in treating neurogenic bowel dysfunction </a:t>
            </a:r>
          </a:p>
        </p:txBody>
      </p:sp>
      <p:pic>
        <p:nvPicPr>
          <p:cNvPr id="5122" name="Picture 2" descr="http://www.avantisystemsusa.com/wp-content/uploads/2015/07/Quality-of-Life-Icon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7820" y="1127171"/>
            <a:ext cx="18288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9927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Resource utilization after 1 years</a:t>
            </a:r>
            <a:endParaRPr lang="en-GB" dirty="0"/>
          </a:p>
        </p:txBody>
      </p:sp>
      <p:sp>
        <p:nvSpPr>
          <p:cNvPr id="4" name="Slide Number Placeholder 3"/>
          <p:cNvSpPr>
            <a:spLocks noGrp="1"/>
          </p:cNvSpPr>
          <p:nvPr>
            <p:ph type="sldNum" sz="quarter" idx="10"/>
          </p:nvPr>
        </p:nvSpPr>
        <p:spPr/>
        <p:txBody>
          <a:bodyPr/>
          <a:lstStyle/>
          <a:p>
            <a:r>
              <a:rPr lang="en-GB" dirty="0" smtClean="0">
                <a:solidFill>
                  <a:srgbClr val="535353"/>
                </a:solidFill>
              </a:rPr>
              <a:t>Page </a:t>
            </a:r>
            <a:fld id="{2F4432FF-5EA5-4C7F-B1F8-4542D993CF2D}" type="slidenum">
              <a:rPr lang="en-GB" smtClean="0">
                <a:solidFill>
                  <a:srgbClr val="535353"/>
                </a:solidFill>
              </a:rPr>
              <a:pPr/>
              <a:t>7</a:t>
            </a:fld>
            <a:endParaRPr lang="en-GB" dirty="0">
              <a:solidFill>
                <a:srgbClr val="535353"/>
              </a:solidFill>
            </a:endParaRPr>
          </a:p>
        </p:txBody>
      </p:sp>
      <p:sp>
        <p:nvSpPr>
          <p:cNvPr id="5" name="TextBox 4"/>
          <p:cNvSpPr txBox="1"/>
          <p:nvPr/>
        </p:nvSpPr>
        <p:spPr>
          <a:xfrm>
            <a:off x="463522" y="1075607"/>
            <a:ext cx="2164846" cy="800219"/>
          </a:xfrm>
          <a:prstGeom prst="rect">
            <a:avLst/>
          </a:prstGeom>
          <a:noFill/>
        </p:spPr>
        <p:txBody>
          <a:bodyPr wrap="square" lIns="0" tIns="0" rIns="0" bIns="0" rtlCol="0">
            <a:spAutoFit/>
          </a:bodyPr>
          <a:lstStyle/>
          <a:p>
            <a:pPr algn="ctr"/>
            <a:r>
              <a:rPr lang="en-GB" sz="3600" b="1" dirty="0" smtClean="0">
                <a:solidFill>
                  <a:srgbClr val="40C3D7"/>
                </a:solidFill>
              </a:rPr>
              <a:t>57%</a:t>
            </a:r>
            <a:r>
              <a:rPr lang="en-GB" sz="3200" dirty="0" smtClean="0">
                <a:solidFill>
                  <a:srgbClr val="40C3D7"/>
                </a:solidFill>
              </a:rPr>
              <a:t> </a:t>
            </a:r>
          </a:p>
          <a:p>
            <a:pPr algn="ctr"/>
            <a:r>
              <a:rPr lang="en-GB" sz="1600" dirty="0" smtClean="0">
                <a:solidFill>
                  <a:srgbClr val="535353"/>
                </a:solidFill>
              </a:rPr>
              <a:t>reduction UTIs</a:t>
            </a:r>
          </a:p>
        </p:txBody>
      </p:sp>
      <p:sp>
        <p:nvSpPr>
          <p:cNvPr id="6" name="TextBox 5"/>
          <p:cNvSpPr txBox="1"/>
          <p:nvPr/>
        </p:nvSpPr>
        <p:spPr>
          <a:xfrm>
            <a:off x="575460" y="2669552"/>
            <a:ext cx="1940970" cy="769441"/>
          </a:xfrm>
          <a:prstGeom prst="rect">
            <a:avLst/>
          </a:prstGeom>
          <a:noFill/>
        </p:spPr>
        <p:txBody>
          <a:bodyPr wrap="square" lIns="0" tIns="0" rIns="0" bIns="0" rtlCol="0">
            <a:spAutoFit/>
          </a:bodyPr>
          <a:lstStyle/>
          <a:p>
            <a:pPr algn="ctr"/>
            <a:r>
              <a:rPr lang="en-GB" sz="3600" b="1" dirty="0" smtClean="0">
                <a:solidFill>
                  <a:srgbClr val="40C3D7"/>
                </a:solidFill>
              </a:rPr>
              <a:t>88% </a:t>
            </a:r>
          </a:p>
          <a:p>
            <a:pPr algn="ctr"/>
            <a:r>
              <a:rPr lang="en-GB" sz="1400" dirty="0" smtClean="0">
                <a:solidFill>
                  <a:srgbClr val="535353"/>
                </a:solidFill>
              </a:rPr>
              <a:t>reduction admissions</a:t>
            </a:r>
          </a:p>
        </p:txBody>
      </p:sp>
      <p:sp>
        <p:nvSpPr>
          <p:cNvPr id="7" name="TextBox 6"/>
          <p:cNvSpPr txBox="1"/>
          <p:nvPr/>
        </p:nvSpPr>
        <p:spPr>
          <a:xfrm>
            <a:off x="6993658" y="1024716"/>
            <a:ext cx="1388201" cy="1046440"/>
          </a:xfrm>
          <a:prstGeom prst="rect">
            <a:avLst/>
          </a:prstGeom>
          <a:noFill/>
        </p:spPr>
        <p:txBody>
          <a:bodyPr wrap="none" lIns="0" tIns="0" rIns="0" bIns="0" rtlCol="0">
            <a:spAutoFit/>
          </a:bodyPr>
          <a:lstStyle/>
          <a:p>
            <a:pPr algn="ctr"/>
            <a:r>
              <a:rPr lang="en-GB" sz="3600" b="1" dirty="0" smtClean="0">
                <a:solidFill>
                  <a:srgbClr val="40C3D7"/>
                </a:solidFill>
              </a:rPr>
              <a:t>66%</a:t>
            </a:r>
          </a:p>
          <a:p>
            <a:pPr algn="ctr"/>
            <a:r>
              <a:rPr lang="en-GB" sz="1600" dirty="0" smtClean="0">
                <a:solidFill>
                  <a:srgbClr val="535353"/>
                </a:solidFill>
              </a:rPr>
              <a:t>reduction GP /</a:t>
            </a:r>
          </a:p>
          <a:p>
            <a:pPr algn="ctr"/>
            <a:r>
              <a:rPr lang="en-GB" sz="1600" dirty="0" smtClean="0">
                <a:solidFill>
                  <a:srgbClr val="535353"/>
                </a:solidFill>
              </a:rPr>
              <a:t>Specialist visits</a:t>
            </a:r>
          </a:p>
        </p:txBody>
      </p:sp>
      <p:sp>
        <p:nvSpPr>
          <p:cNvPr id="8" name="TextBox 7"/>
          <p:cNvSpPr txBox="1"/>
          <p:nvPr/>
        </p:nvSpPr>
        <p:spPr>
          <a:xfrm>
            <a:off x="6549120" y="2603689"/>
            <a:ext cx="2199920" cy="800219"/>
          </a:xfrm>
          <a:prstGeom prst="rect">
            <a:avLst/>
          </a:prstGeom>
          <a:noFill/>
        </p:spPr>
        <p:txBody>
          <a:bodyPr wrap="square" lIns="0" tIns="0" rIns="0" bIns="0" rtlCol="0">
            <a:spAutoFit/>
          </a:bodyPr>
          <a:lstStyle/>
          <a:p>
            <a:pPr algn="ctr"/>
            <a:r>
              <a:rPr lang="en-GB" sz="3600" b="1" dirty="0" smtClean="0">
                <a:solidFill>
                  <a:srgbClr val="40C3D7"/>
                </a:solidFill>
              </a:rPr>
              <a:t>61%</a:t>
            </a:r>
            <a:r>
              <a:rPr lang="en-GB" sz="2000" dirty="0" smtClean="0">
                <a:solidFill>
                  <a:srgbClr val="40C3D7"/>
                </a:solidFill>
              </a:rPr>
              <a:t> </a:t>
            </a:r>
          </a:p>
          <a:p>
            <a:pPr algn="ctr"/>
            <a:r>
              <a:rPr lang="en-GB" sz="1600" dirty="0" smtClean="0">
                <a:solidFill>
                  <a:srgbClr val="535353"/>
                </a:solidFill>
              </a:rPr>
              <a:t>reduction stoma surgery</a:t>
            </a:r>
          </a:p>
        </p:txBody>
      </p:sp>
      <p:pic>
        <p:nvPicPr>
          <p:cNvPr id="9"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475193" y="1888756"/>
            <a:ext cx="1895537" cy="1835122"/>
          </a:xfrm>
        </p:spPr>
      </p:pic>
      <p:pic>
        <p:nvPicPr>
          <p:cNvPr id="10" name="Picture 9"/>
          <p:cNvPicPr>
            <a:picLocks noChangeAspect="1"/>
          </p:cNvPicPr>
          <p:nvPr/>
        </p:nvPicPr>
        <p:blipFill rotWithShape="1">
          <a:blip r:embed="rId4"/>
          <a:srcRect l="6697" t="8631" r="8258" b="13871"/>
          <a:stretch/>
        </p:blipFill>
        <p:spPr>
          <a:xfrm>
            <a:off x="946571" y="3438993"/>
            <a:ext cx="1198748" cy="820196"/>
          </a:xfrm>
          <a:prstGeom prst="rect">
            <a:avLst/>
          </a:prstGeom>
        </p:spPr>
      </p:pic>
      <p:pic>
        <p:nvPicPr>
          <p:cNvPr id="11" name="Picture 10"/>
          <p:cNvPicPr>
            <a:picLocks noChangeAspect="1"/>
          </p:cNvPicPr>
          <p:nvPr/>
        </p:nvPicPr>
        <p:blipFill rotWithShape="1">
          <a:blip r:embed="rId5"/>
          <a:srcRect l="11789" t="14341" r="22014" b="26202"/>
          <a:stretch/>
        </p:blipFill>
        <p:spPr>
          <a:xfrm>
            <a:off x="2258116" y="1121976"/>
            <a:ext cx="936105" cy="792089"/>
          </a:xfrm>
          <a:prstGeom prst="rect">
            <a:avLst/>
          </a:prstGeom>
        </p:spPr>
      </p:pic>
      <p:pic>
        <p:nvPicPr>
          <p:cNvPr id="12" name="Picture 11"/>
          <p:cNvPicPr>
            <a:picLocks noChangeAspect="1"/>
          </p:cNvPicPr>
          <p:nvPr/>
        </p:nvPicPr>
        <p:blipFill rotWithShape="1">
          <a:blip r:embed="rId6"/>
          <a:srcRect l="6388" r="8045"/>
          <a:stretch/>
        </p:blipFill>
        <p:spPr>
          <a:xfrm>
            <a:off x="6066384" y="1069667"/>
            <a:ext cx="763511" cy="896705"/>
          </a:xfrm>
          <a:prstGeom prst="rect">
            <a:avLst/>
          </a:prstGeom>
        </p:spPr>
      </p:pic>
      <p:pic>
        <p:nvPicPr>
          <p:cNvPr id="13" name="Picture 12"/>
          <p:cNvPicPr>
            <a:picLocks noChangeAspect="1"/>
          </p:cNvPicPr>
          <p:nvPr/>
        </p:nvPicPr>
        <p:blipFill rotWithShape="1">
          <a:blip r:embed="rId7"/>
          <a:srcRect t="9765" b="10803"/>
          <a:stretch/>
        </p:blipFill>
        <p:spPr>
          <a:xfrm>
            <a:off x="6993658" y="3438993"/>
            <a:ext cx="1091466" cy="792088"/>
          </a:xfrm>
          <a:prstGeom prst="rect">
            <a:avLst/>
          </a:prstGeom>
        </p:spPr>
      </p:pic>
    </p:spTree>
    <p:extLst>
      <p:ext uri="{BB962C8B-B14F-4D97-AF65-F5344CB8AC3E}">
        <p14:creationId xmlns:p14="http://schemas.microsoft.com/office/powerpoint/2010/main" val="1459746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 calcmode="lin" valueType="num">
                                      <p:cBhvr>
                                        <p:cTn id="15" dur="1000" fill="hold"/>
                                        <p:tgtEl>
                                          <p:spTgt spid="11"/>
                                        </p:tgtEl>
                                        <p:attrNameLst>
                                          <p:attrName>style.rotation</p:attrName>
                                        </p:attrNameLst>
                                      </p:cBhvr>
                                      <p:tavLst>
                                        <p:tav tm="0">
                                          <p:val>
                                            <p:fltVal val="90"/>
                                          </p:val>
                                        </p:tav>
                                        <p:tav tm="100000">
                                          <p:val>
                                            <p:fltVal val="0"/>
                                          </p:val>
                                        </p:tav>
                                      </p:tavLst>
                                    </p:anim>
                                    <p:animEffect transition="in" filter="fade">
                                      <p:cBhvr>
                                        <p:cTn id="16" dur="10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fltVal val="0"/>
                                          </p:val>
                                        </p:tav>
                                        <p:tav tm="100000">
                                          <p:val>
                                            <p:strVal val="#ppt_w"/>
                                          </p:val>
                                        </p:tav>
                                      </p:tavLst>
                                    </p:anim>
                                    <p:anim calcmode="lin" valueType="num">
                                      <p:cBhvr>
                                        <p:cTn id="22" dur="1000" fill="hold"/>
                                        <p:tgtEl>
                                          <p:spTgt spid="6"/>
                                        </p:tgtEl>
                                        <p:attrNameLst>
                                          <p:attrName>ppt_h</p:attrName>
                                        </p:attrNameLst>
                                      </p:cBhvr>
                                      <p:tavLst>
                                        <p:tav tm="0">
                                          <p:val>
                                            <p:fltVal val="0"/>
                                          </p:val>
                                        </p:tav>
                                        <p:tav tm="100000">
                                          <p:val>
                                            <p:strVal val="#ppt_h"/>
                                          </p:val>
                                        </p:tav>
                                      </p:tavLst>
                                    </p:anim>
                                    <p:anim calcmode="lin" valueType="num">
                                      <p:cBhvr>
                                        <p:cTn id="23" dur="1000" fill="hold"/>
                                        <p:tgtEl>
                                          <p:spTgt spid="6"/>
                                        </p:tgtEl>
                                        <p:attrNameLst>
                                          <p:attrName>style.rotation</p:attrName>
                                        </p:attrNameLst>
                                      </p:cBhvr>
                                      <p:tavLst>
                                        <p:tav tm="0">
                                          <p:val>
                                            <p:fltVal val="90"/>
                                          </p:val>
                                        </p:tav>
                                        <p:tav tm="100000">
                                          <p:val>
                                            <p:fltVal val="0"/>
                                          </p:val>
                                        </p:tav>
                                      </p:tavLst>
                                    </p:anim>
                                    <p:animEffect transition="in" filter="fade">
                                      <p:cBhvr>
                                        <p:cTn id="24" dur="1000"/>
                                        <p:tgtEl>
                                          <p:spTgt spid="6"/>
                                        </p:tgtEl>
                                      </p:cBhvr>
                                    </p:animEffect>
                                  </p:childTnLst>
                                </p:cTn>
                              </p:par>
                              <p:par>
                                <p:cTn id="25" presetID="3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fltVal val="0"/>
                                          </p:val>
                                        </p:tav>
                                        <p:tav tm="100000">
                                          <p:val>
                                            <p:strVal val="#ppt_w"/>
                                          </p:val>
                                        </p:tav>
                                      </p:tavLst>
                                    </p:anim>
                                    <p:anim calcmode="lin" valueType="num">
                                      <p:cBhvr>
                                        <p:cTn id="28" dur="1000" fill="hold"/>
                                        <p:tgtEl>
                                          <p:spTgt spid="10"/>
                                        </p:tgtEl>
                                        <p:attrNameLst>
                                          <p:attrName>ppt_h</p:attrName>
                                        </p:attrNameLst>
                                      </p:cBhvr>
                                      <p:tavLst>
                                        <p:tav tm="0">
                                          <p:val>
                                            <p:fltVal val="0"/>
                                          </p:val>
                                        </p:tav>
                                        <p:tav tm="100000">
                                          <p:val>
                                            <p:strVal val="#ppt_h"/>
                                          </p:val>
                                        </p:tav>
                                      </p:tavLst>
                                    </p:anim>
                                    <p:anim calcmode="lin" valueType="num">
                                      <p:cBhvr>
                                        <p:cTn id="29" dur="1000" fill="hold"/>
                                        <p:tgtEl>
                                          <p:spTgt spid="10"/>
                                        </p:tgtEl>
                                        <p:attrNameLst>
                                          <p:attrName>style.rotation</p:attrName>
                                        </p:attrNameLst>
                                      </p:cBhvr>
                                      <p:tavLst>
                                        <p:tav tm="0">
                                          <p:val>
                                            <p:fltVal val="90"/>
                                          </p:val>
                                        </p:tav>
                                        <p:tav tm="100000">
                                          <p:val>
                                            <p:fltVal val="0"/>
                                          </p:val>
                                        </p:tav>
                                      </p:tavLst>
                                    </p:anim>
                                    <p:animEffect transition="in" filter="fade">
                                      <p:cBhvr>
                                        <p:cTn id="30" dur="10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1000" fill="hold"/>
                                        <p:tgtEl>
                                          <p:spTgt spid="7"/>
                                        </p:tgtEl>
                                        <p:attrNameLst>
                                          <p:attrName>ppt_w</p:attrName>
                                        </p:attrNameLst>
                                      </p:cBhvr>
                                      <p:tavLst>
                                        <p:tav tm="0">
                                          <p:val>
                                            <p:fltVal val="0"/>
                                          </p:val>
                                        </p:tav>
                                        <p:tav tm="100000">
                                          <p:val>
                                            <p:strVal val="#ppt_w"/>
                                          </p:val>
                                        </p:tav>
                                      </p:tavLst>
                                    </p:anim>
                                    <p:anim calcmode="lin" valueType="num">
                                      <p:cBhvr>
                                        <p:cTn id="36" dur="1000" fill="hold"/>
                                        <p:tgtEl>
                                          <p:spTgt spid="7"/>
                                        </p:tgtEl>
                                        <p:attrNameLst>
                                          <p:attrName>ppt_h</p:attrName>
                                        </p:attrNameLst>
                                      </p:cBhvr>
                                      <p:tavLst>
                                        <p:tav tm="0">
                                          <p:val>
                                            <p:fltVal val="0"/>
                                          </p:val>
                                        </p:tav>
                                        <p:tav tm="100000">
                                          <p:val>
                                            <p:strVal val="#ppt_h"/>
                                          </p:val>
                                        </p:tav>
                                      </p:tavLst>
                                    </p:anim>
                                    <p:anim calcmode="lin" valueType="num">
                                      <p:cBhvr>
                                        <p:cTn id="37" dur="1000" fill="hold"/>
                                        <p:tgtEl>
                                          <p:spTgt spid="7"/>
                                        </p:tgtEl>
                                        <p:attrNameLst>
                                          <p:attrName>style.rotation</p:attrName>
                                        </p:attrNameLst>
                                      </p:cBhvr>
                                      <p:tavLst>
                                        <p:tav tm="0">
                                          <p:val>
                                            <p:fltVal val="90"/>
                                          </p:val>
                                        </p:tav>
                                        <p:tav tm="100000">
                                          <p:val>
                                            <p:fltVal val="0"/>
                                          </p:val>
                                        </p:tav>
                                      </p:tavLst>
                                    </p:anim>
                                    <p:animEffect transition="in" filter="fade">
                                      <p:cBhvr>
                                        <p:cTn id="38" dur="1000"/>
                                        <p:tgtEl>
                                          <p:spTgt spid="7"/>
                                        </p:tgtEl>
                                      </p:cBhvr>
                                    </p:animEffect>
                                  </p:childTnLst>
                                </p:cTn>
                              </p:par>
                              <p:par>
                                <p:cTn id="39" presetID="31"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1000" fill="hold"/>
                                        <p:tgtEl>
                                          <p:spTgt spid="12"/>
                                        </p:tgtEl>
                                        <p:attrNameLst>
                                          <p:attrName>ppt_w</p:attrName>
                                        </p:attrNameLst>
                                      </p:cBhvr>
                                      <p:tavLst>
                                        <p:tav tm="0">
                                          <p:val>
                                            <p:fltVal val="0"/>
                                          </p:val>
                                        </p:tav>
                                        <p:tav tm="100000">
                                          <p:val>
                                            <p:strVal val="#ppt_w"/>
                                          </p:val>
                                        </p:tav>
                                      </p:tavLst>
                                    </p:anim>
                                    <p:anim calcmode="lin" valueType="num">
                                      <p:cBhvr>
                                        <p:cTn id="42" dur="1000" fill="hold"/>
                                        <p:tgtEl>
                                          <p:spTgt spid="12"/>
                                        </p:tgtEl>
                                        <p:attrNameLst>
                                          <p:attrName>ppt_h</p:attrName>
                                        </p:attrNameLst>
                                      </p:cBhvr>
                                      <p:tavLst>
                                        <p:tav tm="0">
                                          <p:val>
                                            <p:fltVal val="0"/>
                                          </p:val>
                                        </p:tav>
                                        <p:tav tm="100000">
                                          <p:val>
                                            <p:strVal val="#ppt_h"/>
                                          </p:val>
                                        </p:tav>
                                      </p:tavLst>
                                    </p:anim>
                                    <p:anim calcmode="lin" valueType="num">
                                      <p:cBhvr>
                                        <p:cTn id="43" dur="1000" fill="hold"/>
                                        <p:tgtEl>
                                          <p:spTgt spid="12"/>
                                        </p:tgtEl>
                                        <p:attrNameLst>
                                          <p:attrName>style.rotation</p:attrName>
                                        </p:attrNameLst>
                                      </p:cBhvr>
                                      <p:tavLst>
                                        <p:tav tm="0">
                                          <p:val>
                                            <p:fltVal val="90"/>
                                          </p:val>
                                        </p:tav>
                                        <p:tav tm="100000">
                                          <p:val>
                                            <p:fltVal val="0"/>
                                          </p:val>
                                        </p:tav>
                                      </p:tavLst>
                                    </p:anim>
                                    <p:animEffect transition="in" filter="fade">
                                      <p:cBhvr>
                                        <p:cTn id="44" dur="10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1000" fill="hold"/>
                                        <p:tgtEl>
                                          <p:spTgt spid="8"/>
                                        </p:tgtEl>
                                        <p:attrNameLst>
                                          <p:attrName>ppt_w</p:attrName>
                                        </p:attrNameLst>
                                      </p:cBhvr>
                                      <p:tavLst>
                                        <p:tav tm="0">
                                          <p:val>
                                            <p:fltVal val="0"/>
                                          </p:val>
                                        </p:tav>
                                        <p:tav tm="100000">
                                          <p:val>
                                            <p:strVal val="#ppt_w"/>
                                          </p:val>
                                        </p:tav>
                                      </p:tavLst>
                                    </p:anim>
                                    <p:anim calcmode="lin" valueType="num">
                                      <p:cBhvr>
                                        <p:cTn id="50" dur="1000" fill="hold"/>
                                        <p:tgtEl>
                                          <p:spTgt spid="8"/>
                                        </p:tgtEl>
                                        <p:attrNameLst>
                                          <p:attrName>ppt_h</p:attrName>
                                        </p:attrNameLst>
                                      </p:cBhvr>
                                      <p:tavLst>
                                        <p:tav tm="0">
                                          <p:val>
                                            <p:fltVal val="0"/>
                                          </p:val>
                                        </p:tav>
                                        <p:tav tm="100000">
                                          <p:val>
                                            <p:strVal val="#ppt_h"/>
                                          </p:val>
                                        </p:tav>
                                      </p:tavLst>
                                    </p:anim>
                                    <p:anim calcmode="lin" valueType="num">
                                      <p:cBhvr>
                                        <p:cTn id="51" dur="1000" fill="hold"/>
                                        <p:tgtEl>
                                          <p:spTgt spid="8"/>
                                        </p:tgtEl>
                                        <p:attrNameLst>
                                          <p:attrName>style.rotation</p:attrName>
                                        </p:attrNameLst>
                                      </p:cBhvr>
                                      <p:tavLst>
                                        <p:tav tm="0">
                                          <p:val>
                                            <p:fltVal val="90"/>
                                          </p:val>
                                        </p:tav>
                                        <p:tav tm="100000">
                                          <p:val>
                                            <p:fltVal val="0"/>
                                          </p:val>
                                        </p:tav>
                                      </p:tavLst>
                                    </p:anim>
                                    <p:animEffect transition="in" filter="fade">
                                      <p:cBhvr>
                                        <p:cTn id="52" dur="1000"/>
                                        <p:tgtEl>
                                          <p:spTgt spid="8"/>
                                        </p:tgtEl>
                                      </p:cBhvr>
                                    </p:animEffect>
                                  </p:childTnLst>
                                </p:cTn>
                              </p:par>
                              <p:par>
                                <p:cTn id="53" presetID="31"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1000" fill="hold"/>
                                        <p:tgtEl>
                                          <p:spTgt spid="13"/>
                                        </p:tgtEl>
                                        <p:attrNameLst>
                                          <p:attrName>ppt_w</p:attrName>
                                        </p:attrNameLst>
                                      </p:cBhvr>
                                      <p:tavLst>
                                        <p:tav tm="0">
                                          <p:val>
                                            <p:fltVal val="0"/>
                                          </p:val>
                                        </p:tav>
                                        <p:tav tm="100000">
                                          <p:val>
                                            <p:strVal val="#ppt_w"/>
                                          </p:val>
                                        </p:tav>
                                      </p:tavLst>
                                    </p:anim>
                                    <p:anim calcmode="lin" valueType="num">
                                      <p:cBhvr>
                                        <p:cTn id="56" dur="1000" fill="hold"/>
                                        <p:tgtEl>
                                          <p:spTgt spid="13"/>
                                        </p:tgtEl>
                                        <p:attrNameLst>
                                          <p:attrName>ppt_h</p:attrName>
                                        </p:attrNameLst>
                                      </p:cBhvr>
                                      <p:tavLst>
                                        <p:tav tm="0">
                                          <p:val>
                                            <p:fltVal val="0"/>
                                          </p:val>
                                        </p:tav>
                                        <p:tav tm="100000">
                                          <p:val>
                                            <p:strVal val="#ppt_h"/>
                                          </p:val>
                                        </p:tav>
                                      </p:tavLst>
                                    </p:anim>
                                    <p:anim calcmode="lin" valueType="num">
                                      <p:cBhvr>
                                        <p:cTn id="57" dur="1000" fill="hold"/>
                                        <p:tgtEl>
                                          <p:spTgt spid="13"/>
                                        </p:tgtEl>
                                        <p:attrNameLst>
                                          <p:attrName>style.rotation</p:attrName>
                                        </p:attrNameLst>
                                      </p:cBhvr>
                                      <p:tavLst>
                                        <p:tav tm="0">
                                          <p:val>
                                            <p:fltVal val="90"/>
                                          </p:val>
                                        </p:tav>
                                        <p:tav tm="100000">
                                          <p:val>
                                            <p:fltVal val="0"/>
                                          </p:val>
                                        </p:tav>
                                      </p:tavLst>
                                    </p:anim>
                                    <p:animEffect transition="in" filter="fade">
                                      <p:cBhvr>
                                        <p:cTn id="58" dur="10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6" presetClass="emph" presetSubtype="0" fill="hold" nodeType="clickEffect">
                                  <p:stCondLst>
                                    <p:cond delay="0"/>
                                  </p:stCondLst>
                                  <p:childTnLst>
                                    <p:animScale>
                                      <p:cBhvr>
                                        <p:cTn id="62" dur="20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015604"/>
            <a:ext cx="8496944" cy="3426619"/>
          </a:xfrm>
        </p:spPr>
        <p:txBody>
          <a:bodyPr>
            <a:noAutofit/>
          </a:bodyPr>
          <a:lstStyle/>
          <a:p>
            <a:pPr marL="0" indent="0">
              <a:buNone/>
            </a:pPr>
            <a:r>
              <a:rPr lang="en-GB" sz="1100" dirty="0" smtClean="0"/>
              <a:t>Emmanuel A, </a:t>
            </a:r>
            <a:r>
              <a:rPr lang="en-GB" sz="1100" dirty="0"/>
              <a:t>Christensen </a:t>
            </a:r>
            <a:r>
              <a:rPr lang="en-GB" sz="1100" dirty="0" smtClean="0"/>
              <a:t>P, </a:t>
            </a:r>
            <a:r>
              <a:rPr lang="en-GB" sz="1100" dirty="0"/>
              <a:t>Kumar </a:t>
            </a:r>
            <a:r>
              <a:rPr lang="en-GB" sz="1100" dirty="0" smtClean="0"/>
              <a:t>G, </a:t>
            </a:r>
            <a:r>
              <a:rPr lang="en-GB" sz="1100" dirty="0" err="1"/>
              <a:t>Passananti</a:t>
            </a:r>
            <a:r>
              <a:rPr lang="en-GB" sz="1100" dirty="0"/>
              <a:t> </a:t>
            </a:r>
            <a:r>
              <a:rPr lang="en-GB" sz="1100" dirty="0" smtClean="0"/>
              <a:t>V, </a:t>
            </a:r>
            <a:r>
              <a:rPr lang="en-GB" sz="1100" dirty="0" err="1"/>
              <a:t>Mealing</a:t>
            </a:r>
            <a:r>
              <a:rPr lang="en-GB" sz="1100" dirty="0"/>
              <a:t> </a:t>
            </a:r>
            <a:r>
              <a:rPr lang="en-GB" sz="1100" dirty="0" smtClean="0"/>
              <a:t>S, </a:t>
            </a:r>
            <a:r>
              <a:rPr lang="en-GB" sz="1100" dirty="0" err="1"/>
              <a:t>Stoerling</a:t>
            </a:r>
            <a:r>
              <a:rPr lang="en-GB" sz="1100" dirty="0"/>
              <a:t> </a:t>
            </a:r>
            <a:r>
              <a:rPr lang="en-GB" sz="1100" dirty="0" smtClean="0"/>
              <a:t>ZM, </a:t>
            </a:r>
            <a:r>
              <a:rPr lang="nl-NL" sz="1100" dirty="0" smtClean="0"/>
              <a:t>Andersen F, </a:t>
            </a:r>
            <a:r>
              <a:rPr lang="nl-NL" sz="1100" dirty="0" err="1"/>
              <a:t>Soerensen</a:t>
            </a:r>
            <a:r>
              <a:rPr lang="nl-NL" sz="1100" dirty="0"/>
              <a:t> </a:t>
            </a:r>
            <a:r>
              <a:rPr lang="nl-NL" sz="1100" dirty="0" smtClean="0"/>
              <a:t>J, </a:t>
            </a:r>
            <a:r>
              <a:rPr lang="nl-NL" sz="1100" dirty="0" err="1"/>
              <a:t>Kirshblum</a:t>
            </a:r>
            <a:r>
              <a:rPr lang="nl-NL" sz="1100" dirty="0"/>
              <a:t> </a:t>
            </a:r>
            <a:r>
              <a:rPr lang="nl-NL" sz="1100" dirty="0" smtClean="0"/>
              <a:t>S</a:t>
            </a:r>
            <a:endParaRPr lang="nl-NL" sz="1100" dirty="0"/>
          </a:p>
          <a:p>
            <a:pPr marL="0" indent="0">
              <a:buNone/>
            </a:pPr>
            <a:r>
              <a:rPr lang="en-GB" sz="1100" b="1" dirty="0" smtClean="0"/>
              <a:t>Objectives</a:t>
            </a:r>
            <a:r>
              <a:rPr lang="en-GB" sz="1100" dirty="0"/>
              <a:t>: To investigate the long-term cost-effectiveness of initiating </a:t>
            </a:r>
            <a:r>
              <a:rPr lang="en-GB" sz="1100" dirty="0" smtClean="0"/>
              <a:t>transanal irrigation</a:t>
            </a:r>
            <a:r>
              <a:rPr lang="en-GB" sz="1100" dirty="0"/>
              <a:t>* (TAI) as second-line management in patients with neurogenic </a:t>
            </a:r>
            <a:r>
              <a:rPr lang="en-GB" sz="1100" dirty="0" smtClean="0"/>
              <a:t>bowel dysfunction </a:t>
            </a:r>
            <a:r>
              <a:rPr lang="en-GB" sz="1100" dirty="0"/>
              <a:t>(NBD) who have failed first-line standard bowel care (SBC). Methods:</a:t>
            </a:r>
          </a:p>
          <a:p>
            <a:pPr marL="0" indent="0">
              <a:buNone/>
            </a:pPr>
            <a:r>
              <a:rPr lang="en-GB" sz="1100" dirty="0"/>
              <a:t>A deterministic Markov decision model was developed to project the lifetime </a:t>
            </a:r>
            <a:r>
              <a:rPr lang="en-GB" sz="1100" dirty="0" smtClean="0"/>
              <a:t>health economic </a:t>
            </a:r>
            <a:r>
              <a:rPr lang="en-GB" sz="1100" dirty="0"/>
              <a:t>outcomes, including quality-adjusted life expectancy (QALE), </a:t>
            </a:r>
            <a:r>
              <a:rPr lang="en-GB" sz="1100" dirty="0" smtClean="0"/>
              <a:t>episodes of </a:t>
            </a:r>
            <a:r>
              <a:rPr lang="en-GB" sz="1100" dirty="0"/>
              <a:t>faecal incontinence (FI), urinary tract infections (UTIs), and stoma surgery </a:t>
            </a:r>
            <a:r>
              <a:rPr lang="en-GB" sz="1100" dirty="0" smtClean="0"/>
              <a:t>when using </a:t>
            </a:r>
            <a:r>
              <a:rPr lang="en-GB" sz="1100" dirty="0"/>
              <a:t>TAI relative to continuing SBC. Patients could transition from TAI to (a) </a:t>
            </a:r>
            <a:r>
              <a:rPr lang="en-GB" sz="1100" dirty="0" smtClean="0"/>
              <a:t>another round </a:t>
            </a:r>
            <a:r>
              <a:rPr lang="en-GB" sz="1100" dirty="0"/>
              <a:t>of first-line SBC, (b) third-line surgeries (sacral nerve stimulator, sacral </a:t>
            </a:r>
            <a:r>
              <a:rPr lang="en-GB" sz="1100" dirty="0" smtClean="0"/>
              <a:t>anterior root </a:t>
            </a:r>
            <a:r>
              <a:rPr lang="en-GB" sz="1100" dirty="0"/>
              <a:t>stimulator, </a:t>
            </a:r>
            <a:r>
              <a:rPr lang="en-GB" sz="1100" dirty="0" err="1"/>
              <a:t>antegrade</a:t>
            </a:r>
            <a:r>
              <a:rPr lang="en-GB" sz="1100" dirty="0"/>
              <a:t> continence enema) or (c) stoma as the </a:t>
            </a:r>
            <a:r>
              <a:rPr lang="en-GB" sz="1100" dirty="0" smtClean="0"/>
              <a:t>absorbing state</a:t>
            </a:r>
            <a:r>
              <a:rPr lang="en-GB" sz="1100" dirty="0"/>
              <a:t>. Transition probabilities and QALE estimates were based on real-world </a:t>
            </a:r>
            <a:r>
              <a:rPr lang="en-GB" sz="1100" dirty="0" smtClean="0"/>
              <a:t>data collected </a:t>
            </a:r>
            <a:r>
              <a:rPr lang="en-GB" sz="1100" dirty="0"/>
              <a:t>at three clinics in UK from 2007-2014, in NBD patients due to spinal </a:t>
            </a:r>
            <a:r>
              <a:rPr lang="en-GB" sz="1100" dirty="0" smtClean="0"/>
              <a:t>cord injury </a:t>
            </a:r>
            <a:r>
              <a:rPr lang="en-GB" sz="1100" dirty="0"/>
              <a:t>(SCI), multiple sclerosis, </a:t>
            </a:r>
            <a:r>
              <a:rPr lang="en-GB" sz="1100" dirty="0" err="1"/>
              <a:t>spina</a:t>
            </a:r>
            <a:r>
              <a:rPr lang="en-GB" sz="1100" dirty="0"/>
              <a:t> bifida, and cauda </a:t>
            </a:r>
            <a:r>
              <a:rPr lang="en-GB" sz="1100" dirty="0" err="1"/>
              <a:t>equina</a:t>
            </a:r>
            <a:r>
              <a:rPr lang="en-GB" sz="1100" dirty="0"/>
              <a:t> syndrome. </a:t>
            </a:r>
            <a:r>
              <a:rPr lang="en-GB" sz="1100" dirty="0" smtClean="0"/>
              <a:t>Transition probabilities </a:t>
            </a:r>
            <a:r>
              <a:rPr lang="en-GB" sz="1100" dirty="0"/>
              <a:t>for failed SBC patients were collected from 2000-2007 prior to </a:t>
            </a:r>
            <a:r>
              <a:rPr lang="en-GB" sz="1100" dirty="0" smtClean="0"/>
              <a:t>availability of </a:t>
            </a:r>
            <a:r>
              <a:rPr lang="en-GB" sz="1100" dirty="0"/>
              <a:t>TAI. Projected life-expectancy was based on published SCI population </a:t>
            </a:r>
            <a:r>
              <a:rPr lang="en-GB" sz="1100" dirty="0" smtClean="0"/>
              <a:t>data. One-way </a:t>
            </a:r>
            <a:r>
              <a:rPr lang="en-GB" sz="1100" dirty="0"/>
              <a:t>sensitivity analyses were </a:t>
            </a:r>
            <a:r>
              <a:rPr lang="en-GB" sz="1100" dirty="0" smtClean="0"/>
              <a:t>applied.</a:t>
            </a:r>
          </a:p>
          <a:p>
            <a:pPr marL="0" indent="0">
              <a:buNone/>
            </a:pPr>
            <a:r>
              <a:rPr lang="en-GB" sz="1100" b="1" dirty="0" smtClean="0"/>
              <a:t>Results</a:t>
            </a:r>
            <a:r>
              <a:rPr lang="en-GB" sz="1100" b="1" dirty="0"/>
              <a:t>: </a:t>
            </a:r>
            <a:r>
              <a:rPr lang="en-GB" sz="1100" dirty="0"/>
              <a:t>The model predicts that a </a:t>
            </a:r>
            <a:r>
              <a:rPr lang="en-GB" sz="1100" dirty="0" smtClean="0"/>
              <a:t>SCI patient </a:t>
            </a:r>
            <a:r>
              <a:rPr lang="en-GB" sz="1100" dirty="0"/>
              <a:t>diagnosed aged 30, with a life expectancy of 37 years using TAI, will </a:t>
            </a:r>
            <a:r>
              <a:rPr lang="en-GB" sz="1100" dirty="0" smtClean="0"/>
              <a:t>experience a </a:t>
            </a:r>
            <a:r>
              <a:rPr lang="en-GB" sz="1100" dirty="0"/>
              <a:t>36.1% reduction in FI, 28.7% reduction in UTIs, a 35.4% reduction in </a:t>
            </a:r>
            <a:r>
              <a:rPr lang="en-GB" sz="1100" dirty="0" smtClean="0"/>
              <a:t>stoma surgery </a:t>
            </a:r>
            <a:r>
              <a:rPr lang="en-GB" sz="1100" dirty="0"/>
              <a:t>and improvement of 0.40 years of QALE, compared with patients </a:t>
            </a:r>
            <a:r>
              <a:rPr lang="en-GB" sz="1100" dirty="0" smtClean="0"/>
              <a:t>continuing SBC</a:t>
            </a:r>
            <a:r>
              <a:rPr lang="en-GB" sz="1100" dirty="0"/>
              <a:t>. Lifetime cost-savings of £41,620 per patient was estimated for TAI versus </a:t>
            </a:r>
            <a:r>
              <a:rPr lang="en-GB" sz="1100" dirty="0" smtClean="0"/>
              <a:t>SBC in </a:t>
            </a:r>
            <a:r>
              <a:rPr lang="en-GB" sz="1100" dirty="0"/>
              <a:t>a SCI patient, primarily due to </a:t>
            </a:r>
            <a:r>
              <a:rPr lang="en-GB" sz="1100" dirty="0" smtClean="0"/>
              <a:t>avoided hospitalizations </a:t>
            </a:r>
            <a:r>
              <a:rPr lang="en-GB" sz="1100" dirty="0"/>
              <a:t>and stoma </a:t>
            </a:r>
            <a:r>
              <a:rPr lang="en-GB" sz="1100" dirty="0" smtClean="0"/>
              <a:t>surgeries.</a:t>
            </a:r>
          </a:p>
          <a:p>
            <a:pPr marL="0" indent="0">
              <a:buNone/>
            </a:pPr>
            <a:r>
              <a:rPr lang="en-GB" sz="1100" dirty="0" smtClean="0"/>
              <a:t>Incremental </a:t>
            </a:r>
            <a:r>
              <a:rPr lang="en-GB" sz="1100" dirty="0"/>
              <a:t>cost can differ due to altered life-expectancy (and age of diagnosis) </a:t>
            </a:r>
            <a:r>
              <a:rPr lang="en-GB" sz="1100" dirty="0" smtClean="0"/>
              <a:t>in the </a:t>
            </a:r>
            <a:r>
              <a:rPr lang="en-GB" sz="1100" dirty="0"/>
              <a:t>patient cohort. One-way sensitivity analyses indicated that the model was </a:t>
            </a:r>
            <a:r>
              <a:rPr lang="en-GB" sz="1100" dirty="0" smtClean="0"/>
              <a:t>most sensitive </a:t>
            </a:r>
            <a:r>
              <a:rPr lang="en-GB" sz="1100" dirty="0"/>
              <a:t>to variation in utilities on TAI and SBC treatment. Conclusions: TAI is </a:t>
            </a:r>
            <a:r>
              <a:rPr lang="en-GB" sz="1100" dirty="0" smtClean="0"/>
              <a:t>a cost-saving </a:t>
            </a:r>
            <a:r>
              <a:rPr lang="en-GB" sz="1100" dirty="0"/>
              <a:t>treatment strategy reducing risk of stoma surgery and improving </a:t>
            </a:r>
            <a:r>
              <a:rPr lang="en-GB" sz="1100" dirty="0" smtClean="0"/>
              <a:t>QALE for </a:t>
            </a:r>
            <a:r>
              <a:rPr lang="en-GB" sz="1100" dirty="0"/>
              <a:t>NBD patients who have failed SBC</a:t>
            </a:r>
            <a:r>
              <a:rPr lang="en-GB" sz="1100" dirty="0" smtClean="0"/>
              <a:t>.</a:t>
            </a:r>
            <a:endParaRPr lang="en-GB" sz="1100" dirty="0"/>
          </a:p>
        </p:txBody>
      </p:sp>
      <p:sp>
        <p:nvSpPr>
          <p:cNvPr id="4" name="Slide Number Placeholder 3"/>
          <p:cNvSpPr>
            <a:spLocks noGrp="1"/>
          </p:cNvSpPr>
          <p:nvPr>
            <p:ph type="sldNum" sz="quarter" idx="10"/>
          </p:nvPr>
        </p:nvSpPr>
        <p:spPr/>
        <p:txBody>
          <a:bodyPr/>
          <a:lstStyle/>
          <a:p>
            <a:r>
              <a:rPr lang="en-GB" noProof="0" dirty="0" smtClean="0"/>
              <a:t>Page </a:t>
            </a:r>
            <a:fld id="{2F4432FF-5EA5-4C7F-B1F8-4542D993CF2D}" type="slidenum">
              <a:rPr lang="en-GB" noProof="0" smtClean="0"/>
              <a:pPr/>
              <a:t>8</a:t>
            </a:fld>
            <a:endParaRPr lang="en-GB" noProof="0" dirty="0"/>
          </a:p>
        </p:txBody>
      </p:sp>
      <p:sp>
        <p:nvSpPr>
          <p:cNvPr id="6" name="Title 1"/>
          <p:cNvSpPr>
            <a:spLocks noGrp="1"/>
          </p:cNvSpPr>
          <p:nvPr>
            <p:ph type="title"/>
          </p:nvPr>
        </p:nvSpPr>
        <p:spPr>
          <a:xfrm>
            <a:off x="487348" y="391478"/>
            <a:ext cx="8152651" cy="536675"/>
          </a:xfrm>
        </p:spPr>
        <p:txBody>
          <a:bodyPr/>
          <a:lstStyle/>
          <a:p>
            <a:r>
              <a:rPr lang="en-GB" sz="2000" dirty="0"/>
              <a:t>Long-Term Cost-Effectiveness of Transanal Irrigation In Patients With Neurogenic Bowel Dysfunction Who Have Failed </a:t>
            </a:r>
            <a:r>
              <a:rPr lang="en-GB" sz="2000" dirty="0" smtClean="0"/>
              <a:t>Standard </a:t>
            </a:r>
            <a:r>
              <a:rPr lang="en-GB" sz="2000" dirty="0"/>
              <a:t>Bowel </a:t>
            </a:r>
            <a:r>
              <a:rPr lang="en-GB" sz="2000" dirty="0" smtClean="0"/>
              <a:t>Care</a:t>
            </a:r>
            <a:endParaRPr lang="en-GB" sz="2000" dirty="0"/>
          </a:p>
        </p:txBody>
      </p:sp>
    </p:spTree>
    <p:extLst>
      <p:ext uri="{BB962C8B-B14F-4D97-AF65-F5344CB8AC3E}">
        <p14:creationId xmlns:p14="http://schemas.microsoft.com/office/powerpoint/2010/main" val="422101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GB" noProof="0" dirty="0" smtClean="0"/>
              <a:t>Page </a:t>
            </a:r>
            <a:fld id="{2F4432FF-5EA5-4C7F-B1F8-4542D993CF2D}" type="slidenum">
              <a:rPr lang="en-GB" noProof="0" smtClean="0"/>
              <a:pPr/>
              <a:t>9</a:t>
            </a:fld>
            <a:endParaRPr lang="en-GB" noProof="0" dirty="0"/>
          </a:p>
        </p:txBody>
      </p:sp>
      <p:sp>
        <p:nvSpPr>
          <p:cNvPr id="10" name="Title 1"/>
          <p:cNvSpPr>
            <a:spLocks noGrp="1"/>
          </p:cNvSpPr>
          <p:nvPr>
            <p:ph type="title"/>
          </p:nvPr>
        </p:nvSpPr>
        <p:spPr>
          <a:xfrm>
            <a:off x="487348" y="391478"/>
            <a:ext cx="8152651" cy="536675"/>
          </a:xfrm>
        </p:spPr>
        <p:txBody>
          <a:bodyPr/>
          <a:lstStyle/>
          <a:p>
            <a:r>
              <a:rPr lang="en-GB" sz="2000" dirty="0"/>
              <a:t>The model predicts that a SCI patient diagnosed aged 30, with a life expectancy of 37 years using TAI</a:t>
            </a:r>
          </a:p>
        </p:txBody>
      </p:sp>
      <p:sp>
        <p:nvSpPr>
          <p:cNvPr id="11" name="TextBox 10"/>
          <p:cNvSpPr txBox="1"/>
          <p:nvPr/>
        </p:nvSpPr>
        <p:spPr>
          <a:xfrm>
            <a:off x="1975106" y="1267475"/>
            <a:ext cx="2164846" cy="800219"/>
          </a:xfrm>
          <a:prstGeom prst="rect">
            <a:avLst/>
          </a:prstGeom>
          <a:noFill/>
        </p:spPr>
        <p:txBody>
          <a:bodyPr wrap="square" lIns="0" tIns="0" rIns="0" bIns="0" rtlCol="0">
            <a:spAutoFit/>
          </a:bodyPr>
          <a:lstStyle/>
          <a:p>
            <a:pPr algn="ctr"/>
            <a:r>
              <a:rPr lang="en-GB" sz="3600" b="1" dirty="0" smtClean="0">
                <a:solidFill>
                  <a:srgbClr val="40C3D7"/>
                </a:solidFill>
              </a:rPr>
              <a:t>28%</a:t>
            </a:r>
            <a:r>
              <a:rPr lang="en-GB" sz="3200" dirty="0" smtClean="0">
                <a:solidFill>
                  <a:srgbClr val="40C3D7"/>
                </a:solidFill>
              </a:rPr>
              <a:t> </a:t>
            </a:r>
          </a:p>
          <a:p>
            <a:pPr algn="ctr"/>
            <a:r>
              <a:rPr lang="en-GB" sz="1600" dirty="0" smtClean="0">
                <a:solidFill>
                  <a:srgbClr val="535353"/>
                </a:solidFill>
              </a:rPr>
              <a:t>reduction UTIs</a:t>
            </a:r>
          </a:p>
        </p:txBody>
      </p:sp>
      <p:pic>
        <p:nvPicPr>
          <p:cNvPr id="16" name="Picture 15"/>
          <p:cNvPicPr>
            <a:picLocks noChangeAspect="1"/>
          </p:cNvPicPr>
          <p:nvPr/>
        </p:nvPicPr>
        <p:blipFill rotWithShape="1">
          <a:blip r:embed="rId3"/>
          <a:srcRect l="11789" t="14341" r="22014" b="26202"/>
          <a:stretch/>
        </p:blipFill>
        <p:spPr>
          <a:xfrm>
            <a:off x="1167713" y="1245114"/>
            <a:ext cx="936105" cy="792089"/>
          </a:xfrm>
          <a:prstGeom prst="rect">
            <a:avLst/>
          </a:prstGeom>
        </p:spPr>
      </p:pic>
      <p:pic>
        <p:nvPicPr>
          <p:cNvPr id="18" name="Picture 17"/>
          <p:cNvPicPr>
            <a:picLocks noChangeAspect="1"/>
          </p:cNvPicPr>
          <p:nvPr/>
        </p:nvPicPr>
        <p:blipFill rotWithShape="1">
          <a:blip r:embed="rId4"/>
          <a:srcRect t="9765" b="10803"/>
          <a:stretch/>
        </p:blipFill>
        <p:spPr>
          <a:xfrm>
            <a:off x="1090032" y="3400961"/>
            <a:ext cx="1091466" cy="792088"/>
          </a:xfrm>
          <a:prstGeom prst="rect">
            <a:avLst/>
          </a:prstGeom>
        </p:spPr>
      </p:pic>
      <p:pic>
        <p:nvPicPr>
          <p:cNvPr id="4098" name="Picture 2" descr="https://cdn3.iconfinder.com/data/icons/i-m-sick/512/sick_12-512.png"/>
          <p:cNvPicPr>
            <a:picLocks noChangeAspect="1" noChangeArrowheads="1"/>
          </p:cNvPicPr>
          <p:nvPr/>
        </p:nvPicPr>
        <p:blipFill>
          <a:blip r:embed="rId5" cstate="print">
            <a:clrChange>
              <a:clrFrom>
                <a:srgbClr val="FFFFFF"/>
              </a:clrFrom>
              <a:clrTo>
                <a:srgbClr val="FFFFFF">
                  <a:alpha val="0"/>
                </a:srgbClr>
              </a:clrTo>
            </a:clrChange>
            <a:duotone>
              <a:schemeClr val="accent5">
                <a:shade val="45000"/>
                <a:satMod val="135000"/>
              </a:schemeClr>
              <a:prstClr val="white"/>
            </a:duotone>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236002" y="2295023"/>
            <a:ext cx="799526" cy="799526"/>
          </a:xfrm>
          <a:prstGeom prst="rect">
            <a:avLst/>
          </a:prstGeom>
          <a:noFill/>
          <a:ln>
            <a:noFill/>
          </a:ln>
        </p:spPr>
      </p:pic>
      <p:sp>
        <p:nvSpPr>
          <p:cNvPr id="20" name="TextBox 19"/>
          <p:cNvSpPr txBox="1"/>
          <p:nvPr/>
        </p:nvSpPr>
        <p:spPr>
          <a:xfrm>
            <a:off x="2337449" y="3299133"/>
            <a:ext cx="1440160" cy="1046440"/>
          </a:xfrm>
          <a:prstGeom prst="rect">
            <a:avLst/>
          </a:prstGeom>
          <a:noFill/>
        </p:spPr>
        <p:txBody>
          <a:bodyPr wrap="square" lIns="0" tIns="0" rIns="0" bIns="0" rtlCol="0">
            <a:spAutoFit/>
          </a:bodyPr>
          <a:lstStyle/>
          <a:p>
            <a:pPr algn="ctr"/>
            <a:r>
              <a:rPr lang="en-GB" sz="3600" b="1" dirty="0" smtClean="0">
                <a:solidFill>
                  <a:srgbClr val="40C3D7"/>
                </a:solidFill>
              </a:rPr>
              <a:t>35%</a:t>
            </a:r>
            <a:r>
              <a:rPr lang="en-GB" sz="3200" dirty="0" smtClean="0">
                <a:solidFill>
                  <a:srgbClr val="40C3D7"/>
                </a:solidFill>
              </a:rPr>
              <a:t> </a:t>
            </a:r>
          </a:p>
          <a:p>
            <a:pPr algn="ctr"/>
            <a:r>
              <a:rPr lang="en-GB" sz="1600" dirty="0" smtClean="0">
                <a:solidFill>
                  <a:srgbClr val="535353"/>
                </a:solidFill>
              </a:rPr>
              <a:t>reduction Stoma Surgery</a:t>
            </a:r>
          </a:p>
        </p:txBody>
      </p:sp>
      <p:sp>
        <p:nvSpPr>
          <p:cNvPr id="21" name="TextBox 20"/>
          <p:cNvSpPr txBox="1"/>
          <p:nvPr/>
        </p:nvSpPr>
        <p:spPr>
          <a:xfrm>
            <a:off x="1975106" y="2318484"/>
            <a:ext cx="2164846" cy="800219"/>
          </a:xfrm>
          <a:prstGeom prst="rect">
            <a:avLst/>
          </a:prstGeom>
          <a:noFill/>
        </p:spPr>
        <p:txBody>
          <a:bodyPr wrap="square" lIns="0" tIns="0" rIns="0" bIns="0" rtlCol="0">
            <a:spAutoFit/>
          </a:bodyPr>
          <a:lstStyle/>
          <a:p>
            <a:pPr algn="ctr"/>
            <a:r>
              <a:rPr lang="en-GB" sz="3600" b="1" dirty="0" smtClean="0">
                <a:solidFill>
                  <a:srgbClr val="40C3D7"/>
                </a:solidFill>
              </a:rPr>
              <a:t>36%</a:t>
            </a:r>
            <a:r>
              <a:rPr lang="en-GB" sz="3200" dirty="0" smtClean="0">
                <a:solidFill>
                  <a:srgbClr val="40C3D7"/>
                </a:solidFill>
              </a:rPr>
              <a:t> </a:t>
            </a:r>
          </a:p>
          <a:p>
            <a:pPr algn="ctr"/>
            <a:r>
              <a:rPr lang="en-GB" sz="1600" dirty="0" smtClean="0">
                <a:solidFill>
                  <a:srgbClr val="535353"/>
                </a:solidFill>
              </a:rPr>
              <a:t>reduction FI</a:t>
            </a:r>
          </a:p>
        </p:txBody>
      </p:sp>
      <p:pic>
        <p:nvPicPr>
          <p:cNvPr id="4102" name="Picture 6" descr="https://cdn4.iconfinder.com/data/icons/currency-credit/33/saving_pound-512.png"/>
          <p:cNvPicPr>
            <a:picLocks noChangeAspect="1" noChangeArrowheads="1"/>
          </p:cNvPicPr>
          <p:nvPr/>
        </p:nvPicPr>
        <p:blipFill>
          <a:blip r:embed="rId7"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52354" y="1707654"/>
            <a:ext cx="1171352" cy="1171352"/>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5071450" y="2970428"/>
            <a:ext cx="2884926" cy="800219"/>
          </a:xfrm>
          <a:prstGeom prst="rect">
            <a:avLst/>
          </a:prstGeom>
          <a:noFill/>
        </p:spPr>
        <p:txBody>
          <a:bodyPr wrap="square" lIns="0" tIns="0" rIns="0" bIns="0" rtlCol="0">
            <a:spAutoFit/>
          </a:bodyPr>
          <a:lstStyle/>
          <a:p>
            <a:pPr algn="ctr"/>
            <a:r>
              <a:rPr lang="en-GB" sz="3600" b="1" dirty="0" smtClean="0">
                <a:solidFill>
                  <a:srgbClr val="40C3D7"/>
                </a:solidFill>
              </a:rPr>
              <a:t>£ 41,620</a:t>
            </a:r>
            <a:r>
              <a:rPr lang="en-GB" sz="3200" dirty="0" smtClean="0">
                <a:solidFill>
                  <a:srgbClr val="40C3D7"/>
                </a:solidFill>
              </a:rPr>
              <a:t> </a:t>
            </a:r>
          </a:p>
          <a:p>
            <a:pPr algn="ctr"/>
            <a:r>
              <a:rPr lang="en-GB" sz="1600" dirty="0" smtClean="0">
                <a:solidFill>
                  <a:srgbClr val="535353"/>
                </a:solidFill>
              </a:rPr>
              <a:t>Lifetime cost saving per patien</a:t>
            </a:r>
            <a:r>
              <a:rPr lang="en-GB" sz="1600" dirty="0">
                <a:solidFill>
                  <a:srgbClr val="535353"/>
                </a:solidFill>
              </a:rPr>
              <a:t>t</a:t>
            </a:r>
            <a:endParaRPr lang="en-GB" sz="1600" dirty="0" smtClean="0">
              <a:solidFill>
                <a:srgbClr val="535353"/>
              </a:solidFill>
            </a:endParaRPr>
          </a:p>
        </p:txBody>
      </p:sp>
    </p:spTree>
    <p:extLst>
      <p:ext uri="{BB962C8B-B14F-4D97-AF65-F5344CB8AC3E}">
        <p14:creationId xmlns:p14="http://schemas.microsoft.com/office/powerpoint/2010/main" val="1604270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102"/>
                                        </p:tgtEl>
                                        <p:attrNameLst>
                                          <p:attrName>style.visibility</p:attrName>
                                        </p:attrNameLst>
                                      </p:cBhvr>
                                      <p:to>
                                        <p:strVal val="visible"/>
                                      </p:to>
                                    </p:set>
                                    <p:anim calcmode="lin" valueType="num">
                                      <p:cBhvr>
                                        <p:cTn id="7" dur="1000" fill="hold"/>
                                        <p:tgtEl>
                                          <p:spTgt spid="4102"/>
                                        </p:tgtEl>
                                        <p:attrNameLst>
                                          <p:attrName>ppt_w</p:attrName>
                                        </p:attrNameLst>
                                      </p:cBhvr>
                                      <p:tavLst>
                                        <p:tav tm="0">
                                          <p:val>
                                            <p:fltVal val="0"/>
                                          </p:val>
                                        </p:tav>
                                        <p:tav tm="100000">
                                          <p:val>
                                            <p:strVal val="#ppt_w"/>
                                          </p:val>
                                        </p:tav>
                                      </p:tavLst>
                                    </p:anim>
                                    <p:anim calcmode="lin" valueType="num">
                                      <p:cBhvr>
                                        <p:cTn id="8" dur="1000" fill="hold"/>
                                        <p:tgtEl>
                                          <p:spTgt spid="4102"/>
                                        </p:tgtEl>
                                        <p:attrNameLst>
                                          <p:attrName>ppt_h</p:attrName>
                                        </p:attrNameLst>
                                      </p:cBhvr>
                                      <p:tavLst>
                                        <p:tav tm="0">
                                          <p:val>
                                            <p:fltVal val="0"/>
                                          </p:val>
                                        </p:tav>
                                        <p:tav tm="100000">
                                          <p:val>
                                            <p:strVal val="#ppt_h"/>
                                          </p:val>
                                        </p:tav>
                                      </p:tavLst>
                                    </p:anim>
                                    <p:anim calcmode="lin" valueType="num">
                                      <p:cBhvr>
                                        <p:cTn id="9" dur="1000" fill="hold"/>
                                        <p:tgtEl>
                                          <p:spTgt spid="4102"/>
                                        </p:tgtEl>
                                        <p:attrNameLst>
                                          <p:attrName>style.rotation</p:attrName>
                                        </p:attrNameLst>
                                      </p:cBhvr>
                                      <p:tavLst>
                                        <p:tav tm="0">
                                          <p:val>
                                            <p:fltVal val="90"/>
                                          </p:val>
                                        </p:tav>
                                        <p:tav tm="100000">
                                          <p:val>
                                            <p:fltVal val="0"/>
                                          </p:val>
                                        </p:tav>
                                      </p:tavLst>
                                    </p:anim>
                                    <p:animEffect transition="in" filter="fade">
                                      <p:cBhvr>
                                        <p:cTn id="10" dur="1000"/>
                                        <p:tgtEl>
                                          <p:spTgt spid="410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1000" fill="hold"/>
                                        <p:tgtEl>
                                          <p:spTgt spid="25"/>
                                        </p:tgtEl>
                                        <p:attrNameLst>
                                          <p:attrName>ppt_w</p:attrName>
                                        </p:attrNameLst>
                                      </p:cBhvr>
                                      <p:tavLst>
                                        <p:tav tm="0">
                                          <p:val>
                                            <p:fltVal val="0"/>
                                          </p:val>
                                        </p:tav>
                                        <p:tav tm="100000">
                                          <p:val>
                                            <p:strVal val="#ppt_w"/>
                                          </p:val>
                                        </p:tav>
                                      </p:tavLst>
                                    </p:anim>
                                    <p:anim calcmode="lin" valueType="num">
                                      <p:cBhvr>
                                        <p:cTn id="14" dur="1000" fill="hold"/>
                                        <p:tgtEl>
                                          <p:spTgt spid="25"/>
                                        </p:tgtEl>
                                        <p:attrNameLst>
                                          <p:attrName>ppt_h</p:attrName>
                                        </p:attrNameLst>
                                      </p:cBhvr>
                                      <p:tavLst>
                                        <p:tav tm="0">
                                          <p:val>
                                            <p:fltVal val="0"/>
                                          </p:val>
                                        </p:tav>
                                        <p:tav tm="100000">
                                          <p:val>
                                            <p:strVal val="#ppt_h"/>
                                          </p:val>
                                        </p:tav>
                                      </p:tavLst>
                                    </p:anim>
                                    <p:anim calcmode="lin" valueType="num">
                                      <p:cBhvr>
                                        <p:cTn id="15" dur="1000" fill="hold"/>
                                        <p:tgtEl>
                                          <p:spTgt spid="25"/>
                                        </p:tgtEl>
                                        <p:attrNameLst>
                                          <p:attrName>style.rotation</p:attrName>
                                        </p:attrNameLst>
                                      </p:cBhvr>
                                      <p:tavLst>
                                        <p:tav tm="0">
                                          <p:val>
                                            <p:fltVal val="90"/>
                                          </p:val>
                                        </p:tav>
                                        <p:tav tm="100000">
                                          <p:val>
                                            <p:fltVal val="0"/>
                                          </p:val>
                                        </p:tav>
                                      </p:tavLst>
                                    </p:anim>
                                    <p:animEffect transition="in" filter="fade">
                                      <p:cBhvr>
                                        <p:cTn id="16"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882" y="267494"/>
            <a:ext cx="8137117" cy="536675"/>
          </a:xfrm>
        </p:spPr>
        <p:txBody>
          <a:bodyPr/>
          <a:lstStyle/>
          <a:p>
            <a:r>
              <a:rPr lang="en-GB" dirty="0" smtClean="0"/>
              <a:t>Peristeen is an effective, safe and cost-saving treatment</a:t>
            </a:r>
            <a:endParaRPr lang="en-GB" dirty="0"/>
          </a:p>
        </p:txBody>
      </p:sp>
      <p:sp>
        <p:nvSpPr>
          <p:cNvPr id="4" name="Slide Number Placeholder 3"/>
          <p:cNvSpPr>
            <a:spLocks noGrp="1"/>
          </p:cNvSpPr>
          <p:nvPr>
            <p:ph type="sldNum" sz="quarter" idx="10"/>
          </p:nvPr>
        </p:nvSpPr>
        <p:spPr/>
        <p:txBody>
          <a:bodyPr/>
          <a:lstStyle/>
          <a:p>
            <a:r>
              <a:rPr lang="en-GB" dirty="0" smtClean="0">
                <a:solidFill>
                  <a:srgbClr val="535353"/>
                </a:solidFill>
              </a:rPr>
              <a:t>Page </a:t>
            </a:r>
            <a:fld id="{2F4432FF-5EA5-4C7F-B1F8-4542D993CF2D}" type="slidenum">
              <a:rPr lang="en-GB" smtClean="0">
                <a:solidFill>
                  <a:srgbClr val="535353"/>
                </a:solidFill>
              </a:rPr>
              <a:pPr/>
              <a:t>10</a:t>
            </a:fld>
            <a:endParaRPr lang="en-GB" dirty="0">
              <a:solidFill>
                <a:srgbClr val="535353"/>
              </a:solidFill>
            </a:endParaRPr>
          </a:p>
        </p:txBody>
      </p:sp>
      <p:graphicFrame>
        <p:nvGraphicFramePr>
          <p:cNvPr id="6" name="Content Placeholder 4"/>
          <p:cNvGraphicFramePr>
            <a:graphicFrameLocks noGrp="1"/>
          </p:cNvGraphicFramePr>
          <p:nvPr>
            <p:ph idx="1"/>
            <p:extLst/>
          </p:nvPr>
        </p:nvGraphicFramePr>
        <p:xfrm>
          <a:off x="-8776" y="1059582"/>
          <a:ext cx="6103144" cy="32789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52120" y="1347614"/>
            <a:ext cx="2701112" cy="2421527"/>
          </a:xfrm>
          <a:prstGeom prst="rect">
            <a:avLst/>
          </a:prstGeom>
        </p:spPr>
      </p:pic>
    </p:spTree>
    <p:extLst>
      <p:ext uri="{BB962C8B-B14F-4D97-AF65-F5344CB8AC3E}">
        <p14:creationId xmlns:p14="http://schemas.microsoft.com/office/powerpoint/2010/main" val="15358382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882" y="136124"/>
            <a:ext cx="8137117" cy="536675"/>
          </a:xfrm>
        </p:spPr>
        <p:txBody>
          <a:bodyPr/>
          <a:lstStyle/>
          <a:p>
            <a:r>
              <a:rPr lang="en-GB" dirty="0" smtClean="0"/>
              <a:t>Key messages</a:t>
            </a:r>
            <a:endParaRPr lang="en-GB" dirty="0"/>
          </a:p>
        </p:txBody>
      </p:sp>
      <p:sp>
        <p:nvSpPr>
          <p:cNvPr id="3" name="Slide Number Placeholder 2"/>
          <p:cNvSpPr>
            <a:spLocks noGrp="1"/>
          </p:cNvSpPr>
          <p:nvPr>
            <p:ph type="sldNum" sz="quarter" idx="10"/>
          </p:nvPr>
        </p:nvSpPr>
        <p:spPr/>
        <p:txBody>
          <a:bodyPr/>
          <a:lstStyle/>
          <a:p>
            <a:r>
              <a:rPr lang="en-GB" noProof="0" dirty="0" smtClean="0"/>
              <a:t>Page </a:t>
            </a:r>
            <a:fld id="{9E8C26A4-B458-44EA-95C6-042A46251F83}" type="slidenum">
              <a:rPr lang="en-GB" noProof="0" smtClean="0"/>
              <a:pPr/>
              <a:t>11</a:t>
            </a:fld>
            <a:endParaRPr lang="en-GB" noProof="0" dirty="0"/>
          </a:p>
        </p:txBody>
      </p:sp>
      <p:sp>
        <p:nvSpPr>
          <p:cNvPr id="5" name="TextBox 4"/>
          <p:cNvSpPr txBox="1"/>
          <p:nvPr/>
        </p:nvSpPr>
        <p:spPr>
          <a:xfrm>
            <a:off x="502882" y="1059582"/>
            <a:ext cx="7309478" cy="2462213"/>
          </a:xfrm>
          <a:prstGeom prst="rect">
            <a:avLst/>
          </a:prstGeom>
          <a:noFill/>
        </p:spPr>
        <p:txBody>
          <a:bodyPr wrap="square" lIns="0" tIns="0" rIns="0" bIns="0" rtlCol="0">
            <a:spAutoFit/>
          </a:bodyPr>
          <a:lstStyle/>
          <a:p>
            <a:r>
              <a:rPr lang="en-GB" sz="1600" i="1" dirty="0" smtClean="0">
                <a:solidFill>
                  <a:schemeClr val="bg2"/>
                </a:solidFill>
              </a:rPr>
              <a:t>“Increasing the use of </a:t>
            </a:r>
            <a:r>
              <a:rPr lang="en-GB" sz="1600" i="1" dirty="0" err="1" smtClean="0">
                <a:solidFill>
                  <a:schemeClr val="bg2"/>
                </a:solidFill>
              </a:rPr>
              <a:t>Peristeen</a:t>
            </a:r>
            <a:r>
              <a:rPr lang="en-GB" sz="1600" i="1" dirty="0" smtClean="0">
                <a:solidFill>
                  <a:schemeClr val="bg2"/>
                </a:solidFill>
              </a:rPr>
              <a:t> on those patients that have failed conventional bowel care generates direct savings for the healthcare centre.”</a:t>
            </a:r>
          </a:p>
          <a:p>
            <a:endParaRPr lang="en-GB" sz="1600" dirty="0">
              <a:solidFill>
                <a:schemeClr val="bg2"/>
              </a:solidFill>
            </a:endParaRPr>
          </a:p>
          <a:p>
            <a:endParaRPr lang="en-GB" sz="1600" dirty="0" smtClean="0">
              <a:solidFill>
                <a:schemeClr val="bg2"/>
              </a:solidFill>
            </a:endParaRPr>
          </a:p>
          <a:p>
            <a:r>
              <a:rPr lang="en-GB" sz="1600" i="1" dirty="0" smtClean="0">
                <a:solidFill>
                  <a:schemeClr val="bg2"/>
                </a:solidFill>
              </a:rPr>
              <a:t>“Patients that have not or are not responding to conservative bowel care will benefit from adding </a:t>
            </a:r>
            <a:r>
              <a:rPr lang="en-GB" sz="1600" i="1" dirty="0" err="1" smtClean="0">
                <a:solidFill>
                  <a:schemeClr val="bg2"/>
                </a:solidFill>
              </a:rPr>
              <a:t>Peristeen</a:t>
            </a:r>
            <a:r>
              <a:rPr lang="en-GB" sz="1600" i="1" dirty="0" smtClean="0">
                <a:solidFill>
                  <a:schemeClr val="bg2"/>
                </a:solidFill>
              </a:rPr>
              <a:t> to their regime. To the clinical effectiveness of </a:t>
            </a:r>
            <a:r>
              <a:rPr lang="en-GB" sz="1600" i="1" dirty="0" err="1" smtClean="0">
                <a:solidFill>
                  <a:schemeClr val="bg2"/>
                </a:solidFill>
              </a:rPr>
              <a:t>Peristeen</a:t>
            </a:r>
            <a:r>
              <a:rPr lang="en-GB" sz="1600" i="1" dirty="0" smtClean="0">
                <a:solidFill>
                  <a:schemeClr val="bg2"/>
                </a:solidFill>
              </a:rPr>
              <a:t> in treating constipation, faecal incontinence and increasing quality of life, we can now add a benefit for the healthcare centre and the system in terms of direct savings every year.”</a:t>
            </a:r>
          </a:p>
          <a:p>
            <a:endParaRPr lang="en-GB" sz="1600" dirty="0" smtClean="0">
              <a:solidFill>
                <a:schemeClr val="bg2"/>
              </a:solidFill>
            </a:endParaRPr>
          </a:p>
        </p:txBody>
      </p:sp>
    </p:spTree>
    <p:extLst>
      <p:ext uri="{BB962C8B-B14F-4D97-AF65-F5344CB8AC3E}">
        <p14:creationId xmlns:p14="http://schemas.microsoft.com/office/powerpoint/2010/main" val="27338090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ELDS" val="PresentationTitle*PresentationSubtitle*DateOfPresentation*Name"/>
  <p:tag name="SDNEW" val="True"/>
</p:tagLst>
</file>

<file path=ppt/tags/tag2.xml><?xml version="1.0" encoding="utf-8"?>
<p:tagLst xmlns:a="http://schemas.openxmlformats.org/drawingml/2006/main" xmlns:r="http://schemas.openxmlformats.org/officeDocument/2006/relationships" xmlns:p="http://schemas.openxmlformats.org/presentationml/2006/main">
  <p:tag name="HASFIELDS" val="True"/>
</p:tagLst>
</file>

<file path=ppt/theme/theme1.xml><?xml version="1.0" encoding="utf-8"?>
<a:theme xmlns:a="http://schemas.openxmlformats.org/drawingml/2006/main" name="Corporate 16_9">
  <a:themeElements>
    <a:clrScheme name="Coloplast Corporate">
      <a:dk1>
        <a:srgbClr val="000000"/>
      </a:dk1>
      <a:lt1>
        <a:srgbClr val="FFFFFF"/>
      </a:lt1>
      <a:dk2>
        <a:srgbClr val="00B0CA"/>
      </a:dk2>
      <a:lt2>
        <a:srgbClr val="535353"/>
      </a:lt2>
      <a:accent1>
        <a:srgbClr val="E0684B"/>
      </a:accent1>
      <a:accent2>
        <a:srgbClr val="B8CF95"/>
      </a:accent2>
      <a:accent3>
        <a:srgbClr val="AFADC3"/>
      </a:accent3>
      <a:accent4>
        <a:srgbClr val="C7B37F"/>
      </a:accent4>
      <a:accent5>
        <a:srgbClr val="40C4D7"/>
      </a:accent5>
      <a:accent6>
        <a:srgbClr val="6F6F6F"/>
      </a:accent6>
      <a:hlink>
        <a:srgbClr val="25397D"/>
      </a:hlink>
      <a:folHlink>
        <a:srgbClr val="800080"/>
      </a:folHlink>
    </a:clrScheme>
    <a:fontScheme name="Coloplas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85000"/>
          </a:schemeClr>
        </a:solidFill>
        <a:ln w="9525" cap="flat" cmpd="sng" algn="ctr">
          <a:noFill/>
          <a:prstDash val="solid"/>
          <a:round/>
          <a:headEnd type="none" w="med" len="med"/>
          <a:tailEnd type="none" w="med" len="med"/>
        </a:ln>
        <a:effectLst/>
      </a:spPr>
      <a:bodyPr vert="horz" wrap="none" lIns="72000" tIns="72000" rIns="72000" bIns="72000" numCol="1" rtlCol="0"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smtClean="0">
            <a:ln>
              <a:noFill/>
            </a:ln>
            <a:solidFill>
              <a:schemeClr val="bg2"/>
            </a:solidFill>
            <a:effectLst/>
            <a:latin typeface="Arial" charset="0"/>
          </a:defRPr>
        </a:defPPr>
      </a:lstStyle>
    </a:spDef>
    <a:lnDef>
      <a:spPr bwMode="auto">
        <a:solidFill>
          <a:schemeClr val="accent2"/>
        </a:solidFill>
        <a:ln w="6350" cap="flat" cmpd="sng" algn="ctr">
          <a:solidFill>
            <a:schemeClr val="bg2"/>
          </a:solidFill>
          <a:prstDash val="solid"/>
          <a:round/>
          <a:headEnd type="none" w="med" len="med"/>
          <a:tailEnd type="none" w="med" len="med"/>
        </a:ln>
        <a:effectLst/>
      </a:spPr>
      <a:bodyPr/>
      <a:lstStyle/>
    </a:lnDef>
    <a:txDef>
      <a:spPr>
        <a:noFill/>
      </a:spPr>
      <a:bodyPr wrap="square" lIns="0" tIns="0" rIns="0" bIns="0" rtlCol="0">
        <a:spAutoFit/>
      </a:bodyPr>
      <a:lstStyle>
        <a:defPPr>
          <a:defRPr sz="1600" smtClean="0">
            <a:solidFill>
              <a:schemeClr val="bg2"/>
            </a:solidFill>
          </a:defRPr>
        </a:defPPr>
      </a:lstStyle>
    </a:txDef>
  </a:objectDefaults>
  <a:extraClrSchemeLst/>
  <a:extLst>
    <a:ext uri="{05A4C25C-085E-4340-85A3-A5531E510DB2}">
      <thm15:themeFamily xmlns:thm15="http://schemas.microsoft.com/office/thememl/2012/main" name="Blank.potx" id="{9652E34C-7C4F-4A34-9562-492D06E0FA25}" vid="{A426479C-B4F1-4BA3-B13B-5C78AE8C706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1477</Words>
  <Application>Microsoft Office PowerPoint</Application>
  <PresentationFormat>On-screen Show (16:9)</PresentationFormat>
  <Paragraphs>125</Paragraphs>
  <Slides>11</Slides>
  <Notes>11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11</vt:i4>
      </vt:variant>
    </vt:vector>
  </HeadingPairs>
  <TitlesOfParts>
    <vt:vector size="13" baseType="lpstr">
      <vt:lpstr>Arial</vt:lpstr>
      <vt:lpstr>Corporate 16_9</vt:lpstr>
      <vt:lpstr>Long-Term Cost-Effectiveness of Transanal Irrigation In Patients With Neurogenic Bowel Dysfunction Who Have Failed Standard Bowel Care</vt:lpstr>
      <vt:lpstr>Current situation of NBD patients</vt:lpstr>
      <vt:lpstr>NBD has a large impact on resource utilization</vt:lpstr>
      <vt:lpstr>Peristeen is the only TAI device where efficacy has been demonstrated in a randomized controlled trial</vt:lpstr>
      <vt:lpstr>Anton Emmanuel’s data: background information</vt:lpstr>
      <vt:lpstr>Clinical outcomes</vt:lpstr>
      <vt:lpstr>Resource utilization after 1 years</vt:lpstr>
      <vt:lpstr>Long-Term Cost-Effectiveness of Transanal Irrigation In Patients With Neurogenic Bowel Dysfunction Who Have Failed Standard Bowel Care</vt:lpstr>
      <vt:lpstr>The model predicts that a SCI patient diagnosed aged 30, with a life expectancy of 37 years using TAI</vt:lpstr>
      <vt:lpstr>Peristeen is an effective, safe and cost-saving treatment</vt:lpstr>
      <vt:lpstr>Key messages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2016-01-26T11:42:01Z</dcterms:created>
  <dcterms:modified xsi:type="dcterms:W3CDTF">2016-01-26T11:43:46Z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www.skabelondesign.com</vt:lpwstr>
  </property>
</Properties>
</file>