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05613" cy="9939338"/>
  <p:custDataLst>
    <p:tags r:id="rId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576">
          <p15:clr>
            <a:srgbClr val="A4A3A4"/>
          </p15:clr>
        </p15:guide>
        <p15:guide id="3" orient="horz" pos="640">
          <p15:clr>
            <a:srgbClr val="A4A3A4"/>
          </p15:clr>
        </p15:guide>
        <p15:guide id="4" orient="horz" pos="2819">
          <p15:clr>
            <a:srgbClr val="A4A3A4"/>
          </p15:clr>
        </p15:guide>
        <p15:guide id="5" orient="horz" pos="2798">
          <p15:clr>
            <a:srgbClr val="A4A3A4"/>
          </p15:clr>
        </p15:guide>
        <p15:guide id="6" orient="horz" pos="450">
          <p15:clr>
            <a:srgbClr val="A4A3A4"/>
          </p15:clr>
        </p15:guide>
        <p15:guide id="7" orient="horz" pos="2606">
          <p15:clr>
            <a:srgbClr val="A4A3A4"/>
          </p15:clr>
        </p15:guide>
        <p15:guide id="8" pos="3039">
          <p15:clr>
            <a:srgbClr val="A4A3A4"/>
          </p15:clr>
        </p15:guide>
        <p15:guide id="9" pos="5442">
          <p15:clr>
            <a:srgbClr val="A4A3A4"/>
          </p15:clr>
        </p15:guide>
        <p15:guide id="10" pos="2722">
          <p15:clr>
            <a:srgbClr val="A4A3A4"/>
          </p15:clr>
        </p15:guide>
        <p15:guide id="11" pos="3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25397D"/>
    <a:srgbClr val="40C3D7"/>
    <a:srgbClr val="C7B37F"/>
    <a:srgbClr val="AFADC3"/>
    <a:srgbClr val="B8CF95"/>
    <a:srgbClr val="E34D37"/>
    <a:srgbClr val="FCD900"/>
    <a:srgbClr val="7AB800"/>
    <a:srgbClr val="006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700" autoAdjust="0"/>
  </p:normalViewPr>
  <p:slideViewPr>
    <p:cSldViewPr snapToObjects="1">
      <p:cViewPr varScale="1">
        <p:scale>
          <a:sx n="109" d="100"/>
          <a:sy n="109" d="100"/>
        </p:scale>
        <p:origin x="91" y="86"/>
      </p:cViewPr>
      <p:guideLst>
        <p:guide orient="horz" pos="239"/>
        <p:guide orient="horz" pos="576"/>
        <p:guide orient="horz" pos="640"/>
        <p:guide orient="horz" pos="2819"/>
        <p:guide orient="horz" pos="2798"/>
        <p:guide orient="horz" pos="450"/>
        <p:guide orient="horz" pos="2606"/>
        <p:guide pos="3039"/>
        <p:guide pos="5442"/>
        <p:guide pos="2722"/>
        <p:guide pos="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5" d="100"/>
          <a:sy n="85" d="100"/>
        </p:scale>
        <p:origin x="-3078" y="-8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6125"/>
            <a:ext cx="662305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6DCC2FD-5590-45B0-9304-F5328BE63F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78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3299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dirty="0" smtClean="0">
                <a:latin typeface="Arial" pitchFamily="34" charset="0"/>
              </a:rPr>
              <a:t>This was a long-term follow-up study in 211 patients with NBD, in whom previous conservative bowel management had failed. Patients were largely spinal cord-injured (n=173), of whom 32 had spina bifida. Twenty-five patients with multiple sclerosis and 13 with another central nervous system aetiology were also included in the study. TAI was performed using either a rectal balloon catheter (48%), cone-shaped colostomy tip (32%), or another system (20%)</a:t>
            </a:r>
          </a:p>
          <a:p>
            <a:endParaRPr lang="en-GB" dirty="0" smtClean="0">
              <a:latin typeface="Arial" pitchFamily="34" charset="0"/>
            </a:endParaRPr>
          </a:p>
          <a:p>
            <a:endParaRPr lang="en-GB" dirty="0" smtClean="0">
              <a:sym typeface="Symbol" pitchFamily="18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2446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None/>
            </a:pPr>
            <a:r>
              <a:rPr lang="en-GB" sz="1000" kern="1200" baseline="0" dirty="0" smtClean="0">
                <a:solidFill>
                  <a:schemeClr val="tx1"/>
                </a:solidFill>
              </a:rPr>
              <a:t>Key efficacy data: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Treatment success was recorded at long-term follow-up (defined as patient still using TAI at follow-up or had continued using it until they died or symptoms resolved)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Treatment discontinuations were most frequent during the first few months of treatment; however, at 3 years the success rate stabilised at 35% for the entire group</a:t>
            </a:r>
          </a:p>
          <a:p>
            <a:endParaRPr lang="en-GB" dirty="0" smtClean="0">
              <a:sym typeface="Symbol" pitchFamily="18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7578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dirty="0" smtClean="0">
                <a:latin typeface="Arial" pitchFamily="34" charset="0"/>
              </a:rPr>
              <a:t>TAI was associated with a good long-term safety profile, with over half of patients (52%) experiencing no side effects</a:t>
            </a:r>
          </a:p>
          <a:p>
            <a:r>
              <a:rPr lang="en-GB" dirty="0" smtClean="0">
                <a:latin typeface="Arial" pitchFamily="34" charset="0"/>
              </a:rPr>
              <a:t>The risk of bowel perforation was low (estimated risk, 0.002% per irrigation); one non-lethal bowel perforation occurred in one patient in ~50,000 irrigations</a:t>
            </a:r>
          </a:p>
          <a:p>
            <a:pPr marL="180975" marR="0" indent="-180975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000" kern="1200" dirty="0" smtClean="0">
                <a:solidFill>
                  <a:schemeClr val="tx1"/>
                </a:solidFill>
              </a:rPr>
              <a:t>Coloplast data shows that the risk of bowel perforations is less than 1 in 100,000,  this data has been verified by the Coloplast Global Advisory Board for bowel management with 12 leading experts in the field of bowel management</a:t>
            </a:r>
            <a:endParaRPr lang="en-GB" dirty="0" smtClean="0">
              <a:latin typeface="Arial" pitchFamily="34" charset="0"/>
            </a:endParaRPr>
          </a:p>
          <a:p>
            <a:endParaRPr lang="en-GB" dirty="0" smtClean="0">
              <a:solidFill>
                <a:schemeClr val="tx2"/>
              </a:solidFill>
              <a:latin typeface="Arial" pitchFamily="34" charset="0"/>
            </a:endParaRPr>
          </a:p>
          <a:p>
            <a:endParaRPr lang="en-GB" dirty="0" smtClean="0">
              <a:latin typeface="Arial" pitchFamily="34" charset="0"/>
            </a:endParaRPr>
          </a:p>
          <a:p>
            <a:endParaRPr lang="en-GB" dirty="0" smtClean="0">
              <a:sym typeface="Symbol" pitchFamily="18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216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None/>
            </a:pPr>
            <a:r>
              <a:rPr lang="en-GB" sz="1000" kern="1200" baseline="0" dirty="0" smtClean="0">
                <a:solidFill>
                  <a:schemeClr val="tx1"/>
                </a:solidFill>
              </a:rPr>
              <a:t>Study conclusions: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Overall, treatment success was achieved in 46% of long-term users of TAI, in whom conservative bowel management had failed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Among the subgroup of patients with SCI using TAI long term, treatment success was achieved in 49%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One in five treatment discontinuations occurred during the first few months of treatment, after which the rate of discontinuations slowed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TAI had a good safety profile when used long term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The risk of bowel perforation with TAI was low (estimated risk 0.002% per irrigation)</a:t>
            </a:r>
          </a:p>
          <a:p>
            <a:endParaRPr lang="en-GB" sz="1000" kern="1200" baseline="0" dirty="0" smtClean="0">
              <a:solidFill>
                <a:schemeClr val="tx1"/>
              </a:solidFill>
              <a:sym typeface="Symbol" pitchFamily="18" charset="2"/>
            </a:endParaRPr>
          </a:p>
          <a:p>
            <a:endParaRPr lang="en-GB" dirty="0" smtClean="0">
              <a:sym typeface="Symbol" pitchFamily="18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0692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U:\Coloplast\Jobs\4002_PowerPoint skabelon tilpasninger\Received\Work\business area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U:\Coloplast\Jobs\4002_PowerPoint skabelon tilpasninger\Received\Work\CPlogo_Small_Blue_RGB_300.emf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mkFPPicture" descr="Coloplast_Nature_Abstracts_02.jpg"/>
          <p:cNvPicPr>
            <a:picLocks/>
          </p:cNvPicPr>
          <p:nvPr userDrawn="1"/>
        </p:nvPicPr>
        <p:blipFill rotWithShape="1">
          <a:blip r:embed="rId4"/>
          <a:srcRect r="-23" b="24389"/>
          <a:stretch/>
        </p:blipFill>
        <p:spPr>
          <a:xfrm>
            <a:off x="0" y="0"/>
            <a:ext cx="8639999" cy="447556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0" y="3318319"/>
            <a:ext cx="8640000" cy="1155600"/>
          </a:xfrm>
          <a:prstGeom prst="rect">
            <a:avLst/>
          </a:prstGeom>
          <a:solidFill>
            <a:srgbClr val="00B0CA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bmkFldName"/>
          <p:cNvSpPr txBox="1"/>
          <p:nvPr userDrawn="1"/>
        </p:nvSpPr>
        <p:spPr>
          <a:xfrm>
            <a:off x="504000" y="4149919"/>
            <a:ext cx="7632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1600" noProof="0" smtClean="0">
              <a:solidFill>
                <a:schemeClr val="bg1"/>
              </a:solidFill>
            </a:endParaRPr>
          </a:p>
        </p:txBody>
      </p:sp>
      <p:sp>
        <p:nvSpPr>
          <p:cNvPr id="4098" name="Title 4097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04000" y="3453319"/>
            <a:ext cx="7632000" cy="270000"/>
          </a:xfrm>
        </p:spPr>
        <p:txBody>
          <a:bodyPr anchor="b" anchorCtr="0"/>
          <a:lstStyle>
            <a:lvl1pPr>
              <a:lnSpc>
                <a:spcPts val="29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title</a:t>
            </a:r>
            <a:endParaRPr lang="en-GB" noProof="0" dirty="0"/>
          </a:p>
        </p:txBody>
      </p:sp>
      <p:sp>
        <p:nvSpPr>
          <p:cNvPr id="4099" name="Subtitle 4098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4000" y="3736819"/>
            <a:ext cx="7632000" cy="270000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ct val="0"/>
              </a:spcBef>
              <a:buFontTx/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subtitle</a:t>
            </a:r>
            <a:endParaRPr lang="en-GB" noProof="0" dirty="0"/>
          </a:p>
        </p:txBody>
      </p:sp>
      <p:sp>
        <p:nvSpPr>
          <p:cNvPr id="4127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304000" y="4806000"/>
            <a:ext cx="1152000" cy="762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887756B2-0F5F-488B-B360-E5187770A516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4" name="bmkFld10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sp>
        <p:nvSpPr>
          <p:cNvPr id="35" name="bmkFld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  <a:lvl6pPr>
              <a:spcBef>
                <a:spcPts val="300"/>
              </a:spcBef>
              <a:defRPr baseline="0"/>
            </a:lvl6pPr>
            <a:lvl7pPr>
              <a:spcBef>
                <a:spcPts val="300"/>
              </a:spcBef>
              <a:buFont typeface="Arial" pitchFamily="34" charset="0"/>
              <a:buChar char="•"/>
              <a:defRPr baseline="0"/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bmkFld2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bmkFld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99" y="1015604"/>
            <a:ext cx="8136000" cy="3426619"/>
          </a:xfrm>
        </p:spPr>
        <p:txBody>
          <a:bodyPr/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tabLst/>
              <a:defRPr sz="1800" baseline="0"/>
            </a:lvl1pPr>
            <a:lvl2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2pPr>
            <a:lvl3pPr marL="0" indent="0">
              <a:lnSpc>
                <a:spcPts val="1920"/>
              </a:lnSpc>
              <a:spcBef>
                <a:spcPts val="0"/>
              </a:spcBef>
              <a:buNone/>
              <a:tabLst/>
              <a:defRPr sz="1600" baseline="0"/>
            </a:lvl3pPr>
            <a:lvl4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4pPr>
            <a:lvl5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99" y="1015604"/>
            <a:ext cx="3463200" cy="3109997"/>
          </a:xfrm>
        </p:spPr>
        <p:txBody>
          <a:bodyPr/>
          <a:lstStyle>
            <a:lvl1pPr marL="162000" indent="-162000">
              <a:tabLst/>
              <a:defRPr sz="1800"/>
            </a:lvl1pPr>
            <a:lvl2pPr marL="324000">
              <a:spcBef>
                <a:spcPts val="300"/>
              </a:spcBef>
              <a:tabLst/>
              <a:defRPr sz="1600"/>
            </a:lvl2pPr>
            <a:lvl3pPr marL="486000" indent="-162000">
              <a:spcBef>
                <a:spcPts val="300"/>
              </a:spcBef>
              <a:tabLst/>
              <a:defRPr sz="1600"/>
            </a:lvl3pPr>
            <a:lvl4pPr marL="648000">
              <a:spcBef>
                <a:spcPts val="300"/>
              </a:spcBef>
              <a:tabLst/>
              <a:defRPr sz="1600"/>
            </a:lvl4pPr>
            <a:lvl5pPr marL="810000" indent="-162000">
              <a:spcBef>
                <a:spcPts val="300"/>
              </a:spcBef>
              <a:tabLst/>
              <a:defRPr sz="1600" baseline="0"/>
            </a:lvl5pPr>
            <a:lvl6pPr marL="162000">
              <a:defRPr sz="1600"/>
            </a:lvl6pPr>
            <a:lvl7pPr marL="972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7pPr>
            <a:lvl8pPr marL="1134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1200" y="1015604"/>
            <a:ext cx="4168800" cy="3109997"/>
          </a:xfrm>
        </p:spPr>
        <p:txBody>
          <a:bodyPr/>
          <a:lstStyle>
            <a:lvl1pPr marL="162000">
              <a:defRPr sz="1800"/>
            </a:lvl1pPr>
            <a:lvl2pPr marL="324000">
              <a:spcBef>
                <a:spcPts val="300"/>
              </a:spcBef>
              <a:defRPr sz="1600"/>
            </a:lvl2pPr>
            <a:lvl3pPr marL="486000">
              <a:spcBef>
                <a:spcPts val="300"/>
              </a:spcBef>
              <a:defRPr sz="1600"/>
            </a:lvl3pPr>
            <a:lvl4pPr marL="648000">
              <a:spcBef>
                <a:spcPts val="300"/>
              </a:spcBef>
              <a:defRPr sz="1600"/>
            </a:lvl4pPr>
            <a:lvl5pPr marL="810000" indent="-162000">
              <a:spcBef>
                <a:spcPts val="300"/>
              </a:spcBef>
              <a:defRPr sz="1600"/>
            </a:lvl5pPr>
            <a:lvl6pPr marL="972000">
              <a:spcBef>
                <a:spcPts val="300"/>
              </a:spcBef>
              <a:defRPr sz="1600"/>
            </a:lvl6pPr>
            <a:lvl7pPr>
              <a:spcBef>
                <a:spcPts val="300"/>
              </a:spcBef>
              <a:buFont typeface="Arial" pitchFamily="34" charset="0"/>
              <a:buChar char="•"/>
              <a:defRPr lang="en-US" sz="1600" smtClean="0">
                <a:solidFill>
                  <a:schemeClr val="bg2"/>
                </a:solidFill>
                <a:latin typeface="+mn-lt"/>
              </a:defRPr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9E1F64D6-41D1-4C6E-9A0C-391134CF586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bmkFld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3" name="bmkFld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04000" y="1015604"/>
            <a:ext cx="8136000" cy="3425897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bmkFld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04000" y="378618"/>
            <a:ext cx="8136000" cy="4098006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bmkFld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7" name="bmkFld7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mkFld8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1" name="bmkFld8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bmkFld9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0" name="bmkFld9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8639175" cy="4470075"/>
          </a:xfr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GB" dirty="0" smtClean="0"/>
              <a:t>Insert picture: Select placeholder and insert picture via </a:t>
            </a:r>
            <a:r>
              <a:rPr lang="en-GB" dirty="0" err="1" smtClean="0"/>
              <a:t>ImageShopper</a:t>
            </a:r>
            <a:r>
              <a:rPr lang="en-GB" dirty="0" smtClean="0"/>
              <a:t> or Browse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0100"/>
            <a:ext cx="8640000" cy="791100"/>
          </a:xfrm>
          <a:solidFill>
            <a:srgbClr val="00B0CA">
              <a:alpha val="85000"/>
            </a:srgbClr>
          </a:solidFill>
        </p:spPr>
        <p:txBody>
          <a:bodyPr lIns="504000" tIns="172800" rIns="21600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11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6" name="bmkFld10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43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bullets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8640000" cy="447556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-1"/>
            <a:ext cx="8640000" cy="4475561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-Health-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bmkFld1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5" name="bmkFld1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two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00" y="914369"/>
            <a:ext cx="3817175" cy="503659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99" y="1495425"/>
            <a:ext cx="3817176" cy="264277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4412" y="914400"/>
            <a:ext cx="3815588" cy="503504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4412" y="1495425"/>
            <a:ext cx="3815588" cy="264199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B087C561-5A31-4087-8FFE-8379F507CA49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8" name="Straight Connector 17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bmkFld16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5" name="bmkFld1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equ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504000" y="1015603"/>
            <a:ext cx="3815589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2"/>
          </p:nvPr>
        </p:nvSpPr>
        <p:spPr>
          <a:xfrm>
            <a:off x="4824002" y="1015604"/>
            <a:ext cx="3815174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bmkFld1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16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9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2882" y="378619"/>
            <a:ext cx="8137117" cy="5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2882" y="1015604"/>
            <a:ext cx="8137117" cy="342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5162" y="4805874"/>
            <a:ext cx="1080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50">
                <a:solidFill>
                  <a:schemeClr val="bg2"/>
                </a:solidFill>
              </a:defRPr>
            </a:lvl1pPr>
          </a:lstStyle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3" name="Picture 12"/>
          <p:cNvPicPr>
            <a:picLocks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t="1" r="-16667" b="1"/>
          <a:stretch/>
        </p:blipFill>
        <p:spPr>
          <a:xfrm>
            <a:off x="503999" y="4672626"/>
            <a:ext cx="953878" cy="198188"/>
          </a:xfrm>
          <a:prstGeom prst="rect">
            <a:avLst/>
          </a:prstGeom>
        </p:spPr>
      </p:pic>
      <p:pic>
        <p:nvPicPr>
          <p:cNvPr id="1028" name="Picture 4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r="-16667"/>
          <a:stretch/>
        </p:blipFill>
        <p:spPr bwMode="auto">
          <a:xfrm>
            <a:off x="505416" y="4672627"/>
            <a:ext cx="951147" cy="19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U:\Coloplast\Jobs\4002_PowerPoint skabelon tilpasninger\Received\Work\CPlogo_Small_Blue_RGB_300.emf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:\Coloplast\Jobs\4002_PowerPoint skabelon tilpasninger\Received\Work\business area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5" r:id="rId5"/>
    <p:sldLayoutId id="2147483667" r:id="rId6"/>
    <p:sldLayoutId id="2147483654" r:id="rId7"/>
    <p:sldLayoutId id="2147483655" r:id="rId8"/>
    <p:sldLayoutId id="2147483678" r:id="rId9"/>
    <p:sldLayoutId id="2147483676" r:id="rId10"/>
    <p:sldLayoutId id="2147483677" r:id="rId11"/>
    <p:sldLayoutId id="2147483675" r:id="rId12"/>
    <p:sldLayoutId id="2147483672" r:id="rId13"/>
    <p:sldLayoutId id="214748367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9pPr>
    </p:titleStyle>
    <p:bodyStyle>
      <a:lvl1pPr marL="162000" indent="-162000" algn="l" rtl="0" eaLnBrk="1" fontAlgn="base" hangingPunct="1">
        <a:lnSpc>
          <a:spcPct val="97000"/>
        </a:lnSpc>
        <a:spcBef>
          <a:spcPts val="600"/>
        </a:spcBef>
        <a:spcAft>
          <a:spcPct val="0"/>
        </a:spcAft>
        <a:buSzPct val="85000"/>
        <a:buChar char="•"/>
        <a:tabLst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2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2pPr>
      <a:lvl3pPr marL="486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3pPr>
      <a:lvl4pPr marL="648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4pPr>
      <a:lvl5pPr marL="810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5pPr>
      <a:lvl6pPr marL="972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6pPr>
      <a:lvl7pPr marL="113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7pPr>
      <a:lvl8pPr marL="22780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8pPr>
      <a:lvl9pPr marL="27352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7544" y="3646059"/>
            <a:ext cx="7032669" cy="437859"/>
          </a:xfrm>
        </p:spPr>
        <p:txBody>
          <a:bodyPr>
            <a:normAutofit fontScale="90000"/>
          </a:bodyPr>
          <a:lstStyle/>
          <a:p>
            <a:pPr lvl="0"/>
            <a:r>
              <a:rPr lang="en-GB" dirty="0" smtClean="0"/>
              <a:t>Long-term outcome and safety of </a:t>
            </a:r>
            <a:r>
              <a:rPr lang="en-GB" dirty="0" err="1" smtClean="0"/>
              <a:t>transanal</a:t>
            </a:r>
            <a:r>
              <a:rPr lang="en-GB" dirty="0" smtClean="0"/>
              <a:t> irrigation for neurogenic bowel dysfunction</a:t>
            </a:r>
            <a:endParaRPr lang="en-GB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467544" y="4137924"/>
            <a:ext cx="7020144" cy="270000"/>
          </a:xfrm>
        </p:spPr>
        <p:txBody>
          <a:bodyPr>
            <a:normAutofit/>
          </a:bodyPr>
          <a:lstStyle/>
          <a:p>
            <a:pPr lvl="0"/>
            <a:r>
              <a:rPr lang="en-GB" dirty="0" err="1" smtClean="0"/>
              <a:t>Faaborg</a:t>
            </a:r>
            <a:r>
              <a:rPr lang="en-GB" dirty="0" smtClean="0"/>
              <a:t> PM, et al. Spinal Cord 2009;47:545–549</a:t>
            </a:r>
          </a:p>
          <a:p>
            <a:endParaRPr lang="en-GB" dirty="0"/>
          </a:p>
        </p:txBody>
      </p:sp>
      <p:sp>
        <p:nvSpPr>
          <p:cNvPr id="6" name="bmkHeader"/>
          <p:cNvSpPr txBox="1"/>
          <p:nvPr/>
        </p:nvSpPr>
        <p:spPr>
          <a:xfrm>
            <a:off x="1521000" y="60072"/>
            <a:ext cx="5724000" cy="2565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675" dirty="0">
              <a:solidFill>
                <a:schemeClr val="tx2"/>
              </a:solidFill>
            </a:endParaRPr>
          </a:p>
        </p:txBody>
      </p:sp>
      <p:sp>
        <p:nvSpPr>
          <p:cNvPr id="12" name="bmkFldPresentationSubtitle"/>
          <p:cNvSpPr txBox="1">
            <a:spLocks/>
          </p:cNvSpPr>
          <p:nvPr/>
        </p:nvSpPr>
        <p:spPr>
          <a:xfrm>
            <a:off x="1493658" y="4191930"/>
            <a:ext cx="5724000" cy="270000"/>
          </a:xfrm>
          <a:prstGeom prst="rect">
            <a:avLst/>
          </a:prstGeom>
        </p:spPr>
        <p:txBody>
          <a:bodyPr/>
          <a:lstStyle/>
          <a:p>
            <a:pPr defTabSz="685800">
              <a:lnSpc>
                <a:spcPts val="1425"/>
              </a:lnSpc>
              <a:buSzPct val="85000"/>
              <a:defRPr/>
            </a:pPr>
            <a:endParaRPr lang="en-GB" sz="1200" kern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057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Long-term outcome and safety of TAI for NBD   </a:t>
            </a:r>
            <a:endParaRPr lang="en-GB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>
              <a:buNone/>
            </a:pPr>
            <a:r>
              <a:rPr lang="en-GB" b="1" dirty="0" smtClean="0"/>
              <a:t>Intervention</a:t>
            </a:r>
          </a:p>
          <a:p>
            <a:pPr marL="402431" lvl="1" indent="-201216"/>
            <a:r>
              <a:rPr lang="en-GB" dirty="0"/>
              <a:t>TAI with rectal balloon catheter (48%); cone-shaped colostomy tip (32%); other system (20%)</a:t>
            </a:r>
          </a:p>
          <a:p>
            <a:pPr marL="402431" lvl="1" indent="-201216">
              <a:buNone/>
            </a:pPr>
            <a:endParaRPr lang="en-GB" b="1" dirty="0" smtClean="0"/>
          </a:p>
          <a:p>
            <a:pPr>
              <a:buNone/>
            </a:pPr>
            <a:r>
              <a:rPr lang="en-GB" b="1" dirty="0" smtClean="0"/>
              <a:t>Study design</a:t>
            </a:r>
          </a:p>
          <a:p>
            <a:pPr marL="402431" lvl="1" indent="-201216"/>
            <a:r>
              <a:rPr lang="en-GB" dirty="0"/>
              <a:t>Long-term follow-up study (mean, 1.6 years; range, 0.1–19.5 years)</a:t>
            </a:r>
          </a:p>
          <a:p>
            <a:pPr marL="402431" lvl="1" indent="-201216"/>
            <a:r>
              <a:rPr lang="en-GB" b="1" dirty="0"/>
              <a:t>Patients: </a:t>
            </a:r>
            <a:r>
              <a:rPr lang="en-GB" dirty="0"/>
              <a:t>n=211 </a:t>
            </a:r>
          </a:p>
          <a:p>
            <a:pPr marL="660854" lvl="3" indent="-208360">
              <a:buFont typeface="Arial" pitchFamily="34" charset="0"/>
              <a:buChar char="–"/>
            </a:pPr>
            <a:r>
              <a:rPr lang="en-GB" dirty="0" smtClean="0"/>
              <a:t>Predominantly SCI (n=173); including spina bifida, n=32); multiple sclerosis (n=25); other central nervous system aetiology (n=13) </a:t>
            </a:r>
          </a:p>
          <a:p>
            <a:pPr marL="660854" lvl="3" indent="-208360">
              <a:buFont typeface="Arial" pitchFamily="34" charset="0"/>
              <a:buChar char="–"/>
            </a:pPr>
            <a:r>
              <a:rPr lang="en-GB" dirty="0" smtClean="0"/>
              <a:t>Using TAI after failure of conservative bowel management</a:t>
            </a:r>
          </a:p>
          <a:p>
            <a:pPr>
              <a:buNone/>
            </a:pPr>
            <a:endParaRPr lang="en-GB" sz="3300" dirty="0"/>
          </a:p>
        </p:txBody>
      </p:sp>
      <p:sp>
        <p:nvSpPr>
          <p:cNvPr id="5" name="TextBox 4"/>
          <p:cNvSpPr txBox="1"/>
          <p:nvPr/>
        </p:nvSpPr>
        <p:spPr>
          <a:xfrm>
            <a:off x="5541144" y="4326955"/>
            <a:ext cx="2085507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r"/>
            <a:r>
              <a:rPr lang="en-GB" sz="750" dirty="0">
                <a:solidFill>
                  <a:schemeClr val="bg2"/>
                </a:solidFill>
                <a:latin typeface="Arial" pitchFamily="34" charset="0"/>
              </a:rPr>
              <a:t>Faaborg PM, et al. Spinal Cord 2009;47:545–549</a:t>
            </a:r>
          </a:p>
        </p:txBody>
      </p:sp>
    </p:spTree>
    <p:extLst>
      <p:ext uri="{BB962C8B-B14F-4D97-AF65-F5344CB8AC3E}">
        <p14:creationId xmlns:p14="http://schemas.microsoft.com/office/powerpoint/2010/main" val="23462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Treatment success in long-term users of TAI for whom conservative bowel management had failed   </a:t>
            </a:r>
            <a:endParaRPr lang="en-GB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547664" y="4167076"/>
            <a:ext cx="5299528" cy="1038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675" dirty="0">
                <a:solidFill>
                  <a:schemeClr val="bg2"/>
                </a:solidFill>
              </a:rPr>
              <a:t>Treatment success defined as patients still using TAI at long-term follow up, or had continued using it until death or resolution of symptoms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3658" y="971588"/>
            <a:ext cx="4536504" cy="3155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541144" y="4326955"/>
            <a:ext cx="2085507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r"/>
            <a:r>
              <a:rPr lang="en-GB" sz="750" dirty="0">
                <a:solidFill>
                  <a:schemeClr val="bg2"/>
                </a:solidFill>
                <a:latin typeface="Arial" pitchFamily="34" charset="0"/>
              </a:rPr>
              <a:t>Faaborg PM, et al. Spinal Cord 2009;47:545–549</a:t>
            </a:r>
          </a:p>
        </p:txBody>
      </p:sp>
    </p:spTree>
    <p:extLst>
      <p:ext uri="{BB962C8B-B14F-4D97-AF65-F5344CB8AC3E}">
        <p14:creationId xmlns:p14="http://schemas.microsoft.com/office/powerpoint/2010/main" val="238386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TAI was associated with a good long-term safety profile  </a:t>
            </a:r>
            <a:endParaRPr lang="en-GB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3658" y="1375264"/>
            <a:ext cx="4826440" cy="272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541144" y="4326955"/>
            <a:ext cx="2085507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r"/>
            <a:r>
              <a:rPr lang="en-GB" sz="750" dirty="0">
                <a:solidFill>
                  <a:schemeClr val="bg2"/>
                </a:solidFill>
                <a:latin typeface="Arial" pitchFamily="34" charset="0"/>
              </a:rPr>
              <a:t>Faaborg PM, et al. Spinal Cord 2009;47:545–549</a:t>
            </a:r>
          </a:p>
        </p:txBody>
      </p:sp>
    </p:spTree>
    <p:extLst>
      <p:ext uri="{BB962C8B-B14F-4D97-AF65-F5344CB8AC3E}">
        <p14:creationId xmlns:p14="http://schemas.microsoft.com/office/powerpoint/2010/main" val="352644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Summary: Successful use of TAI  in patients who had failed conservative bowel management  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330994" indent="-330994">
              <a:spcAft>
                <a:spcPts val="900"/>
              </a:spcAft>
              <a:buFont typeface="Wingdings" pitchFamily="2" charset="2"/>
              <a:buChar char="ü"/>
            </a:pPr>
            <a:r>
              <a:rPr lang="en-GB" dirty="0" smtClean="0"/>
              <a:t>Data from this long-term follow-up study of a large number of individuals of mixed aetiology show TAI results in treatment success in those who have failed conservative bowel management, with no safety issues </a:t>
            </a:r>
          </a:p>
          <a:p>
            <a:pPr marL="330994" indent="-330994">
              <a:spcAft>
                <a:spcPts val="900"/>
              </a:spcAft>
              <a:buFont typeface="Wingdings" pitchFamily="2" charset="2"/>
              <a:buChar char="ü"/>
            </a:pPr>
            <a:r>
              <a:rPr lang="en-GB" dirty="0" smtClean="0"/>
              <a:t>Evidence from this study supports the long-term efficacy and safety of the TAI procedure</a:t>
            </a:r>
          </a:p>
          <a:p>
            <a:pPr marL="330994" indent="-330994">
              <a:buFont typeface="Wingdings" pitchFamily="2" charset="2"/>
              <a:buChar char="ü"/>
            </a:pPr>
            <a:endParaRPr lang="en-GB" dirty="0" smtClean="0"/>
          </a:p>
          <a:p>
            <a:pPr marL="330994" indent="-330994">
              <a:buFont typeface="Wingdings" pitchFamily="2" charset="2"/>
              <a:buChar char="ü"/>
            </a:pPr>
            <a:endParaRPr lang="en-GB" dirty="0" smtClean="0"/>
          </a:p>
          <a:p>
            <a:pPr marL="330994" indent="-330994">
              <a:buFont typeface="Wingdings" pitchFamily="2" charset="2"/>
              <a:buChar char="ü"/>
            </a:pPr>
            <a:endParaRPr lang="en-GB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541144" y="4326955"/>
            <a:ext cx="2085507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r"/>
            <a:r>
              <a:rPr lang="en-GB" sz="750" dirty="0">
                <a:solidFill>
                  <a:schemeClr val="bg2"/>
                </a:solidFill>
                <a:latin typeface="Arial" pitchFamily="34" charset="0"/>
              </a:rPr>
              <a:t>Faaborg PM, et al. Spinal Cord 2009;47:545–549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7664" y="4191930"/>
            <a:ext cx="1130118" cy="1846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0" tIns="0" rIns="0" bIns="0" rtlCol="0">
            <a:spAutoFit/>
          </a:bodyPr>
          <a:lstStyle/>
          <a:p>
            <a:r>
              <a:rPr lang="en-GB" sz="1200" b="1" dirty="0">
                <a:solidFill>
                  <a:srgbClr val="25397D"/>
                </a:solidFill>
                <a:hlinkClick r:id="" action="ppaction://noaction"/>
              </a:rPr>
              <a:t>Return to index</a:t>
            </a:r>
            <a:endParaRPr lang="en-GB" sz="1200" b="1" dirty="0">
              <a:solidFill>
                <a:srgbClr val="253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9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ELDS" val="PresentationTitle*PresentationSubtitle*DateOfPresentation*Name"/>
  <p:tag name="SDNEW" val="True"/>
</p:tagLst>
</file>

<file path=ppt/theme/theme1.xml><?xml version="1.0" encoding="utf-8"?>
<a:theme xmlns:a="http://schemas.openxmlformats.org/drawingml/2006/main" name="Corporate 16_9">
  <a:themeElements>
    <a:clrScheme name="Coloplast Corporate">
      <a:dk1>
        <a:srgbClr val="000000"/>
      </a:dk1>
      <a:lt1>
        <a:srgbClr val="FFFFFF"/>
      </a:lt1>
      <a:dk2>
        <a:srgbClr val="00B0CA"/>
      </a:dk2>
      <a:lt2>
        <a:srgbClr val="535353"/>
      </a:lt2>
      <a:accent1>
        <a:srgbClr val="E0684B"/>
      </a:accent1>
      <a:accent2>
        <a:srgbClr val="B8CF95"/>
      </a:accent2>
      <a:accent3>
        <a:srgbClr val="AFADC3"/>
      </a:accent3>
      <a:accent4>
        <a:srgbClr val="C7B37F"/>
      </a:accent4>
      <a:accent5>
        <a:srgbClr val="40C4D7"/>
      </a:accent5>
      <a:accent6>
        <a:srgbClr val="6F6F6F"/>
      </a:accent6>
      <a:hlink>
        <a:srgbClr val="25397D"/>
      </a:hlink>
      <a:folHlink>
        <a:srgbClr val="800080"/>
      </a:folHlink>
    </a:clrScheme>
    <a:fontScheme name="Colopl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72000" tIns="72000" rIns="72000" bIns="720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2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>
          <a:defRPr sz="1600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9652E34C-7C4F-4A34-9562-492D06E0FA25}" vid="{A426479C-B4F1-4BA3-B13B-5C78AE8C706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575</Words>
  <Application>Microsoft Office PowerPoint</Application>
  <PresentationFormat>On-screen Show (16:9)</PresentationFormat>
  <Paragraphs>42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Symbol</vt:lpstr>
      <vt:lpstr>Wingdings</vt:lpstr>
      <vt:lpstr>Corporate 16_9</vt:lpstr>
      <vt:lpstr>Long-term outcome and safety of transanal irrigation for neurogenic bowel dysfunction</vt:lpstr>
      <vt:lpstr>Long-term outcome and safety of TAI for NBD   </vt:lpstr>
      <vt:lpstr>Treatment success in long-term users of TAI for whom conservative bowel management had failed   </vt:lpstr>
      <vt:lpstr>TAI was associated with a good long-term safety profile  </vt:lpstr>
      <vt:lpstr>Summary: Successful use of TAI  in patients who had failed conservative bowel management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2015-11-24T16:47:43Z</dcterms:created>
  <dcterms:modified xsi:type="dcterms:W3CDTF">2015-11-24T16:48:19Z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</Properties>
</file>