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05613" cy="9939338"/>
  <p:custDataLst>
    <p:tags r:id="rId15"/>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39">
          <p15:clr>
            <a:srgbClr val="A4A3A4"/>
          </p15:clr>
        </p15:guide>
        <p15:guide id="2" orient="horz" pos="576">
          <p15:clr>
            <a:srgbClr val="A4A3A4"/>
          </p15:clr>
        </p15:guide>
        <p15:guide id="3" orient="horz" pos="640">
          <p15:clr>
            <a:srgbClr val="A4A3A4"/>
          </p15:clr>
        </p15:guide>
        <p15:guide id="4" orient="horz" pos="2819">
          <p15:clr>
            <a:srgbClr val="A4A3A4"/>
          </p15:clr>
        </p15:guide>
        <p15:guide id="5" orient="horz" pos="2798">
          <p15:clr>
            <a:srgbClr val="A4A3A4"/>
          </p15:clr>
        </p15:guide>
        <p15:guide id="6" orient="horz" pos="450">
          <p15:clr>
            <a:srgbClr val="A4A3A4"/>
          </p15:clr>
        </p15:guide>
        <p15:guide id="7" orient="horz" pos="2606">
          <p15:clr>
            <a:srgbClr val="A4A3A4"/>
          </p15:clr>
        </p15:guide>
        <p15:guide id="8" pos="3039">
          <p15:clr>
            <a:srgbClr val="A4A3A4"/>
          </p15:clr>
        </p15:guide>
        <p15:guide id="9" pos="5442">
          <p15:clr>
            <a:srgbClr val="A4A3A4"/>
          </p15:clr>
        </p15:guide>
        <p15:guide id="10" pos="2722">
          <p15:clr>
            <a:srgbClr val="A4A3A4"/>
          </p15:clr>
        </p15:guide>
        <p15:guide id="11" pos="317">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6F6F"/>
    <a:srgbClr val="25397D"/>
    <a:srgbClr val="40C3D7"/>
    <a:srgbClr val="C7B37F"/>
    <a:srgbClr val="AFADC3"/>
    <a:srgbClr val="B8CF95"/>
    <a:srgbClr val="E34D37"/>
    <a:srgbClr val="FCD900"/>
    <a:srgbClr val="7AB800"/>
    <a:srgbClr val="0065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700" autoAdjust="0"/>
  </p:normalViewPr>
  <p:slideViewPr>
    <p:cSldViewPr snapToObjects="1">
      <p:cViewPr varScale="1">
        <p:scale>
          <a:sx n="109" d="100"/>
          <a:sy n="109" d="100"/>
        </p:scale>
        <p:origin x="91" y="86"/>
      </p:cViewPr>
      <p:guideLst>
        <p:guide orient="horz" pos="239"/>
        <p:guide orient="horz" pos="576"/>
        <p:guide orient="horz" pos="640"/>
        <p:guide orient="horz" pos="2819"/>
        <p:guide orient="horz" pos="2798"/>
        <p:guide orient="horz" pos="450"/>
        <p:guide orient="horz" pos="2606"/>
        <p:guide pos="3039"/>
        <p:guide pos="5442"/>
        <p:guide pos="2722"/>
        <p:guide pos="317"/>
      </p:guideLst>
    </p:cSldViewPr>
  </p:slideViewPr>
  <p:outlineViewPr>
    <p:cViewPr>
      <p:scale>
        <a:sx n="33" d="100"/>
        <a:sy n="33" d="100"/>
      </p:scale>
      <p:origin x="0" y="0"/>
    </p:cViewPr>
  </p:outlineViewPr>
  <p:notesTextViewPr>
    <p:cViewPr>
      <p:scale>
        <a:sx n="100" d="100"/>
        <a:sy n="100" d="100"/>
      </p:scale>
      <p:origin x="0" y="0"/>
    </p:cViewPr>
  </p:notesTextViewPr>
  <p:notesViewPr>
    <p:cSldViewPr snapToObjects="1">
      <p:cViewPr varScale="1">
        <p:scale>
          <a:sx n="85" d="100"/>
          <a:sy n="85" d="100"/>
        </p:scale>
        <p:origin x="-3078" y="-84"/>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Sheet1!$A$2</c:f>
              <c:strCache>
                <c:ptCount val="1"/>
                <c:pt idx="0">
                  <c:v>Both indications</c:v>
                </c:pt>
              </c:strCache>
            </c:strRef>
          </c:tx>
          <c:spPr>
            <a:solidFill>
              <a:schemeClr val="tx2"/>
            </a:solidFill>
          </c:spPr>
          <c:invertIfNegative val="0"/>
          <c:dLbls>
            <c:dLbl>
              <c:idx val="0"/>
              <c:tx>
                <c:rich>
                  <a:bodyPr/>
                  <a:lstStyle/>
                  <a:p>
                    <a:pPr>
                      <a:defRPr lang="en-GB">
                        <a:solidFill>
                          <a:schemeClr val="bg1"/>
                        </a:solidFill>
                      </a:defRPr>
                    </a:pPr>
                    <a:r>
                      <a:rPr lang="en-GB" dirty="0"/>
                      <a:t>60%</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1"/>
              <c:tx>
                <c:rich>
                  <a:bodyPr/>
                  <a:lstStyle/>
                  <a:p>
                    <a:pPr>
                      <a:defRPr lang="en-GB">
                        <a:solidFill>
                          <a:schemeClr val="bg1"/>
                        </a:solidFill>
                      </a:defRPr>
                    </a:pPr>
                    <a:r>
                      <a:rPr lang="en-GB" dirty="0"/>
                      <a:t>59%</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2"/>
              <c:tx>
                <c:rich>
                  <a:bodyPr/>
                  <a:lstStyle/>
                  <a:p>
                    <a:pPr>
                      <a:defRPr lang="en-GB">
                        <a:solidFill>
                          <a:schemeClr val="bg1"/>
                        </a:solidFill>
                      </a:defRPr>
                    </a:pPr>
                    <a:r>
                      <a:rPr lang="en-GB" dirty="0"/>
                      <a:t>57%</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3"/>
              <c:tx>
                <c:rich>
                  <a:bodyPr/>
                  <a:lstStyle/>
                  <a:p>
                    <a:pPr>
                      <a:defRPr lang="en-GB">
                        <a:solidFill>
                          <a:schemeClr val="bg1"/>
                        </a:solidFill>
                      </a:defRPr>
                    </a:pPr>
                    <a:r>
                      <a:rPr lang="en-GB" dirty="0"/>
                      <a:t>64%</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4"/>
              <c:tx>
                <c:rich>
                  <a:bodyPr/>
                  <a:lstStyle/>
                  <a:p>
                    <a:pPr>
                      <a:defRPr lang="en-GB">
                        <a:solidFill>
                          <a:schemeClr val="bg1"/>
                        </a:solidFill>
                      </a:defRPr>
                    </a:pPr>
                    <a:r>
                      <a:rPr lang="en-GB" dirty="0"/>
                      <a:t>68%</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5"/>
              <c:tx>
                <c:rich>
                  <a:bodyPr/>
                  <a:lstStyle/>
                  <a:p>
                    <a:pPr>
                      <a:defRPr lang="en-GB">
                        <a:solidFill>
                          <a:schemeClr val="bg1"/>
                        </a:solidFill>
                      </a:defRPr>
                    </a:pPr>
                    <a:r>
                      <a:rPr lang="en-GB" dirty="0"/>
                      <a:t>59%</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lang="en-GB">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All</c:v>
                </c:pt>
                <c:pt idx="1">
                  <c:v>UCP</c:v>
                </c:pt>
                <c:pt idx="2">
                  <c:v>MS</c:v>
                </c:pt>
                <c:pt idx="3">
                  <c:v>SB</c:v>
                </c:pt>
                <c:pt idx="4">
                  <c:v>NPD SCI</c:v>
                </c:pt>
                <c:pt idx="5">
                  <c:v>SCI</c:v>
                </c:pt>
              </c:strCache>
            </c:strRef>
          </c:cat>
          <c:val>
            <c:numRef>
              <c:f>Sheet1!$B$2:$G$2</c:f>
              <c:numCache>
                <c:formatCode>0%</c:formatCode>
                <c:ptCount val="6"/>
                <c:pt idx="0">
                  <c:v>0.60000000000000264</c:v>
                </c:pt>
                <c:pt idx="1">
                  <c:v>0.59</c:v>
                </c:pt>
                <c:pt idx="2">
                  <c:v>0.57000000000000162</c:v>
                </c:pt>
                <c:pt idx="3">
                  <c:v>0.64000000000000712</c:v>
                </c:pt>
                <c:pt idx="4">
                  <c:v>0.68</c:v>
                </c:pt>
                <c:pt idx="5">
                  <c:v>0.59</c:v>
                </c:pt>
              </c:numCache>
            </c:numRef>
          </c:val>
        </c:ser>
        <c:ser>
          <c:idx val="1"/>
          <c:order val="1"/>
          <c:tx>
            <c:strRef>
              <c:f>Sheet1!$A$3</c:f>
              <c:strCache>
                <c:ptCount val="1"/>
                <c:pt idx="0">
                  <c:v>Incontinence</c:v>
                </c:pt>
              </c:strCache>
            </c:strRef>
          </c:tx>
          <c:spPr>
            <a:solidFill>
              <a:schemeClr val="bg2">
                <a:lumMod val="60000"/>
                <a:lumOff val="40000"/>
              </a:schemeClr>
            </a:solidFill>
          </c:spPr>
          <c:invertIfNegative val="0"/>
          <c:dLbls>
            <c:dLbl>
              <c:idx val="0"/>
              <c:tx>
                <c:rich>
                  <a:bodyPr/>
                  <a:lstStyle/>
                  <a:p>
                    <a:pPr>
                      <a:defRPr lang="en-GB">
                        <a:solidFill>
                          <a:schemeClr val="bg1"/>
                        </a:solidFill>
                      </a:defRPr>
                    </a:pPr>
                    <a:r>
                      <a:rPr lang="en-GB" dirty="0"/>
                      <a:t>17%</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1"/>
              <c:tx>
                <c:rich>
                  <a:bodyPr/>
                  <a:lstStyle/>
                  <a:p>
                    <a:pPr>
                      <a:defRPr lang="en-GB">
                        <a:solidFill>
                          <a:schemeClr val="bg1"/>
                        </a:solidFill>
                      </a:defRPr>
                    </a:pPr>
                    <a:r>
                      <a:rPr lang="en-GB" dirty="0"/>
                      <a:t>18%</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2"/>
              <c:tx>
                <c:rich>
                  <a:bodyPr/>
                  <a:lstStyle/>
                  <a:p>
                    <a:pPr>
                      <a:defRPr lang="en-GB">
                        <a:solidFill>
                          <a:schemeClr val="bg1"/>
                        </a:solidFill>
                      </a:defRPr>
                    </a:pPr>
                    <a:r>
                      <a:rPr lang="en-GB" dirty="0"/>
                      <a:t>15%</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3"/>
              <c:tx>
                <c:rich>
                  <a:bodyPr/>
                  <a:lstStyle/>
                  <a:p>
                    <a:pPr>
                      <a:defRPr lang="en-GB">
                        <a:solidFill>
                          <a:schemeClr val="bg1"/>
                        </a:solidFill>
                      </a:defRPr>
                    </a:pPr>
                    <a:r>
                      <a:rPr lang="en-GB" dirty="0"/>
                      <a:t>20%</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4"/>
              <c:tx>
                <c:rich>
                  <a:bodyPr/>
                  <a:lstStyle/>
                  <a:p>
                    <a:pPr>
                      <a:defRPr lang="en-GB">
                        <a:solidFill>
                          <a:schemeClr val="bg1"/>
                        </a:solidFill>
                      </a:defRPr>
                    </a:pPr>
                    <a:r>
                      <a:rPr lang="en-GB" dirty="0"/>
                      <a:t>17%</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5"/>
              <c:tx>
                <c:rich>
                  <a:bodyPr/>
                  <a:lstStyle/>
                  <a:p>
                    <a:pPr>
                      <a:defRPr lang="en-GB">
                        <a:solidFill>
                          <a:schemeClr val="bg1"/>
                        </a:solidFill>
                      </a:defRPr>
                    </a:pPr>
                    <a:r>
                      <a:rPr lang="en-GB" dirty="0"/>
                      <a:t>15%</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lang="en-GB">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All</c:v>
                </c:pt>
                <c:pt idx="1">
                  <c:v>UCP</c:v>
                </c:pt>
                <c:pt idx="2">
                  <c:v>MS</c:v>
                </c:pt>
                <c:pt idx="3">
                  <c:v>SB</c:v>
                </c:pt>
                <c:pt idx="4">
                  <c:v>NPD SCI</c:v>
                </c:pt>
                <c:pt idx="5">
                  <c:v>SCI</c:v>
                </c:pt>
              </c:strCache>
            </c:strRef>
          </c:cat>
          <c:val>
            <c:numRef>
              <c:f>Sheet1!$B$3:$G$3</c:f>
              <c:numCache>
                <c:formatCode>0%</c:formatCode>
                <c:ptCount val="6"/>
                <c:pt idx="0">
                  <c:v>0.17</c:v>
                </c:pt>
                <c:pt idx="1">
                  <c:v>0.18000000000000024</c:v>
                </c:pt>
                <c:pt idx="2">
                  <c:v>0.15000000000000024</c:v>
                </c:pt>
                <c:pt idx="3">
                  <c:v>0.2</c:v>
                </c:pt>
                <c:pt idx="4">
                  <c:v>0.17</c:v>
                </c:pt>
                <c:pt idx="5">
                  <c:v>0.15000000000000024</c:v>
                </c:pt>
              </c:numCache>
            </c:numRef>
          </c:val>
        </c:ser>
        <c:ser>
          <c:idx val="2"/>
          <c:order val="2"/>
          <c:tx>
            <c:strRef>
              <c:f>Sheet1!$A$4</c:f>
              <c:strCache>
                <c:ptCount val="1"/>
                <c:pt idx="0">
                  <c:v>Retention</c:v>
                </c:pt>
              </c:strCache>
            </c:strRef>
          </c:tx>
          <c:spPr>
            <a:solidFill>
              <a:schemeClr val="bg2">
                <a:lumMod val="20000"/>
                <a:lumOff val="80000"/>
              </a:schemeClr>
            </a:solidFill>
          </c:spPr>
          <c:invertIfNegative val="0"/>
          <c:dLbls>
            <c:dLbl>
              <c:idx val="0"/>
              <c:tx>
                <c:rich>
                  <a:bodyPr/>
                  <a:lstStyle/>
                  <a:p>
                    <a:pPr>
                      <a:defRPr lang="en-GB"/>
                    </a:pPr>
                    <a:r>
                      <a:rPr lang="en-GB" dirty="0"/>
                      <a:t>23%</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1"/>
              <c:tx>
                <c:rich>
                  <a:bodyPr/>
                  <a:lstStyle/>
                  <a:p>
                    <a:pPr>
                      <a:defRPr lang="en-GB"/>
                    </a:pPr>
                    <a:r>
                      <a:rPr lang="en-GB" dirty="0"/>
                      <a:t>23%</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2"/>
              <c:tx>
                <c:rich>
                  <a:bodyPr/>
                  <a:lstStyle/>
                  <a:p>
                    <a:pPr>
                      <a:defRPr lang="en-GB"/>
                    </a:pPr>
                    <a:r>
                      <a:rPr lang="en-GB" dirty="0"/>
                      <a:t>28%</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3"/>
              <c:tx>
                <c:rich>
                  <a:bodyPr/>
                  <a:lstStyle/>
                  <a:p>
                    <a:pPr>
                      <a:defRPr lang="en-GB"/>
                    </a:pPr>
                    <a:r>
                      <a:rPr lang="en-GB" dirty="0"/>
                      <a:t>16%</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4"/>
              <c:tx>
                <c:rich>
                  <a:bodyPr/>
                  <a:lstStyle/>
                  <a:p>
                    <a:pPr>
                      <a:defRPr lang="en-GB"/>
                    </a:pPr>
                    <a:r>
                      <a:rPr lang="en-GB" dirty="0"/>
                      <a:t>15%</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5"/>
              <c:tx>
                <c:rich>
                  <a:bodyPr/>
                  <a:lstStyle/>
                  <a:p>
                    <a:pPr>
                      <a:defRPr lang="en-GB"/>
                    </a:pPr>
                    <a:r>
                      <a:rPr lang="en-GB" dirty="0"/>
                      <a:t>26%</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lang="en-GB"/>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All</c:v>
                </c:pt>
                <c:pt idx="1">
                  <c:v>UCP</c:v>
                </c:pt>
                <c:pt idx="2">
                  <c:v>MS</c:v>
                </c:pt>
                <c:pt idx="3">
                  <c:v>SB</c:v>
                </c:pt>
                <c:pt idx="4">
                  <c:v>NPD SCI</c:v>
                </c:pt>
                <c:pt idx="5">
                  <c:v>SCI</c:v>
                </c:pt>
              </c:strCache>
            </c:strRef>
          </c:cat>
          <c:val>
            <c:numRef>
              <c:f>Sheet1!$B$4:$G$4</c:f>
              <c:numCache>
                <c:formatCode>0%</c:formatCode>
                <c:ptCount val="6"/>
                <c:pt idx="0">
                  <c:v>0.23</c:v>
                </c:pt>
                <c:pt idx="1">
                  <c:v>0.23</c:v>
                </c:pt>
                <c:pt idx="2">
                  <c:v>0.28000000000000008</c:v>
                </c:pt>
                <c:pt idx="3">
                  <c:v>0.16</c:v>
                </c:pt>
                <c:pt idx="4">
                  <c:v>0.15000000000000024</c:v>
                </c:pt>
                <c:pt idx="5">
                  <c:v>0.26</c:v>
                </c:pt>
              </c:numCache>
            </c:numRef>
          </c:val>
        </c:ser>
        <c:dLbls>
          <c:showLegendKey val="0"/>
          <c:showVal val="0"/>
          <c:showCatName val="0"/>
          <c:showSerName val="0"/>
          <c:showPercent val="0"/>
          <c:showBubbleSize val="0"/>
        </c:dLbls>
        <c:gapWidth val="150"/>
        <c:overlap val="100"/>
        <c:axId val="781177968"/>
        <c:axId val="781177576"/>
      </c:barChart>
      <c:catAx>
        <c:axId val="781177968"/>
        <c:scaling>
          <c:orientation val="minMax"/>
        </c:scaling>
        <c:delete val="0"/>
        <c:axPos val="b"/>
        <c:numFmt formatCode="General" sourceLinked="0"/>
        <c:majorTickMark val="out"/>
        <c:minorTickMark val="none"/>
        <c:tickLblPos val="nextTo"/>
        <c:txPr>
          <a:bodyPr/>
          <a:lstStyle/>
          <a:p>
            <a:pPr>
              <a:defRPr lang="en-GB"/>
            </a:pPr>
            <a:endParaRPr lang="en-US"/>
          </a:p>
        </c:txPr>
        <c:crossAx val="781177576"/>
        <c:crosses val="autoZero"/>
        <c:auto val="1"/>
        <c:lblAlgn val="ctr"/>
        <c:lblOffset val="100"/>
        <c:noMultiLvlLbl val="0"/>
      </c:catAx>
      <c:valAx>
        <c:axId val="781177576"/>
        <c:scaling>
          <c:orientation val="minMax"/>
        </c:scaling>
        <c:delete val="0"/>
        <c:axPos val="l"/>
        <c:majorGridlines/>
        <c:numFmt formatCode="0%" sourceLinked="1"/>
        <c:majorTickMark val="out"/>
        <c:minorTickMark val="none"/>
        <c:tickLblPos val="nextTo"/>
        <c:spPr>
          <a:ln>
            <a:noFill/>
          </a:ln>
        </c:spPr>
        <c:txPr>
          <a:bodyPr/>
          <a:lstStyle/>
          <a:p>
            <a:pPr>
              <a:defRPr lang="en-GB"/>
            </a:pPr>
            <a:endParaRPr lang="en-US"/>
          </a:p>
        </c:txPr>
        <c:crossAx val="781177968"/>
        <c:crosses val="autoZero"/>
        <c:crossBetween val="between"/>
        <c:majorUnit val="0.2"/>
      </c:valAx>
    </c:plotArea>
    <c:legend>
      <c:legendPos val="b"/>
      <c:overlay val="0"/>
      <c:txPr>
        <a:bodyPr/>
        <a:lstStyle/>
        <a:p>
          <a:pPr>
            <a:defRPr lang="en-GB"/>
          </a:pPr>
          <a:endParaRPr lang="en-US"/>
        </a:p>
      </c:txPr>
    </c:legend>
    <c:plotVisOnly val="1"/>
    <c:dispBlanksAs val="gap"/>
    <c:showDLblsOverMax val="0"/>
  </c:chart>
  <c:txPr>
    <a:bodyPr/>
    <a:lstStyle/>
    <a:p>
      <a:pPr>
        <a:defRPr sz="800">
          <a:solidFill>
            <a:schemeClr val="bg2"/>
          </a:solidFil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dirty="0"/>
          </a:p>
        </p:txBody>
      </p:sp>
      <p:sp>
        <p:nvSpPr>
          <p:cNvPr id="6147"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endParaRPr lang="en-US" dirty="0"/>
          </a:p>
        </p:txBody>
      </p:sp>
      <p:sp>
        <p:nvSpPr>
          <p:cNvPr id="6148" name="Rectangle 4"/>
          <p:cNvSpPr>
            <a:spLocks noGrp="1" noRot="1" noChangeAspect="1" noChangeArrowheads="1" noTextEdit="1"/>
          </p:cNvSpPr>
          <p:nvPr>
            <p:ph type="sldImg" idx="2"/>
          </p:nvPr>
        </p:nvSpPr>
        <p:spPr bwMode="auto">
          <a:xfrm>
            <a:off x="92075" y="746125"/>
            <a:ext cx="6623050" cy="3725863"/>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vl1pPr>
          </a:lstStyle>
          <a:p>
            <a:endParaRPr lang="en-US" dirty="0"/>
          </a:p>
        </p:txBody>
      </p:sp>
      <p:sp>
        <p:nvSpPr>
          <p:cNvPr id="6151"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vl1pPr>
          </a:lstStyle>
          <a:p>
            <a:fld id="{A6DCC2FD-5590-45B0-9304-F5328BE63FEC}" type="slidenum">
              <a:rPr lang="en-US" smtClean="0"/>
              <a:pPr/>
              <a:t>‹#›</a:t>
            </a:fld>
            <a:endParaRPr lang="en-US" dirty="0"/>
          </a:p>
        </p:txBody>
      </p:sp>
    </p:spTree>
    <p:extLst>
      <p:ext uri="{BB962C8B-B14F-4D97-AF65-F5344CB8AC3E}">
        <p14:creationId xmlns:p14="http://schemas.microsoft.com/office/powerpoint/2010/main" val="8421784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457200" algn="l" rtl="0" fontAlgn="base">
      <a:spcBef>
        <a:spcPct val="30000"/>
      </a:spcBef>
      <a:spcAft>
        <a:spcPct val="0"/>
      </a:spcAft>
      <a:defRPr sz="1000" kern="1200">
        <a:solidFill>
          <a:schemeClr val="tx1"/>
        </a:solidFill>
        <a:latin typeface="Arial" charset="0"/>
        <a:ea typeface="+mn-ea"/>
        <a:cs typeface="+mn-cs"/>
      </a:defRPr>
    </a:lvl2pPr>
    <a:lvl3pPr marL="914400" algn="l" rtl="0" fontAlgn="base">
      <a:spcBef>
        <a:spcPct val="30000"/>
      </a:spcBef>
      <a:spcAft>
        <a:spcPct val="0"/>
      </a:spcAft>
      <a:defRPr sz="1000" kern="1200">
        <a:solidFill>
          <a:schemeClr val="tx1"/>
        </a:solidFill>
        <a:latin typeface="Arial" charset="0"/>
        <a:ea typeface="+mn-ea"/>
        <a:cs typeface="+mn-cs"/>
      </a:defRPr>
    </a:lvl3pPr>
    <a:lvl4pPr marL="1371600" algn="l" rtl="0" fontAlgn="base">
      <a:spcBef>
        <a:spcPct val="30000"/>
      </a:spcBef>
      <a:spcAft>
        <a:spcPct val="0"/>
      </a:spcAft>
      <a:defRPr sz="1000" kern="1200">
        <a:solidFill>
          <a:schemeClr val="tx1"/>
        </a:solidFill>
        <a:latin typeface="Arial" charset="0"/>
        <a:ea typeface="+mn-ea"/>
        <a:cs typeface="+mn-cs"/>
      </a:defRPr>
    </a:lvl4pPr>
    <a:lvl5pPr marL="1828800" algn="l" rtl="0" fontAlgn="base">
      <a:spcBef>
        <a:spcPct val="3000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coloplast.co.uk/Bladder-and-Bowel/Consumer/Bladder-problem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a:t>
            </a:fld>
            <a:endParaRPr lang="en-GB" dirty="0"/>
          </a:p>
        </p:txBody>
      </p:sp>
    </p:spTree>
    <p:extLst>
      <p:ext uri="{BB962C8B-B14F-4D97-AF65-F5344CB8AC3E}">
        <p14:creationId xmlns:p14="http://schemas.microsoft.com/office/powerpoint/2010/main" val="548488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2</a:t>
            </a:fld>
            <a:endParaRPr lang="en-GB" dirty="0"/>
          </a:p>
        </p:txBody>
      </p:sp>
    </p:spTree>
    <p:extLst>
      <p:ext uri="{BB962C8B-B14F-4D97-AF65-F5344CB8AC3E}">
        <p14:creationId xmlns:p14="http://schemas.microsoft.com/office/powerpoint/2010/main" val="3869388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3</a:t>
            </a:fld>
            <a:endParaRPr lang="en-GB" dirty="0"/>
          </a:p>
        </p:txBody>
      </p:sp>
    </p:spTree>
    <p:extLst>
      <p:ext uri="{BB962C8B-B14F-4D97-AF65-F5344CB8AC3E}">
        <p14:creationId xmlns:p14="http://schemas.microsoft.com/office/powerpoint/2010/main" val="3938238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5314" fontAlgn="auto">
              <a:spcBef>
                <a:spcPts val="0"/>
              </a:spcBef>
              <a:spcAft>
                <a:spcPts val="0"/>
              </a:spcAft>
              <a:defRPr/>
            </a:pPr>
            <a:r>
              <a:rPr lang="en-GB" sz="1200" dirty="0" smtClean="0">
                <a:latin typeface="+mn-lt"/>
              </a:rPr>
              <a:t>Although SCI does not influence how the kidneys produce urine, a major consequence of SCI is the loss of bladder function and the ability to store or empty urine. A bladder that has lost function due to damage to its nerve supply caused by SCI is termed ‘neurogenic bladder’. There are two main categories of dysfunction associated with neurogenic bladder – reflex bladder and flaccid bladder:</a:t>
            </a:r>
          </a:p>
          <a:p>
            <a:pPr defTabSz="915314" fontAlgn="auto">
              <a:spcBef>
                <a:spcPts val="0"/>
              </a:spcBef>
              <a:spcAft>
                <a:spcPts val="0"/>
              </a:spcAft>
              <a:buFont typeface="Arial" pitchFamily="34" charset="0"/>
              <a:buChar char="•"/>
              <a:defRPr/>
            </a:pPr>
            <a:r>
              <a:rPr lang="en-GB" sz="1200" dirty="0" smtClean="0">
                <a:latin typeface="+mn-lt"/>
              </a:rPr>
              <a:t>Reflex bladder (injury above T12) is a failure to store urine because the bladder muscles contract spontaneously as the bladder begins to fill with urine. This causes incontinence (accidental emptying) as the person is unaware of when the emptying will occur</a:t>
            </a:r>
          </a:p>
          <a:p>
            <a:pPr defTabSz="915314" fontAlgn="auto">
              <a:spcBef>
                <a:spcPts val="0"/>
              </a:spcBef>
              <a:spcAft>
                <a:spcPts val="0"/>
              </a:spcAft>
              <a:buFont typeface="Arial" pitchFamily="34" charset="0"/>
              <a:buChar char="•"/>
              <a:defRPr/>
            </a:pPr>
            <a:r>
              <a:rPr lang="en-GB" sz="1200" dirty="0" smtClean="0">
                <a:latin typeface="+mn-lt"/>
              </a:rPr>
              <a:t>Flaccid bladder (injury below T12) is a failure to empty urine because the bladder tends to lose muscle strength and cannot contract properly for emptying. The bladder will be at risk of overstretching and infection</a:t>
            </a:r>
            <a:endParaRPr lang="en-GB" sz="1200" dirty="0"/>
          </a:p>
        </p:txBody>
      </p:sp>
      <p:sp>
        <p:nvSpPr>
          <p:cNvPr id="4" name="Slide Number Placeholder 3"/>
          <p:cNvSpPr>
            <a:spLocks noGrp="1"/>
          </p:cNvSpPr>
          <p:nvPr>
            <p:ph type="sldNum" sz="quarter" idx="10"/>
          </p:nvPr>
        </p:nvSpPr>
        <p:spPr/>
        <p:txBody>
          <a:bodyPr/>
          <a:lstStyle/>
          <a:p>
            <a:fld id="{E01E5E77-0433-48F2-BE67-46757AF2DD65}" type="slidenum">
              <a:rPr lang="en-GB" smtClean="0"/>
              <a:pPr/>
              <a:t>4</a:t>
            </a:fld>
            <a:endParaRPr lang="en-GB" dirty="0"/>
          </a:p>
        </p:txBody>
      </p:sp>
    </p:spTree>
    <p:extLst>
      <p:ext uri="{BB962C8B-B14F-4D97-AF65-F5344CB8AC3E}">
        <p14:creationId xmlns:p14="http://schemas.microsoft.com/office/powerpoint/2010/main" val="1465793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2" defTabSz="915314" fontAlgn="auto">
              <a:spcBef>
                <a:spcPts val="0"/>
              </a:spcBef>
              <a:spcAft>
                <a:spcPts val="0"/>
              </a:spcAft>
              <a:defRPr/>
            </a:pPr>
            <a:r>
              <a:rPr lang="en-GB" b="0" baseline="0" dirty="0" smtClean="0"/>
              <a:t>The impact of an SCI will vary depending on the cause (t</a:t>
            </a:r>
            <a:r>
              <a:rPr lang="en-GB" sz="1200" kern="0" dirty="0" smtClean="0">
                <a:solidFill>
                  <a:schemeClr val="bg2"/>
                </a:solidFill>
              </a:rPr>
              <a:t>raumatic vs non-traumatic), the level </a:t>
            </a:r>
            <a:r>
              <a:rPr lang="en-GB" b="0" baseline="0" dirty="0" smtClean="0"/>
              <a:t>(</a:t>
            </a:r>
            <a:r>
              <a:rPr lang="en-GB" sz="1200" dirty="0" smtClean="0">
                <a:latin typeface="+mn-lt"/>
              </a:rPr>
              <a:t>location of the injury along the spinal cord) and the extent of the injury (</a:t>
            </a:r>
            <a:r>
              <a:rPr lang="en-GB" sz="2000" kern="0" dirty="0" smtClean="0">
                <a:solidFill>
                  <a:schemeClr val="bg2"/>
                </a:solidFill>
              </a:rPr>
              <a:t>complete vs incomplete). S</a:t>
            </a:r>
            <a:r>
              <a:rPr lang="en-GB" sz="2000" dirty="0" smtClean="0"/>
              <a:t>CI is usually a long-term condition because of the limited capacity of the nervous system to recover following damage to the spinal cord. </a:t>
            </a:r>
            <a:endParaRPr lang="en-GB" sz="2000" kern="0" dirty="0" smtClean="0">
              <a:solidFill>
                <a:schemeClr val="bg2"/>
              </a:solidFill>
            </a:endParaRPr>
          </a:p>
          <a:p>
            <a:pPr>
              <a:buFont typeface="Arial" pitchFamily="34" charset="0"/>
              <a:buNone/>
            </a:pPr>
            <a:endParaRPr lang="en-GB" b="0" baseline="0" dirty="0" smtClean="0"/>
          </a:p>
          <a:p>
            <a:endParaRPr lang="en-GB" b="0" dirty="0" smtClean="0"/>
          </a:p>
        </p:txBody>
      </p:sp>
      <p:sp>
        <p:nvSpPr>
          <p:cNvPr id="4" name="Slide Number Placeholder 3"/>
          <p:cNvSpPr>
            <a:spLocks noGrp="1"/>
          </p:cNvSpPr>
          <p:nvPr>
            <p:ph type="sldNum" sz="quarter" idx="10"/>
          </p:nvPr>
        </p:nvSpPr>
        <p:spPr/>
        <p:txBody>
          <a:bodyPr/>
          <a:lstStyle/>
          <a:p>
            <a:fld id="{E01E5E77-0433-48F2-BE67-46757AF2DD65}" type="slidenum">
              <a:rPr lang="en-GB" smtClean="0"/>
              <a:pPr/>
              <a:t>5</a:t>
            </a:fld>
            <a:endParaRPr lang="en-GB" dirty="0"/>
          </a:p>
        </p:txBody>
      </p:sp>
    </p:spTree>
    <p:extLst>
      <p:ext uri="{BB962C8B-B14F-4D97-AF65-F5344CB8AC3E}">
        <p14:creationId xmlns:p14="http://schemas.microsoft.com/office/powerpoint/2010/main" val="118790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specific type and amount</a:t>
            </a:r>
            <a:r>
              <a:rPr lang="en-GB" baseline="0" dirty="0" smtClean="0"/>
              <a:t> </a:t>
            </a:r>
            <a:r>
              <a:rPr lang="en-GB" dirty="0" smtClean="0"/>
              <a:t>of impairment caused by SCI varies from person to person and the way in which the spinal cord was damaged.</a:t>
            </a:r>
            <a:r>
              <a:rPr lang="en-GB" baseline="0" dirty="0" smtClean="0"/>
              <a:t> Nevertheless</a:t>
            </a:r>
            <a:r>
              <a:rPr lang="en-GB" dirty="0" smtClean="0"/>
              <a:t>, the extent of SCI largely depends on the level at which the</a:t>
            </a:r>
            <a:r>
              <a:rPr lang="en-GB" baseline="0" dirty="0" smtClean="0"/>
              <a:t> </a:t>
            </a:r>
            <a:r>
              <a:rPr lang="en-GB" dirty="0" smtClean="0"/>
              <a:t>injury occurs</a:t>
            </a:r>
            <a:r>
              <a:rPr lang="en-GB" baseline="0" dirty="0" smtClean="0"/>
              <a:t> </a:t>
            </a:r>
            <a:r>
              <a:rPr lang="en-GB" dirty="0" smtClean="0"/>
              <a:t>to the spinal cord. Higher level SCIs (i.e. those closer to the head) generally lead to more severe impairment to sensory and motor function than do SCIs</a:t>
            </a:r>
            <a:r>
              <a:rPr lang="en-GB" baseline="0" dirty="0" smtClean="0"/>
              <a:t> that occur at a lower level</a:t>
            </a:r>
            <a:r>
              <a:rPr lang="en-GB" dirty="0" smtClean="0"/>
              <a:t>. As the nerves supplying the bladder and parts of the bowel originate from the lumbar and sacral levels, problems with urination and defaecation can result from an SCI occurring at any point</a:t>
            </a:r>
            <a:r>
              <a:rPr lang="en-GB" baseline="0" dirty="0" smtClean="0"/>
              <a:t> in</a:t>
            </a:r>
            <a:r>
              <a:rPr lang="en-GB" dirty="0" smtClean="0"/>
              <a:t> the spinal cord from C1 to S4. </a:t>
            </a:r>
            <a:endParaRPr lang="en-GB" dirty="0"/>
          </a:p>
        </p:txBody>
      </p:sp>
      <p:sp>
        <p:nvSpPr>
          <p:cNvPr id="4" name="Slide Number Placeholder 3"/>
          <p:cNvSpPr>
            <a:spLocks noGrp="1"/>
          </p:cNvSpPr>
          <p:nvPr>
            <p:ph type="sldNum" sz="quarter" idx="10"/>
          </p:nvPr>
        </p:nvSpPr>
        <p:spPr/>
        <p:txBody>
          <a:bodyPr/>
          <a:lstStyle/>
          <a:p>
            <a:fld id="{E01E5E77-0433-48F2-BE67-46757AF2DD65}" type="slidenum">
              <a:rPr lang="en-GB" smtClean="0"/>
              <a:pPr/>
              <a:t>6</a:t>
            </a:fld>
            <a:endParaRPr lang="en-GB" dirty="0"/>
          </a:p>
        </p:txBody>
      </p:sp>
    </p:spTree>
    <p:extLst>
      <p:ext uri="{BB962C8B-B14F-4D97-AF65-F5344CB8AC3E}">
        <p14:creationId xmlns:p14="http://schemas.microsoft.com/office/powerpoint/2010/main" val="4097289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dirty="0" smtClean="0">
                <a:latin typeface="+mn-lt"/>
              </a:rPr>
              <a:t>Bodily function below the level of the injury is usually either seriously impaired or completely lost after an SCI. The level of SCI generally corresponds to the vertebra that is closest to the site of injury. Depending on the level of injury, SCI results in tetraplegia/quadriplegia (if the injury occurs in the cervical region) or paraplegia (if the injury is at or below T1, i.e. in the thoracic, lumbar or sacral regions). Tetraplegia is the loss of movement and sensation in all four limbs; paraplegia is the loss of movement and sensation in the lower half of the body – typically both legs.</a:t>
            </a:r>
            <a:endParaRPr lang="en-GB" sz="1200" b="1" dirty="0"/>
          </a:p>
        </p:txBody>
      </p:sp>
      <p:sp>
        <p:nvSpPr>
          <p:cNvPr id="4" name="Slide Number Placeholder 3"/>
          <p:cNvSpPr>
            <a:spLocks noGrp="1"/>
          </p:cNvSpPr>
          <p:nvPr>
            <p:ph type="sldNum" sz="quarter" idx="10"/>
          </p:nvPr>
        </p:nvSpPr>
        <p:spPr/>
        <p:txBody>
          <a:bodyPr/>
          <a:lstStyle/>
          <a:p>
            <a:fld id="{E01E5E77-0433-48F2-BE67-46757AF2DD65}" type="slidenum">
              <a:rPr lang="en-GB" smtClean="0"/>
              <a:pPr/>
              <a:t>7</a:t>
            </a:fld>
            <a:endParaRPr lang="en-GB" dirty="0"/>
          </a:p>
        </p:txBody>
      </p:sp>
    </p:spTree>
    <p:extLst>
      <p:ext uri="{BB962C8B-B14F-4D97-AF65-F5344CB8AC3E}">
        <p14:creationId xmlns:p14="http://schemas.microsoft.com/office/powerpoint/2010/main" val="4117745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dirty="0" smtClean="0">
                <a:solidFill>
                  <a:schemeClr val="bg2"/>
                </a:solidFill>
              </a:rPr>
              <a:t>Q2 (P)</a:t>
            </a:r>
            <a:r>
              <a:rPr lang="en-GB" sz="800" dirty="0" smtClean="0">
                <a:solidFill>
                  <a:srgbClr val="6F6F6F"/>
                </a:solidFill>
              </a:rPr>
              <a:t> Do you experience…; a) difficulties in getting your urine out by normal means/urinating – or what is also know as “retention”? or b) that urine leaks out without you being able to stop it – or what is also known as  “incontinence”</a:t>
            </a:r>
            <a:r>
              <a:rPr lang="en-GB" sz="800" dirty="0" smtClean="0">
                <a:solidFill>
                  <a:schemeClr val="bg2"/>
                </a:solidFill>
              </a:rPr>
              <a:t>…</a:t>
            </a:r>
          </a:p>
          <a:p>
            <a:r>
              <a:rPr lang="en-GB" sz="800" dirty="0" smtClean="0">
                <a:solidFill>
                  <a:schemeClr val="bg2"/>
                </a:solidFill>
              </a:rPr>
              <a:t> Q3 (P): What is the cause of your continence issues?</a:t>
            </a:r>
          </a:p>
          <a:p>
            <a:r>
              <a:rPr lang="en-GB" sz="800" dirty="0" smtClean="0">
                <a:solidFill>
                  <a:schemeClr val="bg2"/>
                </a:solidFill>
              </a:rPr>
              <a:t>N= 1.480</a:t>
            </a:r>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8</a:t>
            </a:fld>
            <a:endParaRPr lang="en-GB" dirty="0"/>
          </a:p>
        </p:txBody>
      </p:sp>
    </p:spTree>
    <p:extLst>
      <p:ext uri="{BB962C8B-B14F-4D97-AF65-F5344CB8AC3E}">
        <p14:creationId xmlns:p14="http://schemas.microsoft.com/office/powerpoint/2010/main" val="1786290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number of children born with </a:t>
            </a:r>
            <a:r>
              <a:rPr lang="en-GB" dirty="0" err="1" smtClean="0"/>
              <a:t>spina</a:t>
            </a:r>
            <a:r>
              <a:rPr lang="en-GB" dirty="0" smtClean="0"/>
              <a:t> bifida is declining due to a combination of more women taking folic acid supplements before and after conception and screening programs to identify the condition early in pregnancy</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9</a:t>
            </a:fld>
            <a:endParaRPr lang="en-GB" dirty="0"/>
          </a:p>
        </p:txBody>
      </p:sp>
    </p:spTree>
    <p:extLst>
      <p:ext uri="{BB962C8B-B14F-4D97-AF65-F5344CB8AC3E}">
        <p14:creationId xmlns:p14="http://schemas.microsoft.com/office/powerpoint/2010/main" val="881360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severity of the </a:t>
            </a:r>
            <a:r>
              <a:rPr lang="en-GB" dirty="0" err="1" smtClean="0"/>
              <a:t>spina</a:t>
            </a:r>
            <a:r>
              <a:rPr lang="en-GB" dirty="0" smtClean="0"/>
              <a:t> bifida depends on where along the spine the opening occurs, the size of the opening, whether skin covers the affected area and whether or not spinal nerves are involved. The specific features of </a:t>
            </a:r>
            <a:r>
              <a:rPr lang="en-GB" dirty="0" err="1" smtClean="0"/>
              <a:t>spina</a:t>
            </a:r>
            <a:r>
              <a:rPr lang="en-GB" dirty="0" smtClean="0"/>
              <a:t> bifida vary, but generally the small bones (vertebrae) that make up the spine are not fully formed and may have gaps between them. In severe cases, one or more vertebrae may be missing, exposing the spinal cord. The nerve damage means that the nerves controlling bladder and bowel function are affected.</a:t>
            </a:r>
          </a:p>
          <a:p>
            <a:endParaRPr lang="en-GB" b="1" dirty="0" smtClean="0"/>
          </a:p>
          <a:p>
            <a:r>
              <a:rPr lang="en-GB" b="1" dirty="0" smtClean="0"/>
              <a:t>Most common types of </a:t>
            </a:r>
            <a:r>
              <a:rPr lang="en-GB" b="1" dirty="0" err="1" smtClean="0"/>
              <a:t>spina</a:t>
            </a:r>
            <a:r>
              <a:rPr lang="en-GB" b="1" dirty="0" smtClean="0"/>
              <a:t> bifida</a:t>
            </a:r>
          </a:p>
          <a:p>
            <a:r>
              <a:rPr lang="en-GB" dirty="0" smtClean="0"/>
              <a:t>Ranging from most severe to less severe, the most common types of </a:t>
            </a:r>
            <a:r>
              <a:rPr lang="en-GB" dirty="0" err="1" smtClean="0"/>
              <a:t>spina</a:t>
            </a:r>
            <a:r>
              <a:rPr lang="en-GB" dirty="0" smtClean="0"/>
              <a:t> bifida are:</a:t>
            </a:r>
          </a:p>
          <a:p>
            <a:r>
              <a:rPr lang="en-GB" dirty="0" err="1" smtClean="0"/>
              <a:t>Myelomeningocele</a:t>
            </a:r>
            <a:endParaRPr lang="en-GB" dirty="0" smtClean="0"/>
          </a:p>
          <a:p>
            <a:r>
              <a:rPr lang="en-GB" dirty="0" err="1" smtClean="0"/>
              <a:t>Meningocele</a:t>
            </a:r>
            <a:endParaRPr lang="en-GB" dirty="0" smtClean="0"/>
          </a:p>
          <a:p>
            <a:r>
              <a:rPr lang="en-GB" dirty="0" err="1" smtClean="0"/>
              <a:t>Spina</a:t>
            </a:r>
            <a:r>
              <a:rPr lang="en-GB" dirty="0" smtClean="0"/>
              <a:t> bifida </a:t>
            </a:r>
            <a:r>
              <a:rPr lang="en-GB" dirty="0" err="1" smtClean="0"/>
              <a:t>occulta</a:t>
            </a:r>
            <a:endParaRPr lang="en-GB" dirty="0" smtClean="0"/>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10</a:t>
            </a:fld>
            <a:endParaRPr lang="en-GB" dirty="0"/>
          </a:p>
        </p:txBody>
      </p:sp>
    </p:spTree>
    <p:extLst>
      <p:ext uri="{BB962C8B-B14F-4D97-AF65-F5344CB8AC3E}">
        <p14:creationId xmlns:p14="http://schemas.microsoft.com/office/powerpoint/2010/main" val="1202027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people with multiple sclerosis have </a:t>
            </a:r>
            <a:r>
              <a:rPr lang="en-GB" dirty="0" smtClean="0">
                <a:hlinkClick r:id="rId3" action="ppaction://hlinkfile"/>
              </a:rPr>
              <a:t>neurogenic bladder</a:t>
            </a:r>
            <a:r>
              <a:rPr lang="en-GB" dirty="0" smtClean="0"/>
              <a:t> dysfunction, which means they have a decreased ability to control their bladder. Some people may find that they need to urinate more frequently or urgently, whereas others may experience difficulty emptying the bladder or a feeling of incomplete emptying.  Bladder problems, if left untreated, can be severely detrimental to the course of the disease and subsequently have a high impact on quality of life. The symptoms below may be one of the first indications of having multiple sclerosis but they may also develop during the course of the illness.</a:t>
            </a:r>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11</a:t>
            </a:fld>
            <a:endParaRPr lang="en-GB" dirty="0"/>
          </a:p>
        </p:txBody>
      </p:sp>
    </p:spTree>
    <p:extLst>
      <p:ext uri="{BB962C8B-B14F-4D97-AF65-F5344CB8AC3E}">
        <p14:creationId xmlns:p14="http://schemas.microsoft.com/office/powerpoint/2010/main" val="3803349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12</a:t>
            </a:fld>
            <a:endParaRPr lang="en-GB" dirty="0"/>
          </a:p>
        </p:txBody>
      </p:sp>
    </p:spTree>
    <p:extLst>
      <p:ext uri="{BB962C8B-B14F-4D97-AF65-F5344CB8AC3E}">
        <p14:creationId xmlns:p14="http://schemas.microsoft.com/office/powerpoint/2010/main" val="22452507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orporate">
    <p:spTree>
      <p:nvGrpSpPr>
        <p:cNvPr id="1" name=""/>
        <p:cNvGrpSpPr/>
        <p:nvPr/>
      </p:nvGrpSpPr>
      <p:grpSpPr>
        <a:xfrm>
          <a:off x="0" y="0"/>
          <a:ext cx="0" cy="0"/>
          <a:chOff x="0" y="0"/>
          <a:chExt cx="0" cy="0"/>
        </a:xfrm>
      </p:grpSpPr>
      <p:pic>
        <p:nvPicPr>
          <p:cNvPr id="28" name="Picture 2" descr="U:\Coloplast\Jobs\4002_PowerPoint skabelon tilpasninger\Received\Work\business area.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U:\Coloplast\Jobs\4002_PowerPoint skabelon tilpasninger\Received\Work\CPlogo_Small_Blue_RGB_300.emf"/>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16" name="bmkFPPicture" descr="Coloplast_Nature_Abstracts_02.jpg"/>
          <p:cNvPicPr>
            <a:picLocks/>
          </p:cNvPicPr>
          <p:nvPr userDrawn="1"/>
        </p:nvPicPr>
        <p:blipFill rotWithShape="1">
          <a:blip r:embed="rId4"/>
          <a:srcRect r="-23" b="24389"/>
          <a:stretch/>
        </p:blipFill>
        <p:spPr>
          <a:xfrm>
            <a:off x="0" y="0"/>
            <a:ext cx="8639999" cy="4475561"/>
          </a:xfrm>
          <a:prstGeom prst="rect">
            <a:avLst/>
          </a:prstGeom>
        </p:spPr>
      </p:pic>
      <p:sp>
        <p:nvSpPr>
          <p:cNvPr id="14" name="Rectangle 13"/>
          <p:cNvSpPr/>
          <p:nvPr userDrawn="1"/>
        </p:nvSpPr>
        <p:spPr bwMode="auto">
          <a:xfrm>
            <a:off x="0" y="3318319"/>
            <a:ext cx="8640000" cy="1155600"/>
          </a:xfrm>
          <a:prstGeom prst="rect">
            <a:avLst/>
          </a:prstGeom>
          <a:solidFill>
            <a:srgbClr val="00B0CA">
              <a:alpha val="85000"/>
            </a:srgb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15" name="bmkFldName"/>
          <p:cNvSpPr txBox="1"/>
          <p:nvPr userDrawn="1"/>
        </p:nvSpPr>
        <p:spPr>
          <a:xfrm>
            <a:off x="504000" y="4149919"/>
            <a:ext cx="7632000" cy="246221"/>
          </a:xfrm>
          <a:prstGeom prst="rect">
            <a:avLst/>
          </a:prstGeom>
          <a:noFill/>
        </p:spPr>
        <p:txBody>
          <a:bodyPr wrap="square" lIns="0" tIns="0" rIns="0" bIns="0" rtlCol="0">
            <a:spAutoFit/>
          </a:bodyPr>
          <a:lstStyle/>
          <a:p>
            <a:endParaRPr lang="en-GB" sz="1600" noProof="0" smtClean="0">
              <a:solidFill>
                <a:schemeClr val="bg1"/>
              </a:solidFill>
            </a:endParaRPr>
          </a:p>
        </p:txBody>
      </p:sp>
      <p:sp>
        <p:nvSpPr>
          <p:cNvPr id="4098" name="Title 4097"/>
          <p:cNvSpPr>
            <a:spLocks noGrp="1" noChangeArrowheads="1"/>
          </p:cNvSpPr>
          <p:nvPr>
            <p:ph type="ctrTitle" hasCustomPrompt="1"/>
          </p:nvPr>
        </p:nvSpPr>
        <p:spPr>
          <a:xfrm>
            <a:off x="504000" y="3453319"/>
            <a:ext cx="7632000" cy="270000"/>
          </a:xfrm>
        </p:spPr>
        <p:txBody>
          <a:bodyPr anchor="b" anchorCtr="0"/>
          <a:lstStyle>
            <a:lvl1pPr>
              <a:lnSpc>
                <a:spcPts val="2900"/>
              </a:lnSpc>
              <a:defRPr sz="2400">
                <a:solidFill>
                  <a:schemeClr val="bg1"/>
                </a:solidFill>
              </a:defRPr>
            </a:lvl1pPr>
          </a:lstStyle>
          <a:p>
            <a:r>
              <a:rPr lang="en-GB" noProof="0" dirty="0" smtClean="0"/>
              <a:t>Presentation title</a:t>
            </a:r>
            <a:endParaRPr lang="en-GB" noProof="0" dirty="0"/>
          </a:p>
        </p:txBody>
      </p:sp>
      <p:sp>
        <p:nvSpPr>
          <p:cNvPr id="4099" name="Subtitle 4098"/>
          <p:cNvSpPr>
            <a:spLocks noGrp="1" noChangeArrowheads="1"/>
          </p:cNvSpPr>
          <p:nvPr>
            <p:ph type="subTitle" idx="1" hasCustomPrompt="1"/>
          </p:nvPr>
        </p:nvSpPr>
        <p:spPr>
          <a:xfrm>
            <a:off x="504000" y="3736819"/>
            <a:ext cx="7632000" cy="270000"/>
          </a:xfrm>
        </p:spPr>
        <p:txBody>
          <a:bodyPr/>
          <a:lstStyle>
            <a:lvl1pPr marL="0" indent="0">
              <a:lnSpc>
                <a:spcPts val="1900"/>
              </a:lnSpc>
              <a:spcBef>
                <a:spcPct val="0"/>
              </a:spcBef>
              <a:buFontTx/>
              <a:buNone/>
              <a:defRPr sz="1600" baseline="0">
                <a:solidFill>
                  <a:schemeClr val="bg1"/>
                </a:solidFill>
              </a:defRPr>
            </a:lvl1pPr>
          </a:lstStyle>
          <a:p>
            <a:r>
              <a:rPr lang="en-GB" noProof="0" dirty="0" smtClean="0"/>
              <a:t>Presentation subtitle</a:t>
            </a:r>
            <a:endParaRPr lang="en-GB" noProof="0" dirty="0"/>
          </a:p>
        </p:txBody>
      </p:sp>
      <p:sp>
        <p:nvSpPr>
          <p:cNvPr id="4127" name="Rectangle 31"/>
          <p:cNvSpPr>
            <a:spLocks noGrp="1" noChangeArrowheads="1"/>
          </p:cNvSpPr>
          <p:nvPr>
            <p:ph type="sldNum" sz="quarter" idx="4"/>
          </p:nvPr>
        </p:nvSpPr>
        <p:spPr>
          <a:xfrm>
            <a:off x="2304000" y="4806000"/>
            <a:ext cx="1152000" cy="76200"/>
          </a:xfrm>
        </p:spPr>
        <p:txBody>
          <a:bodyPr/>
          <a:lstStyle>
            <a:lvl1pPr>
              <a:defRPr/>
            </a:lvl1pPr>
          </a:lstStyle>
          <a:p>
            <a:r>
              <a:rPr lang="en-GB" noProof="0" dirty="0" smtClean="0"/>
              <a:t>Page </a:t>
            </a:r>
            <a:fld id="{887756B2-0F5F-488B-B360-E5187770A516}" type="slidenum">
              <a:rPr lang="en-GB" noProof="0" smtClean="0"/>
              <a:pPr/>
              <a:t>‹#›</a:t>
            </a:fld>
            <a:endParaRPr lang="en-GB" noProof="0" dirty="0"/>
          </a:p>
        </p:txBody>
      </p:sp>
      <p:sp>
        <p:nvSpPr>
          <p:cNvPr id="34" name="bmkFld10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sp>
        <p:nvSpPr>
          <p:cNvPr id="35" name="bmkFld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lvl1pPr>
              <a:defRPr/>
            </a:lvl1pPr>
            <a:lvl2pPr>
              <a:spcBef>
                <a:spcPts val="300"/>
              </a:spcBef>
              <a:defRPr/>
            </a:lvl2pPr>
            <a:lvl3pPr>
              <a:spcBef>
                <a:spcPts val="300"/>
              </a:spcBef>
              <a:defRPr/>
            </a:lvl3pPr>
            <a:lvl4pPr>
              <a:spcBef>
                <a:spcPts val="300"/>
              </a:spcBef>
              <a:defRPr/>
            </a:lvl4pPr>
            <a:lvl5pPr>
              <a:spcBef>
                <a:spcPts val="300"/>
              </a:spcBef>
              <a:defRPr/>
            </a:lvl5pPr>
            <a:lvl6pPr>
              <a:spcBef>
                <a:spcPts val="300"/>
              </a:spcBef>
              <a:defRPr baseline="0"/>
            </a:lvl6pPr>
            <a:lvl7pPr>
              <a:spcBef>
                <a:spcPts val="300"/>
              </a:spcBef>
              <a:buFont typeface="Arial" pitchFamily="34" charset="0"/>
              <a:buChar char="•"/>
              <a:defRPr baseline="0"/>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3" name="bmkFld2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cxnSp>
        <p:nvCxnSpPr>
          <p:cNvPr id="11" name="Straight Connector 10"/>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4" name="bmkFld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a:xfrm>
            <a:off x="503999" y="1015604"/>
            <a:ext cx="8136000" cy="3426619"/>
          </a:xfrm>
        </p:spPr>
        <p:txBody>
          <a:bodyPr/>
          <a:lstStyle>
            <a:lvl1pPr marL="0" indent="0">
              <a:lnSpc>
                <a:spcPct val="97000"/>
              </a:lnSpc>
              <a:spcBef>
                <a:spcPts val="0"/>
              </a:spcBef>
              <a:buNone/>
              <a:tabLst/>
              <a:defRPr sz="1800" baseline="0"/>
            </a:lvl1pPr>
            <a:lvl2pPr marL="0" indent="0">
              <a:lnSpc>
                <a:spcPts val="1920"/>
              </a:lnSpc>
              <a:spcBef>
                <a:spcPts val="0"/>
              </a:spcBef>
              <a:buNone/>
              <a:defRPr sz="1600" baseline="0"/>
            </a:lvl2pPr>
            <a:lvl3pPr marL="0" indent="0">
              <a:lnSpc>
                <a:spcPts val="1920"/>
              </a:lnSpc>
              <a:spcBef>
                <a:spcPts val="0"/>
              </a:spcBef>
              <a:buNone/>
              <a:tabLst/>
              <a:defRPr sz="1600" baseline="0"/>
            </a:lvl3pPr>
            <a:lvl4pPr marL="0" indent="0">
              <a:lnSpc>
                <a:spcPts val="1920"/>
              </a:lnSpc>
              <a:spcBef>
                <a:spcPts val="0"/>
              </a:spcBef>
              <a:buNone/>
              <a:defRPr sz="1600" baseline="0"/>
            </a:lvl4pPr>
            <a:lvl5pPr marL="0" indent="0">
              <a:lnSpc>
                <a:spcPts val="1920"/>
              </a:lnSpc>
              <a:spcBef>
                <a:spcPts val="0"/>
              </a:spcBef>
              <a:buNone/>
              <a:defRPr sz="1600" baseline="0"/>
            </a:lvl5pPr>
          </a:lstStyle>
          <a:p>
            <a:pPr lvl="0"/>
            <a:r>
              <a:rPr lang="en-US" noProof="0" smtClean="0"/>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0" name="bmkFld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sz="half" idx="1"/>
          </p:nvPr>
        </p:nvSpPr>
        <p:spPr>
          <a:xfrm>
            <a:off x="503999" y="1015604"/>
            <a:ext cx="3463200" cy="3109997"/>
          </a:xfrm>
        </p:spPr>
        <p:txBody>
          <a:bodyPr/>
          <a:lstStyle>
            <a:lvl1pPr marL="162000" indent="-162000">
              <a:tabLst/>
              <a:defRPr sz="1800"/>
            </a:lvl1pPr>
            <a:lvl2pPr marL="324000">
              <a:spcBef>
                <a:spcPts val="300"/>
              </a:spcBef>
              <a:tabLst/>
              <a:defRPr sz="1600"/>
            </a:lvl2pPr>
            <a:lvl3pPr marL="486000" indent="-162000">
              <a:spcBef>
                <a:spcPts val="300"/>
              </a:spcBef>
              <a:tabLst/>
              <a:defRPr sz="1600"/>
            </a:lvl3pPr>
            <a:lvl4pPr marL="648000">
              <a:spcBef>
                <a:spcPts val="300"/>
              </a:spcBef>
              <a:tabLst/>
              <a:defRPr sz="1600"/>
            </a:lvl4pPr>
            <a:lvl5pPr marL="810000" indent="-162000">
              <a:spcBef>
                <a:spcPts val="300"/>
              </a:spcBef>
              <a:tabLst/>
              <a:defRPr sz="1600" baseline="0"/>
            </a:lvl5pPr>
            <a:lvl6pPr marL="162000">
              <a:defRPr sz="1600"/>
            </a:lvl6pPr>
            <a:lvl7pPr marL="972000" indent="-162000">
              <a:spcBef>
                <a:spcPts val="300"/>
              </a:spcBef>
              <a:buSzPct val="85000"/>
              <a:tabLst/>
              <a:defRPr lang="en-US" sz="1600" baseline="0">
                <a:solidFill>
                  <a:schemeClr val="bg2"/>
                </a:solidFill>
                <a:latin typeface="+mn-lt"/>
              </a:defRPr>
            </a:lvl7pPr>
            <a:lvl8pPr marL="1134000" indent="-162000">
              <a:spcBef>
                <a:spcPts val="300"/>
              </a:spcBef>
              <a:buSzPct val="85000"/>
              <a:tabLst/>
              <a:defRPr lang="en-US" sz="1600" baseline="0">
                <a:solidFill>
                  <a:schemeClr val="bg2"/>
                </a:solidFill>
                <a:latin typeface="+mn-lt"/>
              </a:defRPr>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half" idx="2"/>
          </p:nvPr>
        </p:nvSpPr>
        <p:spPr>
          <a:xfrm>
            <a:off x="4471200" y="1015604"/>
            <a:ext cx="4168800" cy="3109997"/>
          </a:xfrm>
        </p:spPr>
        <p:txBody>
          <a:bodyPr/>
          <a:lstStyle>
            <a:lvl1pPr marL="162000">
              <a:defRPr sz="1800"/>
            </a:lvl1pPr>
            <a:lvl2pPr marL="324000">
              <a:spcBef>
                <a:spcPts val="300"/>
              </a:spcBef>
              <a:defRPr sz="1600"/>
            </a:lvl2pPr>
            <a:lvl3pPr marL="486000">
              <a:spcBef>
                <a:spcPts val="300"/>
              </a:spcBef>
              <a:defRPr sz="1600"/>
            </a:lvl3pPr>
            <a:lvl4pPr marL="648000">
              <a:spcBef>
                <a:spcPts val="300"/>
              </a:spcBef>
              <a:defRPr sz="1600"/>
            </a:lvl4pPr>
            <a:lvl5pPr marL="810000" indent="-162000">
              <a:spcBef>
                <a:spcPts val="300"/>
              </a:spcBef>
              <a:defRPr sz="1600"/>
            </a:lvl5pPr>
            <a:lvl6pPr marL="972000">
              <a:spcBef>
                <a:spcPts val="300"/>
              </a:spcBef>
              <a:defRPr sz="1600"/>
            </a:lvl6pPr>
            <a:lvl7pPr>
              <a:spcBef>
                <a:spcPts val="300"/>
              </a:spcBef>
              <a:buFont typeface="Arial" pitchFamily="34" charset="0"/>
              <a:buChar char="•"/>
              <a:defRPr lang="en-US" sz="1600" smtClean="0">
                <a:solidFill>
                  <a:schemeClr val="bg2"/>
                </a:solidFill>
                <a:latin typeface="+mn-lt"/>
              </a:defRPr>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5" name="Slide Number Placeholder 4"/>
          <p:cNvSpPr>
            <a:spLocks noGrp="1"/>
          </p:cNvSpPr>
          <p:nvPr>
            <p:ph type="sldNum" sz="quarter" idx="10"/>
          </p:nvPr>
        </p:nvSpPr>
        <p:spPr/>
        <p:txBody>
          <a:bodyPr/>
          <a:lstStyle>
            <a:lvl1pPr>
              <a:defRPr/>
            </a:lvl1pPr>
          </a:lstStyle>
          <a:p>
            <a:r>
              <a:rPr lang="en-GB" noProof="0" smtClean="0"/>
              <a:t>Page </a:t>
            </a:r>
            <a:fld id="{9E1F64D6-41D1-4C6E-9A0C-391134CF5866}" type="slidenum">
              <a:rPr lang="en-GB" noProof="0" smtClean="0"/>
              <a:pPr/>
              <a:t>‹#›</a:t>
            </a:fld>
            <a:endParaRPr lang="en-GB" noProof="0"/>
          </a:p>
        </p:txBody>
      </p:sp>
      <p:sp>
        <p:nvSpPr>
          <p:cNvPr id="11" name="bmkFld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3" name="bmkFld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5" name="Straight Connector 14"/>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7" name="Picture Placeholder 6"/>
          <p:cNvSpPr>
            <a:spLocks noGrp="1"/>
          </p:cNvSpPr>
          <p:nvPr>
            <p:ph type="pic" sz="quarter" idx="13"/>
          </p:nvPr>
        </p:nvSpPr>
        <p:spPr>
          <a:xfrm>
            <a:off x="504000" y="1015604"/>
            <a:ext cx="8136000" cy="3425897"/>
          </a:xfrm>
        </p:spPr>
        <p:txBody>
          <a:bodyPr/>
          <a:lstStyle/>
          <a:p>
            <a:r>
              <a:rPr lang="en-US" noProof="0" smtClean="0"/>
              <a:t>Click icon to add picture</a:t>
            </a:r>
            <a:endParaRPr lang="en-GB" noProof="0"/>
          </a:p>
        </p:txBody>
      </p:sp>
      <p:sp>
        <p:nvSpPr>
          <p:cNvPr id="10" name="bmkFld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only ">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6" name="Picture Placeholder 5"/>
          <p:cNvSpPr>
            <a:spLocks noGrp="1"/>
          </p:cNvSpPr>
          <p:nvPr>
            <p:ph type="pic" sz="quarter" idx="13"/>
          </p:nvPr>
        </p:nvSpPr>
        <p:spPr>
          <a:xfrm>
            <a:off x="504000" y="378618"/>
            <a:ext cx="8136000" cy="4098006"/>
          </a:xfrm>
        </p:spPr>
        <p:txBody>
          <a:bodyPr/>
          <a:lstStyle/>
          <a:p>
            <a:r>
              <a:rPr lang="en-US" noProof="0" smtClean="0"/>
              <a:t>Click icon to add picture</a:t>
            </a:r>
            <a:endParaRPr lang="en-GB" noProof="0"/>
          </a:p>
        </p:txBody>
      </p:sp>
      <p:sp>
        <p:nvSpPr>
          <p:cNvPr id="9" name="bmkFld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7" name="bmkFld7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9" name="bmkFld8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1" name="bmkFld8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3" name="Straight Connector 12"/>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7" name="bmkFld9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0" name="bmkFld9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slide corporate">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8639175" cy="4470075"/>
          </a:xfrm>
        </p:spPr>
        <p:txBody>
          <a:bodyPr/>
          <a:lstStyle>
            <a:lvl1pPr marL="0" indent="0" algn="ctr">
              <a:buNone/>
              <a:defRPr baseline="0"/>
            </a:lvl1pPr>
          </a:lstStyle>
          <a:p>
            <a:r>
              <a:rPr lang="en-GB" dirty="0" smtClean="0"/>
              <a:t>Insert picture: Select placeholder and insert picture via </a:t>
            </a:r>
            <a:r>
              <a:rPr lang="en-GB" dirty="0" err="1" smtClean="0"/>
              <a:t>ImageShopper</a:t>
            </a:r>
            <a:r>
              <a:rPr lang="en-GB" dirty="0" smtClean="0"/>
              <a:t> or Browse</a:t>
            </a:r>
            <a:endParaRPr lang="en-GB" dirty="0"/>
          </a:p>
        </p:txBody>
      </p:sp>
      <p:sp>
        <p:nvSpPr>
          <p:cNvPr id="2" name="Title 1"/>
          <p:cNvSpPr>
            <a:spLocks noGrp="1"/>
          </p:cNvSpPr>
          <p:nvPr>
            <p:ph type="title"/>
          </p:nvPr>
        </p:nvSpPr>
        <p:spPr>
          <a:xfrm>
            <a:off x="0" y="3680100"/>
            <a:ext cx="8640000" cy="791100"/>
          </a:xfrm>
          <a:solidFill>
            <a:srgbClr val="00B0CA">
              <a:alpha val="85000"/>
            </a:srgbClr>
          </a:solidFill>
        </p:spPr>
        <p:txBody>
          <a:bodyPr lIns="504000" tIns="172800" rIns="216000" anchor="t" anchorCtr="0"/>
          <a:lstStyle>
            <a:lvl1pPr>
              <a:defRPr>
                <a:solidFill>
                  <a:schemeClr val="bg1"/>
                </a:solidFill>
              </a:defRPr>
            </a:lvl1pPr>
          </a:lstStyle>
          <a:p>
            <a:r>
              <a:rPr lang="en-US" noProof="0" smtClean="0"/>
              <a:t>Click to edit Master title style</a:t>
            </a:r>
            <a:endParaRPr lang="en-GB" noProof="0" dirty="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10" name="bmkFld11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6" name="bmkFld10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12822431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with bullets for colored background">
    <p:spTree>
      <p:nvGrpSpPr>
        <p:cNvPr id="1" name=""/>
        <p:cNvGrpSpPr/>
        <p:nvPr/>
      </p:nvGrpSpPr>
      <p:grpSpPr>
        <a:xfrm>
          <a:off x="0" y="0"/>
          <a:ext cx="0" cy="0"/>
          <a:chOff x="0" y="0"/>
          <a:chExt cx="0" cy="0"/>
        </a:xfrm>
      </p:grpSpPr>
      <p:sp>
        <p:nvSpPr>
          <p:cNvPr id="10" name="Rectangle 9"/>
          <p:cNvSpPr/>
          <p:nvPr userDrawn="1"/>
        </p:nvSpPr>
        <p:spPr bwMode="auto">
          <a:xfrm>
            <a:off x="0" y="0"/>
            <a:ext cx="8640000" cy="447556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for colored background">
    <p:spTree>
      <p:nvGrpSpPr>
        <p:cNvPr id="1" name=""/>
        <p:cNvGrpSpPr/>
        <p:nvPr/>
      </p:nvGrpSpPr>
      <p:grpSpPr>
        <a:xfrm>
          <a:off x="0" y="0"/>
          <a:ext cx="0" cy="0"/>
          <a:chOff x="0" y="0"/>
          <a:chExt cx="0" cy="0"/>
        </a:xfrm>
      </p:grpSpPr>
      <p:sp>
        <p:nvSpPr>
          <p:cNvPr id="10" name="Rectangle 9"/>
          <p:cNvSpPr/>
          <p:nvPr userDrawn="1"/>
        </p:nvSpPr>
        <p:spPr bwMode="auto">
          <a:xfrm>
            <a:off x="0" y="-1"/>
            <a:ext cx="8640000" cy="4475561"/>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marL="0" indent="0">
              <a:buFontTx/>
              <a:buNone/>
              <a:defRPr>
                <a:solidFill>
                  <a:schemeClr val="bg1"/>
                </a:solidFill>
              </a:defRPr>
            </a:lvl1pPr>
            <a:lvl2pPr marL="0" indent="0">
              <a:buFontTx/>
              <a:buNone/>
              <a:defRPr>
                <a:solidFill>
                  <a:schemeClr val="bg1"/>
                </a:solidFill>
              </a:defRPr>
            </a:lvl2pPr>
            <a:lvl3pPr marL="0" indent="0">
              <a:buFontTx/>
              <a:buNone/>
              <a:defRPr>
                <a:solidFill>
                  <a:schemeClr val="bg1"/>
                </a:solidFill>
              </a:defRPr>
            </a:lvl3pPr>
            <a:lvl4pPr marL="0" indent="0">
              <a:buFontTx/>
              <a:buNone/>
              <a:defRPr>
                <a:solidFill>
                  <a:schemeClr val="bg1"/>
                </a:solidFill>
              </a:defRPr>
            </a:lvl4pPr>
            <a:lvl5pPr marL="0" indent="0">
              <a:buFontTx/>
              <a:buNone/>
              <a:defRPr baseline="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sion-Health-Histor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dirty="0" smtClean="0"/>
              <a:t>Page </a:t>
            </a:r>
            <a:fld id="{A9648339-1880-4CA1-A1F8-F52B65A13388}" type="slidenum">
              <a:rPr lang="en-GB" noProof="0" smtClean="0"/>
              <a:pPr/>
              <a:t>‹#›</a:t>
            </a:fld>
            <a:endParaRPr lang="en-GB" noProof="0" dirty="0"/>
          </a:p>
        </p:txBody>
      </p:sp>
      <p:sp>
        <p:nvSpPr>
          <p:cNvPr id="11" name="bmkFld1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5" name="bmkFld1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itle two content with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smtClean="0"/>
              <a:t>Click to edit Master title style</a:t>
            </a:r>
            <a:endParaRPr lang="en-GB" noProof="0"/>
          </a:p>
        </p:txBody>
      </p:sp>
      <p:sp>
        <p:nvSpPr>
          <p:cNvPr id="3" name="Text Placeholder 2"/>
          <p:cNvSpPr>
            <a:spLocks noGrp="1"/>
          </p:cNvSpPr>
          <p:nvPr>
            <p:ph type="body" idx="1"/>
          </p:nvPr>
        </p:nvSpPr>
        <p:spPr>
          <a:xfrm>
            <a:off x="504000" y="914369"/>
            <a:ext cx="3817175" cy="503659"/>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503999" y="1495425"/>
            <a:ext cx="3817176" cy="2642775"/>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5" name="Text Placeholder 4"/>
          <p:cNvSpPr>
            <a:spLocks noGrp="1"/>
          </p:cNvSpPr>
          <p:nvPr>
            <p:ph type="body" sz="quarter" idx="3"/>
          </p:nvPr>
        </p:nvSpPr>
        <p:spPr>
          <a:xfrm>
            <a:off x="4824412" y="914400"/>
            <a:ext cx="3815588" cy="503504"/>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4824412" y="1495425"/>
            <a:ext cx="3815588" cy="2641997"/>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Slide Number Placeholder 8"/>
          <p:cNvSpPr>
            <a:spLocks noGrp="1"/>
          </p:cNvSpPr>
          <p:nvPr>
            <p:ph type="sldNum" sz="quarter" idx="12"/>
          </p:nvPr>
        </p:nvSpPr>
        <p:spPr/>
        <p:txBody>
          <a:bodyPr/>
          <a:lstStyle/>
          <a:p>
            <a:r>
              <a:rPr lang="en-GB" noProof="0" smtClean="0"/>
              <a:t>Page </a:t>
            </a:r>
            <a:fld id="{B087C561-5A31-4087-8FFE-8379F507CA49}" type="slidenum">
              <a:rPr lang="en-GB" noProof="0" smtClean="0"/>
              <a:pPr/>
              <a:t>‹#›</a:t>
            </a:fld>
            <a:endParaRPr lang="en-GB" noProof="0"/>
          </a:p>
        </p:txBody>
      </p:sp>
      <p:cxnSp>
        <p:nvCxnSpPr>
          <p:cNvPr id="18" name="Straight Connector 17"/>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3" name="bmkFld16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5" name="bmkFld1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equal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dirty="0"/>
          </a:p>
        </p:txBody>
      </p:sp>
      <p:sp>
        <p:nvSpPr>
          <p:cNvPr id="6" name="Content Placeholder 2"/>
          <p:cNvSpPr>
            <a:spLocks noGrp="1"/>
          </p:cNvSpPr>
          <p:nvPr>
            <p:ph sz="quarter" idx="11"/>
          </p:nvPr>
        </p:nvSpPr>
        <p:spPr>
          <a:xfrm>
            <a:off x="504000" y="1015603"/>
            <a:ext cx="3815589"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Content Placeholder 3"/>
          <p:cNvSpPr>
            <a:spLocks noGrp="1"/>
          </p:cNvSpPr>
          <p:nvPr>
            <p:ph sz="quarter" idx="12"/>
          </p:nvPr>
        </p:nvSpPr>
        <p:spPr>
          <a:xfrm>
            <a:off x="4824002" y="1015604"/>
            <a:ext cx="3815174"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3" name="Slide Number Placeholder 2"/>
          <p:cNvSpPr>
            <a:spLocks noGrp="1"/>
          </p:cNvSpPr>
          <p:nvPr>
            <p:ph type="sldNum" sz="quarter" idx="10"/>
          </p:nvPr>
        </p:nvSpPr>
        <p:spPr/>
        <p:txBody>
          <a:bodyPr/>
          <a:lstStyle/>
          <a:p>
            <a:r>
              <a:rPr lang="en-GB" noProof="0" dirty="0" smtClean="0"/>
              <a:t>Page </a:t>
            </a:r>
            <a:fld id="{9E8C26A4-B458-44EA-95C6-042A46251F83}" type="slidenum">
              <a:rPr lang="en-GB" noProof="0" smtClean="0"/>
              <a:pPr/>
              <a:t>‹#›</a:t>
            </a:fld>
            <a:endParaRPr lang="en-GB" noProof="0" dirty="0"/>
          </a:p>
        </p:txBody>
      </p:sp>
      <p:cxnSp>
        <p:nvCxnSpPr>
          <p:cNvPr id="7" name="Straight Connector 6"/>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1" name="bmkFld1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16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2974695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2882" y="378619"/>
            <a:ext cx="8137117" cy="5366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noProof="0" smtClean="0"/>
              <a:t>Click to edit Master title style</a:t>
            </a:r>
            <a:endParaRPr lang="en-GB" noProof="0" dirty="0" smtClean="0"/>
          </a:p>
        </p:txBody>
      </p:sp>
      <p:sp>
        <p:nvSpPr>
          <p:cNvPr id="1027" name="Rectangle 3"/>
          <p:cNvSpPr>
            <a:spLocks noGrp="1" noChangeArrowheads="1"/>
          </p:cNvSpPr>
          <p:nvPr>
            <p:ph type="body" idx="1"/>
          </p:nvPr>
        </p:nvSpPr>
        <p:spPr bwMode="auto">
          <a:xfrm>
            <a:off x="502882" y="1015604"/>
            <a:ext cx="8137117" cy="342661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1070" name="Rectangle 46"/>
          <p:cNvSpPr>
            <a:spLocks noGrp="1" noChangeArrowheads="1"/>
          </p:cNvSpPr>
          <p:nvPr>
            <p:ph type="sldNum" sz="quarter" idx="4"/>
          </p:nvPr>
        </p:nvSpPr>
        <p:spPr bwMode="auto">
          <a:xfrm>
            <a:off x="2305162" y="4805874"/>
            <a:ext cx="1080000" cy="76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650">
                <a:solidFill>
                  <a:schemeClr val="bg2"/>
                </a:solidFill>
              </a:defRPr>
            </a:lvl1pPr>
          </a:lstStyle>
          <a:p>
            <a:r>
              <a:rPr lang="en-GB" noProof="0" dirty="0" smtClean="0"/>
              <a:t>Page </a:t>
            </a:r>
            <a:fld id="{9E8C26A4-B458-44EA-95C6-042A46251F83}" type="slidenum">
              <a:rPr lang="en-GB" noProof="0" smtClean="0"/>
              <a:pPr/>
              <a:t>‹#›</a:t>
            </a:fld>
            <a:endParaRPr lang="en-GB" noProof="0" dirty="0"/>
          </a:p>
        </p:txBody>
      </p:sp>
      <p:pic>
        <p:nvPicPr>
          <p:cNvPr id="13" name="Picture 12"/>
          <p:cNvPicPr>
            <a:picLocks/>
          </p:cNvPicPr>
          <p:nvPr/>
        </p:nvPicPr>
        <p:blipFill rotWithShape="1">
          <a:blip r:embed="rId16" cstate="print">
            <a:extLst>
              <a:ext uri="{28A0092B-C50C-407E-A947-70E740481C1C}">
                <a14:useLocalDpi xmlns:a14="http://schemas.microsoft.com/office/drawing/2010/main" val="0"/>
              </a:ext>
            </a:extLst>
          </a:blip>
          <a:srcRect l="-16667" t="1" r="-16667" b="1"/>
          <a:stretch/>
        </p:blipFill>
        <p:spPr>
          <a:xfrm>
            <a:off x="503999" y="4672626"/>
            <a:ext cx="953878" cy="198188"/>
          </a:xfrm>
          <a:prstGeom prst="rect">
            <a:avLst/>
          </a:prstGeom>
        </p:spPr>
      </p:pic>
      <p:pic>
        <p:nvPicPr>
          <p:cNvPr id="1028" name="Picture 4"/>
          <p:cNvPicPr>
            <a:picLocks noChangeArrowheads="1"/>
          </p:cNvPicPr>
          <p:nvPr/>
        </p:nvPicPr>
        <p:blipFill rotWithShape="1">
          <a:blip r:embed="rId17" cstate="print">
            <a:extLst>
              <a:ext uri="{28A0092B-C50C-407E-A947-70E740481C1C}">
                <a14:useLocalDpi xmlns:a14="http://schemas.microsoft.com/office/drawing/2010/main" val="0"/>
              </a:ext>
            </a:extLst>
          </a:blip>
          <a:srcRect l="-16667" r="-16667"/>
          <a:stretch/>
        </p:blipFill>
        <p:spPr bwMode="auto">
          <a:xfrm>
            <a:off x="505416" y="4672627"/>
            <a:ext cx="951147" cy="19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U:\Coloplast\Jobs\4002_PowerPoint skabelon tilpasninger\Received\Work\CPlogo_Small_Blue_RGB_300.emf"/>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U:\Coloplast\Jobs\4002_PowerPoint skabelon tilpasninger\Received\Work\business area.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65" r:id="rId5"/>
    <p:sldLayoutId id="2147483667" r:id="rId6"/>
    <p:sldLayoutId id="2147483654" r:id="rId7"/>
    <p:sldLayoutId id="2147483655" r:id="rId8"/>
    <p:sldLayoutId id="2147483678" r:id="rId9"/>
    <p:sldLayoutId id="2147483676" r:id="rId10"/>
    <p:sldLayoutId id="2147483677" r:id="rId11"/>
    <p:sldLayoutId id="2147483675" r:id="rId12"/>
    <p:sldLayoutId id="2147483672" r:id="rId13"/>
    <p:sldLayoutId id="2147483679" r:id="rId14"/>
  </p:sldLayoutIdLst>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sz="2400">
          <a:solidFill>
            <a:schemeClr val="tx2"/>
          </a:solidFill>
          <a:latin typeface="+mj-lt"/>
          <a:ea typeface="+mj-ea"/>
          <a:cs typeface="+mj-cs"/>
        </a:defRPr>
      </a:lvl1pPr>
      <a:lvl2pPr algn="l" rtl="0" eaLnBrk="1" fontAlgn="base" hangingPunct="1">
        <a:lnSpc>
          <a:spcPct val="85000"/>
        </a:lnSpc>
        <a:spcBef>
          <a:spcPct val="0"/>
        </a:spcBef>
        <a:spcAft>
          <a:spcPct val="0"/>
        </a:spcAft>
        <a:defRPr sz="2600">
          <a:solidFill>
            <a:schemeClr val="tx1"/>
          </a:solidFill>
          <a:latin typeface="Arial" charset="0"/>
        </a:defRPr>
      </a:lvl2pPr>
      <a:lvl3pPr algn="l" rtl="0" eaLnBrk="1" fontAlgn="base" hangingPunct="1">
        <a:lnSpc>
          <a:spcPct val="85000"/>
        </a:lnSpc>
        <a:spcBef>
          <a:spcPct val="0"/>
        </a:spcBef>
        <a:spcAft>
          <a:spcPct val="0"/>
        </a:spcAft>
        <a:defRPr sz="2600">
          <a:solidFill>
            <a:schemeClr val="tx1"/>
          </a:solidFill>
          <a:latin typeface="Arial" charset="0"/>
        </a:defRPr>
      </a:lvl3pPr>
      <a:lvl4pPr algn="l" rtl="0" eaLnBrk="1" fontAlgn="base" hangingPunct="1">
        <a:lnSpc>
          <a:spcPct val="85000"/>
        </a:lnSpc>
        <a:spcBef>
          <a:spcPct val="0"/>
        </a:spcBef>
        <a:spcAft>
          <a:spcPct val="0"/>
        </a:spcAft>
        <a:defRPr sz="2600">
          <a:solidFill>
            <a:schemeClr val="tx1"/>
          </a:solidFill>
          <a:latin typeface="Arial" charset="0"/>
        </a:defRPr>
      </a:lvl4pPr>
      <a:lvl5pPr algn="l" rtl="0" eaLnBrk="1" fontAlgn="base" hangingPunct="1">
        <a:lnSpc>
          <a:spcPct val="85000"/>
        </a:lnSpc>
        <a:spcBef>
          <a:spcPct val="0"/>
        </a:spcBef>
        <a:spcAft>
          <a:spcPct val="0"/>
        </a:spcAft>
        <a:defRPr sz="2600">
          <a:solidFill>
            <a:schemeClr val="tx1"/>
          </a:solidFill>
          <a:latin typeface="Arial" charset="0"/>
        </a:defRPr>
      </a:lvl5pPr>
      <a:lvl6pPr marL="457200" algn="l" rtl="0" eaLnBrk="1" fontAlgn="base" hangingPunct="1">
        <a:lnSpc>
          <a:spcPct val="85000"/>
        </a:lnSpc>
        <a:spcBef>
          <a:spcPct val="0"/>
        </a:spcBef>
        <a:spcAft>
          <a:spcPct val="0"/>
        </a:spcAft>
        <a:defRPr sz="2600">
          <a:solidFill>
            <a:schemeClr val="tx1"/>
          </a:solidFill>
          <a:latin typeface="Arial" charset="0"/>
        </a:defRPr>
      </a:lvl6pPr>
      <a:lvl7pPr marL="914400" algn="l" rtl="0" eaLnBrk="1" fontAlgn="base" hangingPunct="1">
        <a:lnSpc>
          <a:spcPct val="85000"/>
        </a:lnSpc>
        <a:spcBef>
          <a:spcPct val="0"/>
        </a:spcBef>
        <a:spcAft>
          <a:spcPct val="0"/>
        </a:spcAft>
        <a:defRPr sz="2600">
          <a:solidFill>
            <a:schemeClr val="tx1"/>
          </a:solidFill>
          <a:latin typeface="Arial" charset="0"/>
        </a:defRPr>
      </a:lvl7pPr>
      <a:lvl8pPr marL="1371600" algn="l" rtl="0" eaLnBrk="1" fontAlgn="base" hangingPunct="1">
        <a:lnSpc>
          <a:spcPct val="85000"/>
        </a:lnSpc>
        <a:spcBef>
          <a:spcPct val="0"/>
        </a:spcBef>
        <a:spcAft>
          <a:spcPct val="0"/>
        </a:spcAft>
        <a:defRPr sz="2600">
          <a:solidFill>
            <a:schemeClr val="tx1"/>
          </a:solidFill>
          <a:latin typeface="Arial" charset="0"/>
        </a:defRPr>
      </a:lvl8pPr>
      <a:lvl9pPr marL="1828800" algn="l" rtl="0" eaLnBrk="1" fontAlgn="base" hangingPunct="1">
        <a:lnSpc>
          <a:spcPct val="85000"/>
        </a:lnSpc>
        <a:spcBef>
          <a:spcPct val="0"/>
        </a:spcBef>
        <a:spcAft>
          <a:spcPct val="0"/>
        </a:spcAft>
        <a:defRPr sz="2600">
          <a:solidFill>
            <a:schemeClr val="tx1"/>
          </a:solidFill>
          <a:latin typeface="Arial" charset="0"/>
        </a:defRPr>
      </a:lvl9pPr>
    </p:titleStyle>
    <p:body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hyperlink" Target="http://www.sci-info-pages.com/function.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chart" Target="../charts/char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hyperlink" Target="http://www.google.dk/url?sa=i&amp;rct=j&amp;q=spina+bifida&amp;source=images&amp;cd=&amp;cad=rja&amp;docid=optsFO3WailIcM&amp;tbnid=JMphnsrQYjbssM:&amp;ved=0CAUQjRw&amp;url=http://aboutspinabifida.blogspot.com/2010/06/learning-about-sb-mile-o-what.html&amp;ei=V_uuUd-WNYTwsgaC54DACA&amp;bvm=bv.47380653,d.Yms&amp;psig=AFQjCNFTfUYj8htVOEPrUalOiHOdSL9XFg&amp;ust=1370508474683447"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dk/url?sa=i&amp;rct=j&amp;q=spina+bifida&amp;source=images&amp;cd=&amp;cad=rja&amp;docid=optsFO3WailIcM&amp;tbnid=JMphnsrQYjbssM:&amp;ved=0CAUQjRw&amp;url=http://aboutspinabifida.blogspot.com/2010/06/learning-about-sb-mile-o-what.html&amp;ei=V_uuUd-WNYTwsgaC54DACA&amp;bvm=bv.47380653,d.Yms&amp;psig=AFQjCNFTfUYj8htVOEPrUalOiHOdSL9XFg&amp;ust=1370508474683447"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mkFldPresentationTitle"/>
          <p:cNvSpPr>
            <a:spLocks noGrp="1"/>
          </p:cNvSpPr>
          <p:nvPr>
            <p:ph type="ctrTitle"/>
          </p:nvPr>
        </p:nvSpPr>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endParaRPr lang="en-GB" dirty="0"/>
          </a:p>
        </p:txBody>
      </p:sp>
      <p:sp>
        <p:nvSpPr>
          <p:cNvPr id="10" name="bmkFldPresentationSubtitle"/>
          <p:cNvSpPr>
            <a:spLocks noGrp="1"/>
          </p:cNvSpPr>
          <p:nvPr>
            <p:ph type="subTitle" idx="1"/>
          </p:nvPr>
        </p:nvSpPr>
        <p:spPr>
          <a:xfrm>
            <a:off x="504000" y="3736818"/>
            <a:ext cx="7632000" cy="635131"/>
          </a:xfrm>
        </p:spPr>
        <p:txBody>
          <a:bodyPr>
            <a:normAutofit/>
          </a:bodyPr>
          <a:lstStyle/>
          <a:p>
            <a:r>
              <a:rPr lang="en-GB" sz="2800" dirty="0" smtClean="0"/>
              <a:t>Neurogenic Pathologies</a:t>
            </a:r>
            <a:endParaRPr lang="en-GB" sz="2800" dirty="0"/>
          </a:p>
        </p:txBody>
      </p:sp>
      <p:sp>
        <p:nvSpPr>
          <p:cNvPr id="5" name="Slide Number Placeholder 4"/>
          <p:cNvSpPr>
            <a:spLocks noGrp="1"/>
          </p:cNvSpPr>
          <p:nvPr>
            <p:ph type="sldNum" sz="quarter" idx="4"/>
          </p:nvPr>
        </p:nvSpPr>
        <p:spPr/>
        <p:txBody>
          <a:bodyPr>
            <a:normAutofit fontScale="85000" lnSpcReduction="20000"/>
          </a:bodyPr>
          <a:lstStyle/>
          <a:p>
            <a:r>
              <a:rPr lang="en-GB" dirty="0" smtClean="0"/>
              <a:t>Page </a:t>
            </a:r>
            <a:fld id="{2F4432FF-5EA5-4C7F-B1F8-4542D993CF2D}" type="slidenum">
              <a:rPr lang="en-GB" smtClean="0"/>
              <a:pPr/>
              <a:t>1</a:t>
            </a:fld>
            <a:endParaRPr lang="en-GB" dirty="0"/>
          </a:p>
        </p:txBody>
      </p:sp>
    </p:spTree>
    <p:custDataLst>
      <p:tags r:id="rId1"/>
    </p:custDataLst>
    <p:extLst>
      <p:ext uri="{BB962C8B-B14F-4D97-AF65-F5344CB8AC3E}">
        <p14:creationId xmlns:p14="http://schemas.microsoft.com/office/powerpoint/2010/main" val="34406370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Spinal Cord Injury</a:t>
            </a:r>
            <a:endParaRPr lang="en-GB" sz="2800" dirty="0"/>
          </a:p>
        </p:txBody>
      </p:sp>
      <p:sp>
        <p:nvSpPr>
          <p:cNvPr id="3" name="Content Placeholder 2"/>
          <p:cNvSpPr>
            <a:spLocks noGrp="1"/>
          </p:cNvSpPr>
          <p:nvPr>
            <p:ph sz="half" idx="1"/>
          </p:nvPr>
        </p:nvSpPr>
        <p:spPr>
          <a:xfrm>
            <a:off x="502883" y="1151196"/>
            <a:ext cx="5509278" cy="2989744"/>
          </a:xfrm>
        </p:spPr>
        <p:txBody>
          <a:bodyPr/>
          <a:lstStyle/>
          <a:p>
            <a:r>
              <a:rPr lang="en-GB" sz="1400" b="1" dirty="0" smtClean="0"/>
              <a:t>Spinal cord injury </a:t>
            </a:r>
            <a:r>
              <a:rPr lang="en-GB" sz="1400" dirty="0" smtClean="0"/>
              <a:t>is a broad term for damage to the spinal cord. Most spinal cord injuries cause some degree of permanent disability or loss of sensation in parts of the body below the site of injury. The degree of disability depends on the extent of the injury and where along the spinal cord it occurs</a:t>
            </a:r>
          </a:p>
          <a:p>
            <a:endParaRPr lang="en-GB" sz="1400" dirty="0" smtClean="0"/>
          </a:p>
          <a:p>
            <a:r>
              <a:rPr lang="en-GB" sz="1400" b="1" dirty="0" smtClean="0"/>
              <a:t>The spinal cord </a:t>
            </a:r>
            <a:r>
              <a:rPr lang="en-GB" sz="1400" dirty="0" smtClean="0"/>
              <a:t>is part of the central nervous system. Together with the brain it controls bodily functions including movement and behaviour. The spinal cord is protected by the bones of the spine and is cushioned by a clear fluid called cerebral spinal fluid. Nerves enter and exit the spinal cord at different points to control the various parts of the body. The spinal cord forms a vital link between the brain and the rest of the body – if damaged, sensation and movement may be impaired or completely lost</a:t>
            </a:r>
          </a:p>
          <a:p>
            <a:pPr>
              <a:lnSpc>
                <a:spcPct val="100000"/>
              </a:lnSpc>
            </a:pPr>
            <a:endParaRPr lang="en-GB" sz="1050" dirty="0"/>
          </a:p>
        </p:txBody>
      </p:sp>
      <p:pic>
        <p:nvPicPr>
          <p:cNvPr id="6" name="Content Placeholder 5" descr="Paolo.TIF"/>
          <p:cNvPicPr>
            <a:picLocks noGrp="1" noChangeAspect="1"/>
          </p:cNvPicPr>
          <p:nvPr>
            <p:ph sz="half" idx="2"/>
          </p:nvPr>
        </p:nvPicPr>
        <p:blipFill rotWithShape="1">
          <a:blip r:embed="rId3" cstate="print"/>
          <a:srcRect l="28309" r="14689"/>
          <a:stretch/>
        </p:blipFill>
        <p:spPr>
          <a:xfrm>
            <a:off x="6263735" y="1151196"/>
            <a:ext cx="2376264" cy="2780568"/>
          </a:xfrm>
        </p:spPr>
      </p:pic>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2</a:t>
            </a:fld>
            <a:endParaRPr lang="en-GB" noProof="0" dirty="0"/>
          </a:p>
        </p:txBody>
      </p:sp>
      <p:sp>
        <p:nvSpPr>
          <p:cNvPr id="7" name="Rectangle 6"/>
          <p:cNvSpPr/>
          <p:nvPr/>
        </p:nvSpPr>
        <p:spPr bwMode="auto">
          <a:xfrm>
            <a:off x="2789803" y="4569972"/>
            <a:ext cx="109119" cy="293721"/>
          </a:xfrm>
          <a:prstGeom prst="rect">
            <a:avLst/>
          </a:prstGeom>
          <a:solidFill>
            <a:schemeClr val="bg1"/>
          </a:solid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spTree>
    <p:extLst>
      <p:ext uri="{BB962C8B-B14F-4D97-AF65-F5344CB8AC3E}">
        <p14:creationId xmlns:p14="http://schemas.microsoft.com/office/powerpoint/2010/main" val="3384946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Spinal Cord Injury</a:t>
            </a:r>
            <a:endParaRPr lang="en-GB" sz="2800" dirty="0"/>
          </a:p>
        </p:txBody>
      </p:sp>
      <p:sp>
        <p:nvSpPr>
          <p:cNvPr id="3" name="Content Placeholder 2"/>
          <p:cNvSpPr>
            <a:spLocks noGrp="1"/>
          </p:cNvSpPr>
          <p:nvPr>
            <p:ph sz="half" idx="1"/>
          </p:nvPr>
        </p:nvSpPr>
        <p:spPr>
          <a:xfrm>
            <a:off x="549485" y="1493913"/>
            <a:ext cx="4896544" cy="2631688"/>
          </a:xfrm>
        </p:spPr>
        <p:txBody>
          <a:bodyPr>
            <a:normAutofit/>
          </a:bodyPr>
          <a:lstStyle/>
          <a:p>
            <a:pPr>
              <a:lnSpc>
                <a:spcPct val="100000"/>
              </a:lnSpc>
            </a:pPr>
            <a:r>
              <a:rPr lang="en-GB" sz="1400" b="1" dirty="0"/>
              <a:t>Can be referred to as traumatic and non- traumatic injuries</a:t>
            </a:r>
          </a:p>
          <a:p>
            <a:pPr lvl="1">
              <a:lnSpc>
                <a:spcPct val="100000"/>
              </a:lnSpc>
            </a:pPr>
            <a:r>
              <a:rPr lang="en-GB" sz="1200" dirty="0"/>
              <a:t>Traumatic injuries </a:t>
            </a:r>
            <a:r>
              <a:rPr lang="en-GB" sz="1200" dirty="0" smtClean="0"/>
              <a:t>are </a:t>
            </a:r>
            <a:r>
              <a:rPr lang="en-GB" sz="1200" dirty="0"/>
              <a:t>typically falls, car accidents and similar</a:t>
            </a:r>
          </a:p>
          <a:p>
            <a:pPr lvl="1">
              <a:lnSpc>
                <a:spcPct val="100000"/>
              </a:lnSpc>
            </a:pPr>
            <a:r>
              <a:rPr lang="en-GB" sz="1200" dirty="0"/>
              <a:t>Non-traumatic injuries can be caused by radiation, osteoporosis and </a:t>
            </a:r>
            <a:r>
              <a:rPr lang="en-GB" sz="1200" dirty="0" smtClean="0"/>
              <a:t>similar</a:t>
            </a:r>
          </a:p>
          <a:p>
            <a:pPr marL="162000" lvl="1" indent="0">
              <a:lnSpc>
                <a:spcPct val="100000"/>
              </a:lnSpc>
              <a:buNone/>
            </a:pPr>
            <a:endParaRPr lang="en-GB" sz="1200" dirty="0"/>
          </a:p>
          <a:p>
            <a:pPr marL="0" indent="0">
              <a:lnSpc>
                <a:spcPct val="100000"/>
              </a:lnSpc>
              <a:buNone/>
            </a:pPr>
            <a:r>
              <a:rPr lang="en-GB" sz="1200" dirty="0" smtClean="0"/>
              <a:t>There </a:t>
            </a:r>
            <a:r>
              <a:rPr lang="en-GB" sz="1200" dirty="0"/>
              <a:t>is generally an increase in the non-traumatic injuries caused by an aging population whereas the traumatic is fairly </a:t>
            </a:r>
            <a:r>
              <a:rPr lang="en-GB" sz="1200" dirty="0" smtClean="0"/>
              <a:t>constant</a:t>
            </a:r>
            <a:endParaRPr lang="en-GB" sz="1200" dirty="0"/>
          </a:p>
          <a:p>
            <a:pPr marL="357188" indent="-161925">
              <a:lnSpc>
                <a:spcPct val="100000"/>
              </a:lnSpc>
            </a:pPr>
            <a:r>
              <a:rPr lang="en-GB" sz="1200" dirty="0"/>
              <a:t>Incidence EU: 19.4 per million</a:t>
            </a:r>
          </a:p>
          <a:p>
            <a:pPr marL="357188" indent="-161925">
              <a:lnSpc>
                <a:spcPct val="100000"/>
              </a:lnSpc>
            </a:pPr>
            <a:r>
              <a:rPr lang="en-GB" sz="1200" dirty="0"/>
              <a:t>Prevalence EU: 252 per million</a:t>
            </a:r>
          </a:p>
          <a:p>
            <a:endParaRPr lang="en-GB" dirty="0"/>
          </a:p>
        </p:txBody>
      </p:sp>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3</a:t>
            </a:fld>
            <a:endParaRPr lang="en-GB" noProof="0" dirty="0"/>
          </a:p>
        </p:txBody>
      </p:sp>
      <p:sp>
        <p:nvSpPr>
          <p:cNvPr id="7" name="Rectangle 6"/>
          <p:cNvSpPr/>
          <p:nvPr/>
        </p:nvSpPr>
        <p:spPr bwMode="auto">
          <a:xfrm>
            <a:off x="2789803" y="4569972"/>
            <a:ext cx="109119" cy="293721"/>
          </a:xfrm>
          <a:prstGeom prst="rect">
            <a:avLst/>
          </a:prstGeom>
          <a:solidFill>
            <a:schemeClr val="bg1"/>
          </a:solid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pic>
        <p:nvPicPr>
          <p:cNvPr id="8" name="Content Placeholder 5" descr="Paolo.TIF"/>
          <p:cNvPicPr>
            <a:picLocks noGrp="1" noChangeAspect="1"/>
          </p:cNvPicPr>
          <p:nvPr>
            <p:ph sz="half" idx="2"/>
          </p:nvPr>
        </p:nvPicPr>
        <p:blipFill rotWithShape="1">
          <a:blip r:embed="rId3" cstate="print"/>
          <a:srcRect l="28309" r="14689"/>
          <a:stretch/>
        </p:blipFill>
        <p:spPr>
          <a:xfrm>
            <a:off x="6263735" y="1493913"/>
            <a:ext cx="2376264" cy="2780568"/>
          </a:xfrm>
        </p:spPr>
      </p:pic>
    </p:spTree>
    <p:extLst>
      <p:ext uri="{BB962C8B-B14F-4D97-AF65-F5344CB8AC3E}">
        <p14:creationId xmlns:p14="http://schemas.microsoft.com/office/powerpoint/2010/main" val="41579353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909" y="725288"/>
            <a:ext cx="8496944" cy="504056"/>
          </a:xfrm>
        </p:spPr>
        <p:txBody>
          <a:bodyPr>
            <a:normAutofit fontScale="90000"/>
          </a:bodyPr>
          <a:lstStyle/>
          <a:p>
            <a:r>
              <a:rPr lang="en-GB" sz="3200" dirty="0" smtClean="0"/>
              <a:t>Impact of SCI on the bladder - </a:t>
            </a:r>
            <a:br>
              <a:rPr lang="en-GB" sz="3200" dirty="0" smtClean="0"/>
            </a:br>
            <a:r>
              <a:rPr lang="en-GB" sz="3200" dirty="0" smtClean="0"/>
              <a:t>neurogenic bladder </a:t>
            </a:r>
            <a:endParaRPr lang="en-GB" sz="3200" dirty="0"/>
          </a:p>
        </p:txBody>
      </p:sp>
      <p:sp>
        <p:nvSpPr>
          <p:cNvPr id="5" name="TextBox 4"/>
          <p:cNvSpPr txBox="1"/>
          <p:nvPr/>
        </p:nvSpPr>
        <p:spPr>
          <a:xfrm>
            <a:off x="762514" y="1597754"/>
            <a:ext cx="5688631" cy="649730"/>
          </a:xfrm>
          <a:prstGeom prst="rect">
            <a:avLst/>
          </a:prstGeom>
          <a:noFill/>
          <a:ln>
            <a:noFill/>
          </a:ln>
        </p:spPr>
        <p:txBody>
          <a:bodyPr wrap="square" lIns="0" tIns="0" rIns="0" bIns="0" rtlCol="0">
            <a:spAutoFit/>
          </a:bodyPr>
          <a:lstStyle/>
          <a:p>
            <a:pPr marL="121500" indent="-121500">
              <a:lnSpc>
                <a:spcPct val="150000"/>
              </a:lnSpc>
              <a:spcBef>
                <a:spcPct val="30000"/>
              </a:spcBef>
              <a:buSzPct val="85000"/>
              <a:buFont typeface="Arial" pitchFamily="34" charset="0"/>
              <a:buChar char="•"/>
            </a:pPr>
            <a:r>
              <a:rPr lang="en-GB" sz="1500" b="1" dirty="0">
                <a:solidFill>
                  <a:schemeClr val="tx2"/>
                </a:solidFill>
              </a:rPr>
              <a:t>Reflex bladder </a:t>
            </a:r>
            <a:r>
              <a:rPr lang="en-GB" sz="1500" dirty="0"/>
              <a:t>– a failure to store urine. Usually occurs when the injury is above T12</a:t>
            </a:r>
            <a:endParaRPr lang="en-GB" sz="900" dirty="0"/>
          </a:p>
        </p:txBody>
      </p:sp>
      <p:sp>
        <p:nvSpPr>
          <p:cNvPr id="6" name="Rectangle 1"/>
          <p:cNvSpPr>
            <a:spLocks noChangeArrowheads="1"/>
          </p:cNvSpPr>
          <p:nvPr/>
        </p:nvSpPr>
        <p:spPr bwMode="auto">
          <a:xfrm>
            <a:off x="2241335" y="4446998"/>
            <a:ext cx="4661330" cy="161583"/>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marL="171450" indent="-171450">
              <a:buFontTx/>
              <a:buAutoNum type="arabicPeriod"/>
            </a:pPr>
            <a:r>
              <a:rPr lang="en-GB" sz="600" dirty="0">
                <a:solidFill>
                  <a:schemeClr val="bg2"/>
                </a:solidFill>
              </a:rPr>
              <a:t>Benevento BT, </a:t>
            </a:r>
            <a:r>
              <a:rPr lang="en-GB" sz="600" dirty="0" err="1">
                <a:solidFill>
                  <a:schemeClr val="bg2"/>
                </a:solidFill>
              </a:rPr>
              <a:t>Sipski</a:t>
            </a:r>
            <a:r>
              <a:rPr lang="en-GB" sz="600" dirty="0">
                <a:solidFill>
                  <a:schemeClr val="bg2"/>
                </a:solidFill>
              </a:rPr>
              <a:t> ML. </a:t>
            </a:r>
            <a:r>
              <a:rPr lang="en-GB" sz="600" i="1" dirty="0">
                <a:solidFill>
                  <a:schemeClr val="bg2"/>
                </a:solidFill>
              </a:rPr>
              <a:t>Phys </a:t>
            </a:r>
            <a:r>
              <a:rPr lang="en-GB" sz="600" i="1" dirty="0" err="1">
                <a:solidFill>
                  <a:schemeClr val="bg2"/>
                </a:solidFill>
              </a:rPr>
              <a:t>Ther</a:t>
            </a:r>
            <a:r>
              <a:rPr lang="en-GB" sz="600" dirty="0">
                <a:solidFill>
                  <a:schemeClr val="bg2"/>
                </a:solidFill>
              </a:rPr>
              <a:t> 2002;82(6):601-12.</a:t>
            </a:r>
          </a:p>
        </p:txBody>
      </p:sp>
      <p:pic>
        <p:nvPicPr>
          <p:cNvPr id="3074" name="Picture 2"/>
          <p:cNvPicPr>
            <a:picLocks noChangeAspect="1" noChangeArrowheads="1"/>
          </p:cNvPicPr>
          <p:nvPr/>
        </p:nvPicPr>
        <p:blipFill>
          <a:blip r:embed="rId3" cstate="print"/>
          <a:srcRect l="26880" t="11224" r="41127" b="8208"/>
          <a:stretch>
            <a:fillRect/>
          </a:stretch>
        </p:blipFill>
        <p:spPr bwMode="auto">
          <a:xfrm>
            <a:off x="7092280" y="843558"/>
            <a:ext cx="1482932" cy="3375446"/>
          </a:xfrm>
          <a:prstGeom prst="rect">
            <a:avLst/>
          </a:prstGeom>
          <a:noFill/>
          <a:ln w="9525">
            <a:noFill/>
            <a:miter lim="800000"/>
            <a:headEnd/>
            <a:tailEnd/>
          </a:ln>
        </p:spPr>
      </p:pic>
      <p:sp>
        <p:nvSpPr>
          <p:cNvPr id="7" name="TextBox 6"/>
          <p:cNvSpPr txBox="1"/>
          <p:nvPr/>
        </p:nvSpPr>
        <p:spPr>
          <a:xfrm>
            <a:off x="755577" y="3022376"/>
            <a:ext cx="5760639" cy="649730"/>
          </a:xfrm>
          <a:prstGeom prst="rect">
            <a:avLst/>
          </a:prstGeom>
          <a:noFill/>
          <a:ln>
            <a:noFill/>
          </a:ln>
        </p:spPr>
        <p:txBody>
          <a:bodyPr wrap="square" lIns="0" tIns="0" rIns="0" bIns="0" rtlCol="0">
            <a:spAutoFit/>
          </a:bodyPr>
          <a:lstStyle/>
          <a:p>
            <a:pPr marL="121500" indent="-121500">
              <a:lnSpc>
                <a:spcPct val="150000"/>
              </a:lnSpc>
              <a:spcBef>
                <a:spcPct val="30000"/>
              </a:spcBef>
              <a:buSzPct val="85000"/>
              <a:buChar char="•"/>
            </a:pPr>
            <a:r>
              <a:rPr lang="en-GB" sz="1500" b="1" dirty="0">
                <a:solidFill>
                  <a:schemeClr val="tx2"/>
                </a:solidFill>
              </a:rPr>
              <a:t>Flaccid bladder </a:t>
            </a:r>
            <a:r>
              <a:rPr lang="en-GB" sz="1500" dirty="0"/>
              <a:t>– a failure to empty urine. Usually occurs when the injury is below T12</a:t>
            </a:r>
            <a:endParaRPr lang="en-GB" sz="900" dirty="0"/>
          </a:p>
        </p:txBody>
      </p:sp>
    </p:spTree>
    <p:extLst>
      <p:ext uri="{BB962C8B-B14F-4D97-AF65-F5344CB8AC3E}">
        <p14:creationId xmlns:p14="http://schemas.microsoft.com/office/powerpoint/2010/main" val="2358816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srcRect l="35078" t="1785" r="28124" b="9416"/>
          <a:stretch>
            <a:fillRect/>
          </a:stretch>
        </p:blipFill>
        <p:spPr bwMode="auto">
          <a:xfrm>
            <a:off x="7098289" y="847713"/>
            <a:ext cx="1686405" cy="3429024"/>
          </a:xfrm>
          <a:prstGeom prst="rect">
            <a:avLst/>
          </a:prstGeom>
          <a:noFill/>
          <a:ln w="9525">
            <a:noFill/>
            <a:miter lim="800000"/>
            <a:headEnd/>
            <a:tailEnd/>
          </a:ln>
        </p:spPr>
      </p:pic>
      <p:sp>
        <p:nvSpPr>
          <p:cNvPr id="2" name="Title 1"/>
          <p:cNvSpPr>
            <a:spLocks noGrp="1"/>
          </p:cNvSpPr>
          <p:nvPr>
            <p:ph type="title"/>
          </p:nvPr>
        </p:nvSpPr>
        <p:spPr>
          <a:xfrm>
            <a:off x="539552" y="331636"/>
            <a:ext cx="7543800" cy="890297"/>
          </a:xfrm>
        </p:spPr>
        <p:txBody>
          <a:bodyPr>
            <a:normAutofit/>
          </a:bodyPr>
          <a:lstStyle/>
          <a:p>
            <a:r>
              <a:rPr lang="en-GB" sz="2800" dirty="0" smtClean="0"/>
              <a:t>The impact of SCI depends on several factors</a:t>
            </a:r>
            <a:endParaRPr lang="en-GB" sz="2800" dirty="0"/>
          </a:p>
        </p:txBody>
      </p:sp>
      <p:sp>
        <p:nvSpPr>
          <p:cNvPr id="4" name="Content Placeholder 2"/>
          <p:cNvSpPr txBox="1">
            <a:spLocks/>
          </p:cNvSpPr>
          <p:nvPr/>
        </p:nvSpPr>
        <p:spPr bwMode="auto">
          <a:xfrm>
            <a:off x="971600" y="1419622"/>
            <a:ext cx="6102000" cy="3278644"/>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marL="121500" indent="-121500">
              <a:lnSpc>
                <a:spcPct val="150000"/>
              </a:lnSpc>
              <a:spcBef>
                <a:spcPct val="30000"/>
              </a:spcBef>
              <a:buSzPct val="85000"/>
              <a:buFontTx/>
              <a:buChar char="•"/>
              <a:defRPr/>
            </a:pPr>
            <a:r>
              <a:rPr lang="en-GB" sz="1500" b="1" kern="0" dirty="0"/>
              <a:t>Cause of injury </a:t>
            </a:r>
          </a:p>
          <a:p>
            <a:pPr marL="464400" lvl="1" indent="-121500">
              <a:lnSpc>
                <a:spcPct val="150000"/>
              </a:lnSpc>
              <a:spcBef>
                <a:spcPct val="30000"/>
              </a:spcBef>
              <a:buSzPct val="85000"/>
              <a:buFontTx/>
              <a:buChar char="•"/>
            </a:pPr>
            <a:r>
              <a:rPr lang="en-GB" sz="1500" kern="0" dirty="0"/>
              <a:t>Traumatic </a:t>
            </a:r>
            <a:r>
              <a:rPr lang="en-GB" sz="1500" kern="0" dirty="0" err="1"/>
              <a:t>vs</a:t>
            </a:r>
            <a:r>
              <a:rPr lang="en-GB" sz="1500" kern="0" dirty="0"/>
              <a:t> non-traumatic</a:t>
            </a:r>
          </a:p>
          <a:p>
            <a:pPr marL="121500" indent="-121500" defTabSz="685800">
              <a:lnSpc>
                <a:spcPct val="150000"/>
              </a:lnSpc>
              <a:spcBef>
                <a:spcPct val="30000"/>
              </a:spcBef>
              <a:buSzPct val="85000"/>
              <a:buFontTx/>
              <a:buChar char="•"/>
              <a:defRPr/>
            </a:pPr>
            <a:r>
              <a:rPr lang="en-GB" sz="1500" b="1" kern="0" dirty="0">
                <a:latin typeface="+mn-lt"/>
              </a:rPr>
              <a:t>Level of injury</a:t>
            </a:r>
          </a:p>
          <a:p>
            <a:pPr marL="464400" lvl="1" indent="-121500">
              <a:lnSpc>
                <a:spcPct val="150000"/>
              </a:lnSpc>
              <a:spcBef>
                <a:spcPct val="30000"/>
              </a:spcBef>
              <a:buSzPct val="85000"/>
              <a:buFontTx/>
              <a:buChar char="•"/>
            </a:pPr>
            <a:r>
              <a:rPr lang="en-GB" sz="1500" kern="0" dirty="0"/>
              <a:t>Cervical, thoracic, lumbar or sacral</a:t>
            </a:r>
            <a:endParaRPr lang="en-GB" sz="1500" kern="0" dirty="0">
              <a:latin typeface="+mn-lt"/>
            </a:endParaRPr>
          </a:p>
          <a:p>
            <a:pPr marL="121500" indent="-121500" defTabSz="685800">
              <a:lnSpc>
                <a:spcPct val="150000"/>
              </a:lnSpc>
              <a:spcBef>
                <a:spcPct val="30000"/>
              </a:spcBef>
              <a:buSzPct val="85000"/>
              <a:buFontTx/>
              <a:buChar char="•"/>
              <a:defRPr/>
            </a:pPr>
            <a:r>
              <a:rPr lang="en-GB" sz="1500" b="1" kern="0" dirty="0"/>
              <a:t>Extent of injury</a:t>
            </a:r>
          </a:p>
          <a:p>
            <a:pPr marL="464400" lvl="1" indent="-121500">
              <a:lnSpc>
                <a:spcPct val="150000"/>
              </a:lnSpc>
              <a:spcBef>
                <a:spcPct val="30000"/>
              </a:spcBef>
              <a:buSzPct val="85000"/>
              <a:buFontTx/>
              <a:buChar char="•"/>
            </a:pPr>
            <a:r>
              <a:rPr lang="en-GB" sz="1500" kern="0" dirty="0"/>
              <a:t>Complete </a:t>
            </a:r>
            <a:r>
              <a:rPr lang="en-GB" sz="1500" kern="0" dirty="0" err="1"/>
              <a:t>vs</a:t>
            </a:r>
            <a:r>
              <a:rPr lang="en-GB" sz="1500" kern="0" dirty="0"/>
              <a:t> incomplete</a:t>
            </a:r>
            <a:endParaRPr lang="en-GB" kern="0" dirty="0">
              <a:latin typeface="+mn-lt"/>
            </a:endParaRPr>
          </a:p>
        </p:txBody>
      </p:sp>
      <p:pic>
        <p:nvPicPr>
          <p:cNvPr id="7" name="Picture 2"/>
          <p:cNvPicPr>
            <a:picLocks noChangeAspect="1" noChangeArrowheads="1"/>
          </p:cNvPicPr>
          <p:nvPr/>
        </p:nvPicPr>
        <p:blipFill>
          <a:blip r:embed="rId3" cstate="print"/>
          <a:srcRect l="14826" t="92392" r="36710" b="1785"/>
          <a:stretch>
            <a:fillRect/>
          </a:stretch>
        </p:blipFill>
        <p:spPr bwMode="auto">
          <a:xfrm>
            <a:off x="6588224" y="4256703"/>
            <a:ext cx="2116953" cy="214314"/>
          </a:xfrm>
          <a:prstGeom prst="rect">
            <a:avLst/>
          </a:prstGeom>
          <a:noFill/>
          <a:ln w="9525">
            <a:noFill/>
            <a:miter lim="800000"/>
            <a:headEnd/>
            <a:tailEnd/>
          </a:ln>
        </p:spPr>
      </p:pic>
    </p:spTree>
    <p:extLst>
      <p:ext uri="{BB962C8B-B14F-4D97-AF65-F5344CB8AC3E}">
        <p14:creationId xmlns:p14="http://schemas.microsoft.com/office/powerpoint/2010/main" val="11020257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0"/>
          <p:cNvGrpSpPr/>
          <p:nvPr/>
        </p:nvGrpSpPr>
        <p:grpSpPr>
          <a:xfrm>
            <a:off x="5421140" y="699542"/>
            <a:ext cx="2554851" cy="3570471"/>
            <a:chOff x="5000628" y="857232"/>
            <a:chExt cx="3406468" cy="4760628"/>
          </a:xfrm>
        </p:grpSpPr>
        <p:pic>
          <p:nvPicPr>
            <p:cNvPr id="4" name="Picture 2"/>
            <p:cNvPicPr>
              <a:picLocks noChangeAspect="1" noChangeArrowheads="1"/>
            </p:cNvPicPr>
            <p:nvPr/>
          </p:nvPicPr>
          <p:blipFill>
            <a:blip r:embed="rId3" cstate="print"/>
            <a:srcRect l="26964" r="35585" b="12311"/>
            <a:stretch>
              <a:fillRect/>
            </a:stretch>
          </p:blipFill>
          <p:spPr bwMode="auto">
            <a:xfrm>
              <a:off x="5000628" y="857232"/>
              <a:ext cx="2428892" cy="4760628"/>
            </a:xfrm>
            <a:prstGeom prst="rect">
              <a:avLst/>
            </a:prstGeom>
            <a:noFill/>
            <a:ln w="9525">
              <a:noFill/>
              <a:miter lim="800000"/>
              <a:headEnd/>
              <a:tailEnd/>
            </a:ln>
          </p:spPr>
        </p:pic>
        <p:grpSp>
          <p:nvGrpSpPr>
            <p:cNvPr id="8" name="Group 19"/>
            <p:cNvGrpSpPr/>
            <p:nvPr/>
          </p:nvGrpSpPr>
          <p:grpSpPr>
            <a:xfrm>
              <a:off x="7264088" y="1187126"/>
              <a:ext cx="1143008" cy="4313576"/>
              <a:chOff x="7143768" y="1187126"/>
              <a:chExt cx="1143008" cy="4313576"/>
            </a:xfrm>
          </p:grpSpPr>
          <p:sp>
            <p:nvSpPr>
              <p:cNvPr id="5" name="Flowchart: Merge 4"/>
              <p:cNvSpPr/>
              <p:nvPr/>
            </p:nvSpPr>
            <p:spPr bwMode="auto">
              <a:xfrm>
                <a:off x="7143768" y="1187126"/>
                <a:ext cx="1143008" cy="4313576"/>
              </a:xfrm>
              <a:prstGeom prst="flowChartMerge">
                <a:avLst/>
              </a:prstGeom>
              <a:solidFill>
                <a:schemeClr val="accent3"/>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defTabSz="685800"/>
                <a:endParaRPr lang="en-US" sz="1350"/>
              </a:p>
            </p:txBody>
          </p:sp>
          <p:cxnSp>
            <p:nvCxnSpPr>
              <p:cNvPr id="7" name="Straight Connector 6"/>
              <p:cNvCxnSpPr/>
              <p:nvPr/>
            </p:nvCxnSpPr>
            <p:spPr bwMode="auto">
              <a:xfrm>
                <a:off x="7261358" y="1935626"/>
                <a:ext cx="915046" cy="0"/>
              </a:xfrm>
              <a:prstGeom prst="line">
                <a:avLst/>
              </a:prstGeom>
              <a:solidFill>
                <a:schemeClr val="accent2"/>
              </a:solidFill>
              <a:ln w="25400" cap="flat" cmpd="sng" algn="ctr">
                <a:solidFill>
                  <a:schemeClr val="bg1"/>
                </a:solidFill>
                <a:prstDash val="sysDot"/>
                <a:round/>
                <a:headEnd type="none" w="med" len="med"/>
                <a:tailEnd type="none" w="med" len="med"/>
              </a:ln>
              <a:effectLst/>
            </p:spPr>
          </p:cxnSp>
          <p:cxnSp>
            <p:nvCxnSpPr>
              <p:cNvPr id="10" name="Straight Connector 9"/>
              <p:cNvCxnSpPr/>
              <p:nvPr/>
            </p:nvCxnSpPr>
            <p:spPr bwMode="auto">
              <a:xfrm>
                <a:off x="7507782" y="3775740"/>
                <a:ext cx="401332" cy="0"/>
              </a:xfrm>
              <a:prstGeom prst="line">
                <a:avLst/>
              </a:prstGeom>
              <a:solidFill>
                <a:schemeClr val="accent2"/>
              </a:solidFill>
              <a:ln w="25400" cap="flat" cmpd="sng" algn="ctr">
                <a:solidFill>
                  <a:schemeClr val="bg1"/>
                </a:solidFill>
                <a:prstDash val="sysDot"/>
                <a:round/>
                <a:headEnd type="none" w="med" len="med"/>
                <a:tailEnd type="none" w="med" len="med"/>
              </a:ln>
              <a:effectLst/>
            </p:spPr>
          </p:cxnSp>
          <p:cxnSp>
            <p:nvCxnSpPr>
              <p:cNvPr id="12" name="Straight Connector 11"/>
              <p:cNvCxnSpPr/>
              <p:nvPr/>
            </p:nvCxnSpPr>
            <p:spPr bwMode="auto">
              <a:xfrm>
                <a:off x="7623362" y="4694412"/>
                <a:ext cx="180000" cy="0"/>
              </a:xfrm>
              <a:prstGeom prst="line">
                <a:avLst/>
              </a:prstGeom>
              <a:solidFill>
                <a:schemeClr val="accent2"/>
              </a:solidFill>
              <a:ln w="25400" cap="flat" cmpd="sng" algn="ctr">
                <a:solidFill>
                  <a:schemeClr val="bg1"/>
                </a:solidFill>
                <a:prstDash val="sysDot"/>
                <a:round/>
                <a:headEnd type="none" w="med" len="med"/>
                <a:tailEnd type="none" w="med" len="med"/>
              </a:ln>
              <a:effectLst/>
            </p:spPr>
          </p:cxnSp>
        </p:grpSp>
      </p:grpSp>
      <p:sp>
        <p:nvSpPr>
          <p:cNvPr id="2" name="Title 1"/>
          <p:cNvSpPr>
            <a:spLocks noGrp="1"/>
          </p:cNvSpPr>
          <p:nvPr>
            <p:ph type="title" idx="4294967295"/>
          </p:nvPr>
        </p:nvSpPr>
        <p:spPr>
          <a:xfrm>
            <a:off x="500082" y="223579"/>
            <a:ext cx="4968875" cy="609600"/>
          </a:xfrm>
        </p:spPr>
        <p:txBody>
          <a:bodyPr>
            <a:normAutofit/>
          </a:bodyPr>
          <a:lstStyle/>
          <a:p>
            <a:r>
              <a:rPr lang="en-GB" sz="2800" dirty="0" smtClean="0"/>
              <a:t>Physiological </a:t>
            </a:r>
            <a:r>
              <a:rPr lang="en-GB" sz="2800" dirty="0"/>
              <a:t>I</a:t>
            </a:r>
            <a:r>
              <a:rPr lang="en-GB" sz="2800" dirty="0" smtClean="0"/>
              <a:t>mpact of SCI</a:t>
            </a:r>
            <a:endParaRPr lang="en-GB" sz="2800" dirty="0"/>
          </a:p>
        </p:txBody>
      </p:sp>
      <p:sp>
        <p:nvSpPr>
          <p:cNvPr id="3" name="Content Placeholder 2"/>
          <p:cNvSpPr>
            <a:spLocks noGrp="1"/>
          </p:cNvSpPr>
          <p:nvPr>
            <p:ph idx="4294967295"/>
          </p:nvPr>
        </p:nvSpPr>
        <p:spPr>
          <a:xfrm>
            <a:off x="500082" y="1141558"/>
            <a:ext cx="3425825" cy="3278187"/>
          </a:xfrm>
        </p:spPr>
        <p:txBody>
          <a:bodyPr>
            <a:normAutofit fontScale="92500" lnSpcReduction="20000"/>
          </a:bodyPr>
          <a:lstStyle/>
          <a:p>
            <a:pPr marL="3572" indent="-3572">
              <a:buNone/>
            </a:pPr>
            <a:r>
              <a:rPr lang="en-GB" dirty="0" smtClean="0"/>
              <a:t>Higher level SCIs generally lead to more severe impairment, e.g:</a:t>
            </a:r>
            <a:r>
              <a:rPr lang="en-GB" baseline="30000" dirty="0" smtClean="0"/>
              <a:t>1</a:t>
            </a:r>
          </a:p>
          <a:p>
            <a:endParaRPr lang="en-GB" dirty="0" smtClean="0"/>
          </a:p>
          <a:p>
            <a:pPr>
              <a:buNone/>
            </a:pPr>
            <a:r>
              <a:rPr lang="en-GB" dirty="0" smtClean="0"/>
              <a:t>SCI at C2 </a:t>
            </a:r>
          </a:p>
          <a:p>
            <a:r>
              <a:rPr lang="en-GB" dirty="0" smtClean="0"/>
              <a:t>Possible paralysis from the neck down, difficulty breathing, difficulty with speech, no bladder or bowel control</a:t>
            </a:r>
          </a:p>
          <a:p>
            <a:endParaRPr lang="en-GB" dirty="0" smtClean="0"/>
          </a:p>
          <a:p>
            <a:pPr>
              <a:buNone/>
            </a:pPr>
            <a:r>
              <a:rPr lang="en-GB" dirty="0" smtClean="0"/>
              <a:t>SCI at L2</a:t>
            </a:r>
          </a:p>
          <a:p>
            <a:r>
              <a:rPr lang="en-GB" dirty="0" smtClean="0"/>
              <a:t>Possible paralysis of lower body and legs, some impairment to bladder and bowel control</a:t>
            </a:r>
            <a:endParaRPr lang="en-GB" dirty="0"/>
          </a:p>
        </p:txBody>
      </p:sp>
      <p:sp>
        <p:nvSpPr>
          <p:cNvPr id="22" name="TextBox 21"/>
          <p:cNvSpPr txBox="1"/>
          <p:nvPr/>
        </p:nvSpPr>
        <p:spPr>
          <a:xfrm rot="16200000">
            <a:off x="7219020" y="1923701"/>
            <a:ext cx="1928826" cy="553998"/>
          </a:xfrm>
          <a:prstGeom prst="rect">
            <a:avLst/>
          </a:prstGeom>
          <a:noFill/>
        </p:spPr>
        <p:txBody>
          <a:bodyPr wrap="square" lIns="0" tIns="0" rIns="0" bIns="0" rtlCol="0">
            <a:spAutoFit/>
          </a:bodyPr>
          <a:lstStyle/>
          <a:p>
            <a:pPr algn="ctr"/>
            <a:r>
              <a:rPr lang="en-GB" dirty="0" smtClean="0">
                <a:solidFill>
                  <a:schemeClr val="bg2"/>
                </a:solidFill>
              </a:rPr>
              <a:t>Severity of impairment</a:t>
            </a:r>
            <a:endParaRPr lang="en-GB" dirty="0" smtClean="0">
              <a:solidFill>
                <a:schemeClr val="bg2"/>
              </a:solidFill>
            </a:endParaRPr>
          </a:p>
        </p:txBody>
      </p:sp>
      <p:sp>
        <p:nvSpPr>
          <p:cNvPr id="23" name="Rectangle 1"/>
          <p:cNvSpPr>
            <a:spLocks noChangeArrowheads="1"/>
          </p:cNvSpPr>
          <p:nvPr/>
        </p:nvSpPr>
        <p:spPr bwMode="auto">
          <a:xfrm>
            <a:off x="2428860" y="4784938"/>
            <a:ext cx="4661330" cy="161583"/>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marL="171450" indent="-171450">
              <a:buFontTx/>
              <a:buAutoNum type="arabicPeriod"/>
            </a:pPr>
            <a:r>
              <a:rPr lang="en-GB" sz="600" dirty="0">
                <a:solidFill>
                  <a:schemeClr val="bg2"/>
                </a:solidFill>
              </a:rPr>
              <a:t>Spinal Cord Injury Information Pages. 2009. </a:t>
            </a:r>
            <a:r>
              <a:rPr lang="en-GB" sz="600" dirty="0">
                <a:solidFill>
                  <a:schemeClr val="bg2"/>
                </a:solidFill>
                <a:hlinkClick r:id="rId4"/>
              </a:rPr>
              <a:t>http://www.sci-info-pages.com/function.html</a:t>
            </a:r>
            <a:r>
              <a:rPr lang="en-GB" sz="600" dirty="0">
                <a:solidFill>
                  <a:schemeClr val="bg2"/>
                </a:solidFill>
              </a:rPr>
              <a:t> </a:t>
            </a:r>
          </a:p>
        </p:txBody>
      </p:sp>
      <p:cxnSp>
        <p:nvCxnSpPr>
          <p:cNvPr id="25" name="Elbow Connector 24"/>
          <p:cNvCxnSpPr/>
          <p:nvPr/>
        </p:nvCxnSpPr>
        <p:spPr bwMode="auto">
          <a:xfrm rot="10800000" flipV="1">
            <a:off x="2321704" y="1136093"/>
            <a:ext cx="3750494" cy="846293"/>
          </a:xfrm>
          <a:prstGeom prst="bentConnector3">
            <a:avLst>
              <a:gd name="adj1" fmla="val 50000"/>
            </a:avLst>
          </a:prstGeom>
          <a:solidFill>
            <a:schemeClr val="accent2"/>
          </a:solidFill>
          <a:ln w="22225" cap="flat" cmpd="sng" algn="ctr">
            <a:solidFill>
              <a:schemeClr val="tx2"/>
            </a:solidFill>
            <a:prstDash val="solid"/>
            <a:round/>
            <a:headEnd type="triangle" w="med" len="med"/>
            <a:tailEnd type="triangle"/>
          </a:ln>
          <a:effectLst/>
        </p:spPr>
      </p:cxnSp>
      <p:cxnSp>
        <p:nvCxnSpPr>
          <p:cNvPr id="29" name="Elbow Connector 28"/>
          <p:cNvCxnSpPr/>
          <p:nvPr/>
        </p:nvCxnSpPr>
        <p:spPr bwMode="auto">
          <a:xfrm rot="10800000" flipV="1">
            <a:off x="2339751" y="3165112"/>
            <a:ext cx="3643338" cy="270734"/>
          </a:xfrm>
          <a:prstGeom prst="bentConnector3">
            <a:avLst>
              <a:gd name="adj1" fmla="val 50000"/>
            </a:avLst>
          </a:prstGeom>
          <a:solidFill>
            <a:schemeClr val="accent2"/>
          </a:solidFill>
          <a:ln w="22225" cap="flat" cmpd="sng" algn="ctr">
            <a:solidFill>
              <a:schemeClr val="tx2"/>
            </a:solidFill>
            <a:prstDash val="solid"/>
            <a:round/>
            <a:headEnd type="triangle" w="med" len="med"/>
            <a:tailEnd type="triangle"/>
          </a:ln>
          <a:effectLst/>
        </p:spPr>
      </p:cxnSp>
    </p:spTree>
    <p:extLst>
      <p:ext uri="{BB962C8B-B14F-4D97-AF65-F5344CB8AC3E}">
        <p14:creationId xmlns:p14="http://schemas.microsoft.com/office/powerpoint/2010/main" val="885070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4"/>
          <p:cNvGrpSpPr/>
          <p:nvPr/>
        </p:nvGrpSpPr>
        <p:grpSpPr>
          <a:xfrm>
            <a:off x="6679535" y="208305"/>
            <a:ext cx="1649011" cy="3268287"/>
            <a:chOff x="6373847" y="1401440"/>
            <a:chExt cx="2198681" cy="4357716"/>
          </a:xfrm>
        </p:grpSpPr>
        <p:pic>
          <p:nvPicPr>
            <p:cNvPr id="8" name="Picture 2"/>
            <p:cNvPicPr>
              <a:picLocks noChangeAspect="1" noChangeArrowheads="1"/>
            </p:cNvPicPr>
            <p:nvPr/>
          </p:nvPicPr>
          <p:blipFill>
            <a:blip r:embed="rId3" cstate="print"/>
            <a:srcRect l="35078" t="1785" r="28124" b="9416"/>
            <a:stretch>
              <a:fillRect/>
            </a:stretch>
          </p:blipFill>
          <p:spPr bwMode="auto">
            <a:xfrm>
              <a:off x="6373847" y="1401440"/>
              <a:ext cx="2143139" cy="4357716"/>
            </a:xfrm>
            <a:prstGeom prst="rect">
              <a:avLst/>
            </a:prstGeom>
            <a:noFill/>
            <a:ln w="9525">
              <a:noFill/>
              <a:miter lim="800000"/>
              <a:headEnd/>
              <a:tailEnd/>
            </a:ln>
          </p:spPr>
        </p:pic>
        <p:cxnSp>
          <p:nvCxnSpPr>
            <p:cNvPr id="10" name="Straight Connector 9"/>
            <p:cNvCxnSpPr/>
            <p:nvPr/>
          </p:nvCxnSpPr>
          <p:spPr bwMode="auto">
            <a:xfrm>
              <a:off x="6565771" y="2252202"/>
              <a:ext cx="2006757" cy="0"/>
            </a:xfrm>
            <a:prstGeom prst="line">
              <a:avLst/>
            </a:prstGeom>
            <a:solidFill>
              <a:schemeClr val="accent2"/>
            </a:solidFill>
            <a:ln w="38100" cap="flat" cmpd="sng" algn="ctr">
              <a:solidFill>
                <a:schemeClr val="accent1"/>
              </a:solidFill>
              <a:prstDash val="dash"/>
              <a:round/>
              <a:headEnd type="none" w="med" len="med"/>
              <a:tailEnd type="none" w="med" len="med"/>
            </a:ln>
            <a:effectLst/>
          </p:spPr>
        </p:cxnSp>
      </p:grpSp>
      <p:sp>
        <p:nvSpPr>
          <p:cNvPr id="2" name="Title 1"/>
          <p:cNvSpPr>
            <a:spLocks noGrp="1"/>
          </p:cNvSpPr>
          <p:nvPr>
            <p:ph type="title" idx="4294967295"/>
          </p:nvPr>
        </p:nvSpPr>
        <p:spPr>
          <a:xfrm>
            <a:off x="467544" y="-52287"/>
            <a:ext cx="7543800" cy="1089025"/>
          </a:xfrm>
        </p:spPr>
        <p:txBody>
          <a:bodyPr>
            <a:normAutofit/>
          </a:bodyPr>
          <a:lstStyle/>
          <a:p>
            <a:r>
              <a:rPr lang="en-GB" sz="2800" dirty="0" smtClean="0"/>
              <a:t>SCI – Level of Injury</a:t>
            </a:r>
            <a:endParaRPr lang="en-GB" sz="2800" dirty="0"/>
          </a:p>
        </p:txBody>
      </p:sp>
      <p:sp>
        <p:nvSpPr>
          <p:cNvPr id="7" name="TextBox 6"/>
          <p:cNvSpPr txBox="1"/>
          <p:nvPr/>
        </p:nvSpPr>
        <p:spPr>
          <a:xfrm>
            <a:off x="774172" y="1679701"/>
            <a:ext cx="4236273" cy="2589940"/>
          </a:xfrm>
          <a:prstGeom prst="rect">
            <a:avLst/>
          </a:prstGeom>
          <a:noFill/>
        </p:spPr>
        <p:txBody>
          <a:bodyPr wrap="square" lIns="0" tIns="0" rIns="0" bIns="0" rtlCol="0">
            <a:spAutoFit/>
          </a:bodyPr>
          <a:lstStyle/>
          <a:p>
            <a:pPr marL="121500" lvl="1">
              <a:lnSpc>
                <a:spcPct val="150000"/>
              </a:lnSpc>
              <a:spcBef>
                <a:spcPct val="30000"/>
              </a:spcBef>
            </a:pPr>
            <a:r>
              <a:rPr lang="en-GB" sz="1500" dirty="0"/>
              <a:t>Injury in the cervical region often results in:</a:t>
            </a:r>
          </a:p>
          <a:p>
            <a:pPr marL="121500" lvl="1">
              <a:lnSpc>
                <a:spcPct val="150000"/>
              </a:lnSpc>
              <a:spcBef>
                <a:spcPct val="30000"/>
              </a:spcBef>
              <a:buFont typeface="Arial" pitchFamily="34" charset="0"/>
              <a:buChar char="•"/>
            </a:pPr>
            <a:r>
              <a:rPr lang="en-GB" b="1" dirty="0" smtClean="0">
                <a:solidFill>
                  <a:schemeClr val="tx2"/>
                </a:solidFill>
              </a:rPr>
              <a:t>Tetraplegia</a:t>
            </a:r>
            <a:r>
              <a:rPr lang="en-GB" dirty="0" smtClean="0">
                <a:solidFill>
                  <a:schemeClr val="tx2"/>
                </a:solidFill>
              </a:rPr>
              <a:t> </a:t>
            </a:r>
            <a:r>
              <a:rPr lang="en-GB" dirty="0" smtClean="0"/>
              <a:t>– loss of function in </a:t>
            </a:r>
            <a:r>
              <a:rPr lang="en-GB" b="1" dirty="0" smtClean="0"/>
              <a:t>all four limbs</a:t>
            </a:r>
          </a:p>
          <a:p>
            <a:pPr marL="121500" lvl="1">
              <a:lnSpc>
                <a:spcPct val="150000"/>
              </a:lnSpc>
              <a:spcBef>
                <a:spcPct val="30000"/>
              </a:spcBef>
            </a:pPr>
            <a:r>
              <a:rPr lang="en-GB" sz="1500" dirty="0"/>
              <a:t>Injury at or below T1 typically results in:</a:t>
            </a:r>
            <a:endParaRPr lang="en-GB" sz="900" dirty="0"/>
          </a:p>
          <a:p>
            <a:pPr marL="121500" lvl="1">
              <a:lnSpc>
                <a:spcPct val="150000"/>
              </a:lnSpc>
              <a:spcBef>
                <a:spcPct val="30000"/>
              </a:spcBef>
              <a:buFont typeface="Arial" pitchFamily="34" charset="0"/>
              <a:buChar char="•"/>
            </a:pPr>
            <a:r>
              <a:rPr lang="en-GB" b="1" dirty="0" smtClean="0">
                <a:solidFill>
                  <a:schemeClr val="tx2"/>
                </a:solidFill>
              </a:rPr>
              <a:t>Paraplegia </a:t>
            </a:r>
            <a:r>
              <a:rPr lang="en-GB" dirty="0" smtClean="0"/>
              <a:t>– loss of function in </a:t>
            </a:r>
            <a:r>
              <a:rPr lang="en-GB" b="1" dirty="0" smtClean="0"/>
              <a:t>lower body</a:t>
            </a:r>
          </a:p>
        </p:txBody>
      </p:sp>
      <p:sp>
        <p:nvSpPr>
          <p:cNvPr id="18" name="Freeform 17"/>
          <p:cNvSpPr/>
          <p:nvPr/>
        </p:nvSpPr>
        <p:spPr bwMode="auto">
          <a:xfrm>
            <a:off x="5549459" y="846477"/>
            <a:ext cx="1162044" cy="1714513"/>
          </a:xfrm>
          <a:custGeom>
            <a:avLst/>
            <a:gdLst>
              <a:gd name="connsiteX0" fmla="*/ 0 w 1739900"/>
              <a:gd name="connsiteY0" fmla="*/ 2679700 h 2679700"/>
              <a:gd name="connsiteX1" fmla="*/ 241300 w 1739900"/>
              <a:gd name="connsiteY1" fmla="*/ 2679700 h 2679700"/>
              <a:gd name="connsiteX2" fmla="*/ 241300 w 1739900"/>
              <a:gd name="connsiteY2" fmla="*/ 0 h 2679700"/>
              <a:gd name="connsiteX3" fmla="*/ 1739900 w 1739900"/>
              <a:gd name="connsiteY3" fmla="*/ 0 h 2679700"/>
              <a:gd name="connsiteX0" fmla="*/ 0 w 1739900"/>
              <a:gd name="connsiteY0" fmla="*/ 2689140 h 2689140"/>
              <a:gd name="connsiteX1" fmla="*/ 241300 w 1739900"/>
              <a:gd name="connsiteY1" fmla="*/ 2689140 h 2689140"/>
              <a:gd name="connsiteX2" fmla="*/ 326300 w 1739900"/>
              <a:gd name="connsiteY2" fmla="*/ 0 h 2689140"/>
              <a:gd name="connsiteX3" fmla="*/ 1739900 w 1739900"/>
              <a:gd name="connsiteY3" fmla="*/ 9440 h 2689140"/>
              <a:gd name="connsiteX0" fmla="*/ 0 w 1739900"/>
              <a:gd name="connsiteY0" fmla="*/ 2689140 h 2698506"/>
              <a:gd name="connsiteX1" fmla="*/ 320887 w 1739900"/>
              <a:gd name="connsiteY1" fmla="*/ 2698506 h 2698506"/>
              <a:gd name="connsiteX2" fmla="*/ 326300 w 1739900"/>
              <a:gd name="connsiteY2" fmla="*/ 0 h 2698506"/>
              <a:gd name="connsiteX3" fmla="*/ 1739900 w 1739900"/>
              <a:gd name="connsiteY3" fmla="*/ 9440 h 2698506"/>
            </a:gdLst>
            <a:ahLst/>
            <a:cxnLst>
              <a:cxn ang="0">
                <a:pos x="connsiteX0" y="connsiteY0"/>
              </a:cxn>
              <a:cxn ang="0">
                <a:pos x="connsiteX1" y="connsiteY1"/>
              </a:cxn>
              <a:cxn ang="0">
                <a:pos x="connsiteX2" y="connsiteY2"/>
              </a:cxn>
              <a:cxn ang="0">
                <a:pos x="connsiteX3" y="connsiteY3"/>
              </a:cxn>
            </a:cxnLst>
            <a:rect l="l" t="t" r="r" b="b"/>
            <a:pathLst>
              <a:path w="1739900" h="2698506">
                <a:moveTo>
                  <a:pt x="0" y="2689140"/>
                </a:moveTo>
                <a:lnTo>
                  <a:pt x="320887" y="2698506"/>
                </a:lnTo>
                <a:cubicBezTo>
                  <a:pt x="322691" y="1799004"/>
                  <a:pt x="324496" y="899502"/>
                  <a:pt x="326300" y="0"/>
                </a:cubicBezTo>
                <a:lnTo>
                  <a:pt x="1739900" y="9440"/>
                </a:lnTo>
              </a:path>
            </a:pathLst>
          </a:custGeom>
          <a:noFill/>
          <a:ln w="22225" cap="flat" cmpd="sng" algn="ctr">
            <a:solidFill>
              <a:schemeClr val="tx2"/>
            </a:solidFill>
            <a:prstDash val="solid"/>
            <a:round/>
            <a:headEnd type="triangle" w="med" len="med"/>
            <a:tailEnd type="triangle" w="med" len="med"/>
          </a:ln>
          <a:effectLst/>
        </p:spPr>
        <p:txBody>
          <a:bodyPr rtlCol="0" anchor="ctr"/>
          <a:lstStyle/>
          <a:p>
            <a:pPr algn="ctr"/>
            <a:endParaRPr lang="en-GB" dirty="0"/>
          </a:p>
        </p:txBody>
      </p:sp>
      <p:sp>
        <p:nvSpPr>
          <p:cNvPr id="19" name="Freeform 18"/>
          <p:cNvSpPr/>
          <p:nvPr/>
        </p:nvSpPr>
        <p:spPr bwMode="auto">
          <a:xfrm>
            <a:off x="5980717" y="1589756"/>
            <a:ext cx="1041029" cy="2068764"/>
          </a:xfrm>
          <a:custGeom>
            <a:avLst/>
            <a:gdLst>
              <a:gd name="connsiteX0" fmla="*/ 0 w 1739900"/>
              <a:gd name="connsiteY0" fmla="*/ 2679700 h 2679700"/>
              <a:gd name="connsiteX1" fmla="*/ 241300 w 1739900"/>
              <a:gd name="connsiteY1" fmla="*/ 2679700 h 2679700"/>
              <a:gd name="connsiteX2" fmla="*/ 241300 w 1739900"/>
              <a:gd name="connsiteY2" fmla="*/ 0 h 2679700"/>
              <a:gd name="connsiteX3" fmla="*/ 1739900 w 1739900"/>
              <a:gd name="connsiteY3" fmla="*/ 0 h 2679700"/>
              <a:gd name="connsiteX0" fmla="*/ 0 w 1582690"/>
              <a:gd name="connsiteY0" fmla="*/ 2679700 h 2679700"/>
              <a:gd name="connsiteX1" fmla="*/ 241300 w 1582690"/>
              <a:gd name="connsiteY1" fmla="*/ 2679700 h 2679700"/>
              <a:gd name="connsiteX2" fmla="*/ 241300 w 1582690"/>
              <a:gd name="connsiteY2" fmla="*/ 0 h 2679700"/>
              <a:gd name="connsiteX3" fmla="*/ 1582690 w 1582690"/>
              <a:gd name="connsiteY3" fmla="*/ 0 h 2679700"/>
              <a:gd name="connsiteX0" fmla="*/ 0 w 1861988"/>
              <a:gd name="connsiteY0" fmla="*/ 2690527 h 2690527"/>
              <a:gd name="connsiteX1" fmla="*/ 520598 w 1861988"/>
              <a:gd name="connsiteY1" fmla="*/ 2679700 h 2690527"/>
              <a:gd name="connsiteX2" fmla="*/ 520598 w 1861988"/>
              <a:gd name="connsiteY2" fmla="*/ 0 h 2690527"/>
              <a:gd name="connsiteX3" fmla="*/ 1861988 w 1861988"/>
              <a:gd name="connsiteY3" fmla="*/ 0 h 2690527"/>
              <a:gd name="connsiteX0" fmla="*/ 0 w 1902016"/>
              <a:gd name="connsiteY0" fmla="*/ 2663246 h 2679700"/>
              <a:gd name="connsiteX1" fmla="*/ 560626 w 1902016"/>
              <a:gd name="connsiteY1" fmla="*/ 2679700 h 2679700"/>
              <a:gd name="connsiteX2" fmla="*/ 560626 w 1902016"/>
              <a:gd name="connsiteY2" fmla="*/ 0 h 2679700"/>
              <a:gd name="connsiteX3" fmla="*/ 1902016 w 1902016"/>
              <a:gd name="connsiteY3" fmla="*/ 0 h 2679700"/>
              <a:gd name="connsiteX0" fmla="*/ 0 w 1902016"/>
              <a:gd name="connsiteY0" fmla="*/ 2663246 h 2663246"/>
              <a:gd name="connsiteX1" fmla="*/ 551734 w 1902016"/>
              <a:gd name="connsiteY1" fmla="*/ 2656430 h 2663246"/>
              <a:gd name="connsiteX2" fmla="*/ 560626 w 1902016"/>
              <a:gd name="connsiteY2" fmla="*/ 0 h 2663246"/>
              <a:gd name="connsiteX3" fmla="*/ 1902016 w 1902016"/>
              <a:gd name="connsiteY3" fmla="*/ 0 h 2663246"/>
              <a:gd name="connsiteX0" fmla="*/ 0 w 1902016"/>
              <a:gd name="connsiteY0" fmla="*/ 2663246 h 2663246"/>
              <a:gd name="connsiteX1" fmla="*/ 560628 w 1902016"/>
              <a:gd name="connsiteY1" fmla="*/ 2662248 h 2663246"/>
              <a:gd name="connsiteX2" fmla="*/ 560626 w 1902016"/>
              <a:gd name="connsiteY2" fmla="*/ 0 h 2663246"/>
              <a:gd name="connsiteX3" fmla="*/ 1902016 w 1902016"/>
              <a:gd name="connsiteY3" fmla="*/ 0 h 2663246"/>
              <a:gd name="connsiteX0" fmla="*/ 0 w 1902016"/>
              <a:gd name="connsiteY0" fmla="*/ 2663246 h 2663246"/>
              <a:gd name="connsiteX1" fmla="*/ 560628 w 1902016"/>
              <a:gd name="connsiteY1" fmla="*/ 2662248 h 2663246"/>
              <a:gd name="connsiteX2" fmla="*/ 787812 w 1902016"/>
              <a:gd name="connsiteY2" fmla="*/ 39594 h 2663246"/>
              <a:gd name="connsiteX3" fmla="*/ 1902016 w 1902016"/>
              <a:gd name="connsiteY3" fmla="*/ 0 h 2663246"/>
              <a:gd name="connsiteX0" fmla="*/ 0 w 1902016"/>
              <a:gd name="connsiteY0" fmla="*/ 2663246 h 2664702"/>
              <a:gd name="connsiteX1" fmla="*/ 787812 w 1902016"/>
              <a:gd name="connsiteY1" fmla="*/ 2664702 h 2664702"/>
              <a:gd name="connsiteX2" fmla="*/ 787812 w 1902016"/>
              <a:gd name="connsiteY2" fmla="*/ 39594 h 2664702"/>
              <a:gd name="connsiteX3" fmla="*/ 1902016 w 1902016"/>
              <a:gd name="connsiteY3" fmla="*/ 0 h 2664702"/>
              <a:gd name="connsiteX0" fmla="*/ 0 w 1902016"/>
              <a:gd name="connsiteY0" fmla="*/ 2663246 h 2664702"/>
              <a:gd name="connsiteX1" fmla="*/ 787812 w 1902016"/>
              <a:gd name="connsiteY1" fmla="*/ 2664702 h 2664702"/>
              <a:gd name="connsiteX2" fmla="*/ 776107 w 1902016"/>
              <a:gd name="connsiteY2" fmla="*/ 10525 h 2664702"/>
              <a:gd name="connsiteX3" fmla="*/ 1902016 w 1902016"/>
              <a:gd name="connsiteY3" fmla="*/ 0 h 2664702"/>
              <a:gd name="connsiteX0" fmla="*/ 0 w 1902016"/>
              <a:gd name="connsiteY0" fmla="*/ 2665919 h 2667375"/>
              <a:gd name="connsiteX1" fmla="*/ 787812 w 1902016"/>
              <a:gd name="connsiteY1" fmla="*/ 2667375 h 2667375"/>
              <a:gd name="connsiteX2" fmla="*/ 776107 w 1902016"/>
              <a:gd name="connsiteY2" fmla="*/ 0 h 2667375"/>
              <a:gd name="connsiteX3" fmla="*/ 1902016 w 1902016"/>
              <a:gd name="connsiteY3" fmla="*/ 2673 h 2667375"/>
            </a:gdLst>
            <a:ahLst/>
            <a:cxnLst>
              <a:cxn ang="0">
                <a:pos x="connsiteX0" y="connsiteY0"/>
              </a:cxn>
              <a:cxn ang="0">
                <a:pos x="connsiteX1" y="connsiteY1"/>
              </a:cxn>
              <a:cxn ang="0">
                <a:pos x="connsiteX2" y="connsiteY2"/>
              </a:cxn>
              <a:cxn ang="0">
                <a:pos x="connsiteX3" y="connsiteY3"/>
              </a:cxn>
            </a:cxnLst>
            <a:rect l="l" t="t" r="r" b="b"/>
            <a:pathLst>
              <a:path w="1902016" h="2667375">
                <a:moveTo>
                  <a:pt x="0" y="2665919"/>
                </a:moveTo>
                <a:lnTo>
                  <a:pt x="787812" y="2667375"/>
                </a:lnTo>
                <a:cubicBezTo>
                  <a:pt x="787811" y="1779959"/>
                  <a:pt x="776108" y="887416"/>
                  <a:pt x="776107" y="0"/>
                </a:cubicBezTo>
                <a:lnTo>
                  <a:pt x="1902016" y="2673"/>
                </a:lnTo>
              </a:path>
            </a:pathLst>
          </a:custGeom>
          <a:noFill/>
          <a:ln w="22225" cap="flat" cmpd="sng" algn="ctr">
            <a:solidFill>
              <a:schemeClr val="tx2"/>
            </a:solidFill>
            <a:prstDash val="solid"/>
            <a:round/>
            <a:headEnd type="triangle" w="med" len="med"/>
            <a:tailEnd type="triangle" w="med" len="med"/>
          </a:ln>
          <a:effectLst/>
        </p:spPr>
        <p:txBody>
          <a:bodyPr rtlCol="0" anchor="ctr"/>
          <a:lstStyle/>
          <a:p>
            <a:pPr algn="ctr"/>
            <a:endParaRPr lang="en-GB" dirty="0"/>
          </a:p>
        </p:txBody>
      </p:sp>
      <p:sp>
        <p:nvSpPr>
          <p:cNvPr id="20" name="Right Brace 19"/>
          <p:cNvSpPr/>
          <p:nvPr/>
        </p:nvSpPr>
        <p:spPr bwMode="auto">
          <a:xfrm>
            <a:off x="5010445" y="2227088"/>
            <a:ext cx="160736" cy="589364"/>
          </a:xfrm>
          <a:prstGeom prst="rightBrace">
            <a:avLst/>
          </a:prstGeom>
          <a:noFill/>
          <a:ln w="22225" cap="flat" cmpd="sng" algn="ctr">
            <a:solidFill>
              <a:schemeClr val="tx2"/>
            </a:solidFill>
            <a:prstDash val="solid"/>
            <a:round/>
            <a:headEnd type="none" w="med" len="med"/>
            <a:tailEnd type="none" w="med" len="med"/>
          </a:ln>
          <a:effectLst/>
        </p:spPr>
        <p:txBody>
          <a:bodyPr rtlCol="0" anchor="ctr"/>
          <a:lstStyle/>
          <a:p>
            <a:pPr algn="ctr"/>
            <a:endParaRPr lang="en-GB" dirty="0"/>
          </a:p>
        </p:txBody>
      </p:sp>
      <p:sp>
        <p:nvSpPr>
          <p:cNvPr id="21" name="Right Brace 20"/>
          <p:cNvSpPr/>
          <p:nvPr/>
        </p:nvSpPr>
        <p:spPr bwMode="auto">
          <a:xfrm>
            <a:off x="5010445" y="3363838"/>
            <a:ext cx="160736" cy="589364"/>
          </a:xfrm>
          <a:prstGeom prst="rightBrace">
            <a:avLst/>
          </a:prstGeom>
          <a:noFill/>
          <a:ln w="22225" cap="flat" cmpd="sng" algn="ctr">
            <a:solidFill>
              <a:schemeClr val="tx2"/>
            </a:solidFill>
            <a:prstDash val="solid"/>
            <a:round/>
            <a:headEnd type="none" w="med" len="med"/>
            <a:tailEnd type="none" w="med" len="med"/>
          </a:ln>
          <a:effectLst/>
        </p:spPr>
        <p:txBody>
          <a:bodyPr rtlCol="0" anchor="ctr"/>
          <a:lstStyle/>
          <a:p>
            <a:pPr algn="ctr"/>
            <a:endParaRPr lang="en-GB" dirty="0"/>
          </a:p>
        </p:txBody>
      </p:sp>
      <p:pic>
        <p:nvPicPr>
          <p:cNvPr id="12" name="Picture 2"/>
          <p:cNvPicPr>
            <a:picLocks noChangeAspect="1" noChangeArrowheads="1"/>
          </p:cNvPicPr>
          <p:nvPr/>
        </p:nvPicPr>
        <p:blipFill>
          <a:blip r:embed="rId3" cstate="print"/>
          <a:srcRect l="14826" t="93846" r="36710" b="1785"/>
          <a:stretch>
            <a:fillRect/>
          </a:stretch>
        </p:blipFill>
        <p:spPr bwMode="auto">
          <a:xfrm>
            <a:off x="5824539" y="4259116"/>
            <a:ext cx="2116953" cy="160810"/>
          </a:xfrm>
          <a:prstGeom prst="rect">
            <a:avLst/>
          </a:prstGeom>
          <a:noFill/>
          <a:ln w="9525">
            <a:noFill/>
            <a:miter lim="800000"/>
            <a:headEnd/>
            <a:tailEnd/>
          </a:ln>
        </p:spPr>
      </p:pic>
    </p:spTree>
    <p:extLst>
      <p:ext uri="{BB962C8B-B14F-4D97-AF65-F5344CB8AC3E}">
        <p14:creationId xmlns:p14="http://schemas.microsoft.com/office/powerpoint/2010/main" val="35371766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3" y="759204"/>
            <a:ext cx="7581779" cy="469800"/>
          </a:xfrm>
        </p:spPr>
        <p:txBody>
          <a:bodyPr>
            <a:noAutofit/>
          </a:bodyPr>
          <a:lstStyle/>
          <a:p>
            <a:r>
              <a:rPr lang="en-GB" sz="2800" dirty="0" smtClean="0"/>
              <a:t>60% of SCI patients suffer from urinary incontinence</a:t>
            </a:r>
            <a:endParaRPr lang="en-GB" sz="2800" dirty="0"/>
          </a:p>
        </p:txBody>
      </p:sp>
      <p:sp>
        <p:nvSpPr>
          <p:cNvPr id="4" name="Slide Number Placeholder 3"/>
          <p:cNvSpPr>
            <a:spLocks noGrp="1"/>
          </p:cNvSpPr>
          <p:nvPr>
            <p:ph type="sldNum" sz="quarter" idx="10"/>
          </p:nvPr>
        </p:nvSpPr>
        <p:spPr/>
        <p:txBody>
          <a:bodyPr/>
          <a:lstStyle/>
          <a:p>
            <a:r>
              <a:rPr lang="en-GB" noProof="0" dirty="0" smtClean="0"/>
              <a:t>Page </a:t>
            </a:r>
            <a:fld id="{2F4432FF-5EA5-4C7F-B1F8-4542D993CF2D}" type="slidenum">
              <a:rPr lang="en-GB" noProof="0" smtClean="0"/>
              <a:pPr/>
              <a:t>8</a:t>
            </a:fld>
            <a:endParaRPr lang="en-GB" noProof="0" dirty="0"/>
          </a:p>
        </p:txBody>
      </p:sp>
      <p:sp>
        <p:nvSpPr>
          <p:cNvPr id="23" name="Content Placeholder 2"/>
          <p:cNvSpPr txBox="1">
            <a:spLocks/>
          </p:cNvSpPr>
          <p:nvPr>
            <p:custDataLst>
              <p:tags r:id="rId1"/>
            </p:custDataLst>
          </p:nvPr>
        </p:nvSpPr>
        <p:spPr bwMode="auto">
          <a:xfrm>
            <a:off x="2465766" y="1383618"/>
            <a:ext cx="4104456" cy="27003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r>
              <a:rPr lang="en-GB" sz="750" b="1" dirty="0"/>
              <a:t>The distribution of end-users suffering from both retention and incontinence or one of the two is fairly similar across indications</a:t>
            </a:r>
          </a:p>
        </p:txBody>
      </p:sp>
      <p:cxnSp>
        <p:nvCxnSpPr>
          <p:cNvPr id="28" name="Straight Connector 27"/>
          <p:cNvCxnSpPr/>
          <p:nvPr>
            <p:custDataLst>
              <p:tags r:id="rId2"/>
            </p:custDataLst>
          </p:nvPr>
        </p:nvCxnSpPr>
        <p:spPr bwMode="auto">
          <a:xfrm flipV="1">
            <a:off x="2466090" y="1653648"/>
            <a:ext cx="4104132" cy="0"/>
          </a:xfrm>
          <a:prstGeom prst="line">
            <a:avLst/>
          </a:prstGeom>
          <a:solidFill>
            <a:schemeClr val="accent2"/>
          </a:solidFill>
          <a:ln w="6350" cap="flat" cmpd="sng" algn="ctr">
            <a:solidFill>
              <a:schemeClr val="bg2"/>
            </a:solidFill>
            <a:prstDash val="solid"/>
            <a:round/>
            <a:headEnd type="none" w="med" len="med"/>
            <a:tailEnd type="none" w="med" len="med"/>
          </a:ln>
          <a:effectLst/>
        </p:spPr>
      </p:cxnSp>
      <p:graphicFrame>
        <p:nvGraphicFramePr>
          <p:cNvPr id="17" name="Chart 16"/>
          <p:cNvGraphicFramePr/>
          <p:nvPr/>
        </p:nvGraphicFramePr>
        <p:xfrm>
          <a:off x="2357754" y="1977684"/>
          <a:ext cx="4338228" cy="1944216"/>
        </p:xfrm>
        <a:graphic>
          <a:graphicData uri="http://schemas.openxmlformats.org/drawingml/2006/chart">
            <c:chart xmlns:c="http://schemas.openxmlformats.org/drawingml/2006/chart" xmlns:r="http://schemas.openxmlformats.org/officeDocument/2006/relationships" r:id="rId5"/>
          </a:graphicData>
        </a:graphic>
      </p:graphicFrame>
      <p:sp>
        <p:nvSpPr>
          <p:cNvPr id="21" name="TextBox 20"/>
          <p:cNvSpPr txBox="1"/>
          <p:nvPr/>
        </p:nvSpPr>
        <p:spPr>
          <a:xfrm>
            <a:off x="2465766" y="1808262"/>
            <a:ext cx="1086836" cy="115416"/>
          </a:xfrm>
          <a:prstGeom prst="rect">
            <a:avLst/>
          </a:prstGeom>
          <a:noFill/>
        </p:spPr>
        <p:txBody>
          <a:bodyPr wrap="none" lIns="0" tIns="0" rIns="0" bIns="0" rtlCol="0">
            <a:spAutoFit/>
          </a:bodyPr>
          <a:lstStyle/>
          <a:p>
            <a:r>
              <a:rPr lang="en-GB" sz="750" dirty="0"/>
              <a:t>Type of continence issue</a:t>
            </a:r>
            <a:r>
              <a:rPr lang="en-GB" sz="750" dirty="0">
                <a:solidFill>
                  <a:schemeClr val="bg2"/>
                </a:solidFill>
              </a:rPr>
              <a:t>:</a:t>
            </a:r>
          </a:p>
        </p:txBody>
      </p:sp>
      <p:sp>
        <p:nvSpPr>
          <p:cNvPr id="14" name="TextBox 13"/>
          <p:cNvSpPr txBox="1"/>
          <p:nvPr/>
        </p:nvSpPr>
        <p:spPr>
          <a:xfrm>
            <a:off x="2897814" y="3651870"/>
            <a:ext cx="378042" cy="92333"/>
          </a:xfrm>
          <a:prstGeom prst="rect">
            <a:avLst/>
          </a:prstGeom>
          <a:noFill/>
        </p:spPr>
        <p:txBody>
          <a:bodyPr wrap="square" lIns="0" tIns="0" rIns="0" bIns="0" rtlCol="0">
            <a:spAutoFit/>
          </a:bodyPr>
          <a:lstStyle/>
          <a:p>
            <a:r>
              <a:rPr lang="en-GB" sz="600" dirty="0">
                <a:solidFill>
                  <a:schemeClr val="bg2"/>
                </a:solidFill>
              </a:rPr>
              <a:t>N=1.480</a:t>
            </a:r>
          </a:p>
        </p:txBody>
      </p:sp>
      <p:sp>
        <p:nvSpPr>
          <p:cNvPr id="16" name="TextBox 15"/>
          <p:cNvSpPr txBox="1"/>
          <p:nvPr/>
        </p:nvSpPr>
        <p:spPr>
          <a:xfrm>
            <a:off x="3599892" y="3651870"/>
            <a:ext cx="378042" cy="92333"/>
          </a:xfrm>
          <a:prstGeom prst="rect">
            <a:avLst/>
          </a:prstGeom>
          <a:noFill/>
        </p:spPr>
        <p:txBody>
          <a:bodyPr wrap="square" lIns="0" tIns="0" rIns="0" bIns="0" rtlCol="0">
            <a:spAutoFit/>
          </a:bodyPr>
          <a:lstStyle/>
          <a:p>
            <a:r>
              <a:rPr lang="en-GB" sz="600" dirty="0">
                <a:solidFill>
                  <a:schemeClr val="bg2"/>
                </a:solidFill>
              </a:rPr>
              <a:t>N=446</a:t>
            </a:r>
          </a:p>
        </p:txBody>
      </p:sp>
      <p:sp>
        <p:nvSpPr>
          <p:cNvPr id="18" name="TextBox 17"/>
          <p:cNvSpPr txBox="1"/>
          <p:nvPr/>
        </p:nvSpPr>
        <p:spPr>
          <a:xfrm>
            <a:off x="4247964" y="3651870"/>
            <a:ext cx="378042" cy="92333"/>
          </a:xfrm>
          <a:prstGeom prst="rect">
            <a:avLst/>
          </a:prstGeom>
          <a:noFill/>
        </p:spPr>
        <p:txBody>
          <a:bodyPr wrap="square" lIns="0" tIns="0" rIns="0" bIns="0" rtlCol="0">
            <a:spAutoFit/>
          </a:bodyPr>
          <a:lstStyle/>
          <a:p>
            <a:r>
              <a:rPr lang="en-GB" sz="600" dirty="0">
                <a:solidFill>
                  <a:schemeClr val="bg2"/>
                </a:solidFill>
              </a:rPr>
              <a:t>N=310</a:t>
            </a:r>
          </a:p>
        </p:txBody>
      </p:sp>
      <p:sp>
        <p:nvSpPr>
          <p:cNvPr id="22" name="TextBox 21"/>
          <p:cNvSpPr txBox="1"/>
          <p:nvPr/>
        </p:nvSpPr>
        <p:spPr>
          <a:xfrm>
            <a:off x="4788024" y="3651870"/>
            <a:ext cx="378042" cy="92333"/>
          </a:xfrm>
          <a:prstGeom prst="rect">
            <a:avLst/>
          </a:prstGeom>
          <a:noFill/>
        </p:spPr>
        <p:txBody>
          <a:bodyPr wrap="square" lIns="0" tIns="0" rIns="0" bIns="0" rtlCol="0">
            <a:spAutoFit/>
          </a:bodyPr>
          <a:lstStyle/>
          <a:p>
            <a:r>
              <a:rPr lang="en-GB" sz="600" dirty="0">
                <a:solidFill>
                  <a:schemeClr val="bg2"/>
                </a:solidFill>
              </a:rPr>
              <a:t>N=212</a:t>
            </a:r>
          </a:p>
        </p:txBody>
      </p:sp>
      <p:sp>
        <p:nvSpPr>
          <p:cNvPr id="24" name="TextBox 23"/>
          <p:cNvSpPr txBox="1"/>
          <p:nvPr/>
        </p:nvSpPr>
        <p:spPr>
          <a:xfrm>
            <a:off x="5436096" y="3651870"/>
            <a:ext cx="378042" cy="92333"/>
          </a:xfrm>
          <a:prstGeom prst="rect">
            <a:avLst/>
          </a:prstGeom>
          <a:noFill/>
        </p:spPr>
        <p:txBody>
          <a:bodyPr wrap="square" lIns="0" tIns="0" rIns="0" bIns="0" rtlCol="0">
            <a:spAutoFit/>
          </a:bodyPr>
          <a:lstStyle/>
          <a:p>
            <a:r>
              <a:rPr lang="en-GB" sz="600" dirty="0">
                <a:solidFill>
                  <a:schemeClr val="bg2"/>
                </a:solidFill>
              </a:rPr>
              <a:t>N=177</a:t>
            </a:r>
          </a:p>
        </p:txBody>
      </p:sp>
      <p:sp>
        <p:nvSpPr>
          <p:cNvPr id="25" name="TextBox 24"/>
          <p:cNvSpPr txBox="1"/>
          <p:nvPr/>
        </p:nvSpPr>
        <p:spPr>
          <a:xfrm>
            <a:off x="6030162" y="3651870"/>
            <a:ext cx="378042" cy="92333"/>
          </a:xfrm>
          <a:prstGeom prst="rect">
            <a:avLst/>
          </a:prstGeom>
          <a:noFill/>
        </p:spPr>
        <p:txBody>
          <a:bodyPr wrap="square" lIns="0" tIns="0" rIns="0" bIns="0" rtlCol="0">
            <a:spAutoFit/>
          </a:bodyPr>
          <a:lstStyle/>
          <a:p>
            <a:r>
              <a:rPr lang="en-GB" sz="600" dirty="0">
                <a:solidFill>
                  <a:schemeClr val="bg2"/>
                </a:solidFill>
              </a:rPr>
              <a:t>N=335</a:t>
            </a:r>
          </a:p>
        </p:txBody>
      </p:sp>
    </p:spTree>
    <p:extLst>
      <p:ext uri="{BB962C8B-B14F-4D97-AF65-F5344CB8AC3E}">
        <p14:creationId xmlns:p14="http://schemas.microsoft.com/office/powerpoint/2010/main" val="176976589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Spina Bifida</a:t>
            </a:r>
            <a:endParaRPr lang="en-GB" sz="2800" dirty="0"/>
          </a:p>
        </p:txBody>
      </p:sp>
      <p:sp>
        <p:nvSpPr>
          <p:cNvPr id="3" name="Content Placeholder 2"/>
          <p:cNvSpPr>
            <a:spLocks noGrp="1"/>
          </p:cNvSpPr>
          <p:nvPr>
            <p:ph sz="half" idx="1"/>
          </p:nvPr>
        </p:nvSpPr>
        <p:spPr>
          <a:xfrm>
            <a:off x="503998" y="1015604"/>
            <a:ext cx="4068001" cy="3109997"/>
          </a:xfrm>
        </p:spPr>
        <p:txBody>
          <a:bodyPr/>
          <a:lstStyle/>
          <a:p>
            <a:pPr marL="0" lvl="1" indent="0">
              <a:lnSpc>
                <a:spcPts val="1620"/>
              </a:lnSpc>
              <a:spcBef>
                <a:spcPct val="30000"/>
              </a:spcBef>
              <a:buNone/>
            </a:pPr>
            <a:r>
              <a:rPr lang="en-GB" sz="1400" dirty="0"/>
              <a:t>People with </a:t>
            </a:r>
            <a:r>
              <a:rPr lang="en-GB" sz="1400" dirty="0" err="1"/>
              <a:t>spina</a:t>
            </a:r>
            <a:r>
              <a:rPr lang="en-GB" sz="1400" dirty="0"/>
              <a:t> bifida are born with a spine and central nervous system that have not developed properly causing revelation of the neural tube</a:t>
            </a:r>
            <a:r>
              <a:rPr lang="en-GB" sz="1400" dirty="0" smtClean="0"/>
              <a:t>.</a:t>
            </a:r>
          </a:p>
          <a:p>
            <a:pPr marL="0" lvl="1" indent="0">
              <a:lnSpc>
                <a:spcPts val="1620"/>
              </a:lnSpc>
              <a:spcBef>
                <a:spcPct val="30000"/>
              </a:spcBef>
              <a:buNone/>
            </a:pPr>
            <a:endParaRPr lang="en-GB" sz="1400" dirty="0"/>
          </a:p>
          <a:p>
            <a:pPr marL="243000" lvl="2">
              <a:lnSpc>
                <a:spcPts val="1620"/>
              </a:lnSpc>
              <a:spcBef>
                <a:spcPct val="30000"/>
              </a:spcBef>
            </a:pPr>
            <a:r>
              <a:rPr lang="en-GB" sz="1400" dirty="0"/>
              <a:t>Rates are falling in most developed countries due to a combination of pre-</a:t>
            </a:r>
            <a:r>
              <a:rPr lang="en-GB" sz="1400" dirty="0" err="1"/>
              <a:t>conceptional</a:t>
            </a:r>
            <a:r>
              <a:rPr lang="en-GB" sz="1400" dirty="0"/>
              <a:t> folic acid supplements and screening programmes</a:t>
            </a:r>
          </a:p>
          <a:p>
            <a:pPr lvl="2">
              <a:lnSpc>
                <a:spcPct val="100000"/>
              </a:lnSpc>
            </a:pPr>
            <a:r>
              <a:rPr lang="en-GB" sz="1400" dirty="0"/>
              <a:t>Birth prevalence EU and North America: 3 per 10.000</a:t>
            </a:r>
          </a:p>
          <a:p>
            <a:pPr lvl="2">
              <a:lnSpc>
                <a:spcPct val="100000"/>
              </a:lnSpc>
            </a:pPr>
            <a:r>
              <a:rPr lang="en-GB" sz="1400" dirty="0"/>
              <a:t>Birth prevalence South America: 9 per 10.000</a:t>
            </a:r>
          </a:p>
          <a:p>
            <a:pPr lvl="2">
              <a:lnSpc>
                <a:spcPct val="100000"/>
              </a:lnSpc>
            </a:pPr>
            <a:endParaRPr lang="en-GB" sz="900" dirty="0"/>
          </a:p>
          <a:p>
            <a:pPr lvl="2">
              <a:lnSpc>
                <a:spcPct val="100000"/>
              </a:lnSpc>
            </a:pPr>
            <a:endParaRPr lang="en-GB" sz="900" dirty="0"/>
          </a:p>
          <a:p>
            <a:pPr marL="364500" lvl="3">
              <a:lnSpc>
                <a:spcPts val="1620"/>
              </a:lnSpc>
              <a:spcBef>
                <a:spcPct val="30000"/>
              </a:spcBef>
            </a:pPr>
            <a:endParaRPr lang="en-GB" dirty="0"/>
          </a:p>
        </p:txBody>
      </p:sp>
      <p:pic>
        <p:nvPicPr>
          <p:cNvPr id="10246" name="Picture 6" descr="http://1.bp.blogspot.com/_ag8sWhXXqvQ/TAldAWIwzRI/AAAAAAAAASA/jScjQEF8GzY/s1600/myelomeningocele.jpg">
            <a:hlinkClick r:id="rId3"/>
          </p:cNvPr>
          <p:cNvPicPr>
            <a:picLocks noGrp="1" noChangeAspect="1" noChangeArrowheads="1"/>
          </p:cNvPicPr>
          <p:nvPr>
            <p:ph sz="half" idx="2"/>
          </p:nvPr>
        </p:nvPicPr>
        <p:blipFill>
          <a:blip r:embed="rId4" cstate="print"/>
          <a:srcRect/>
          <a:stretch>
            <a:fillRect/>
          </a:stretch>
        </p:blipFill>
        <p:spPr bwMode="auto">
          <a:xfrm>
            <a:off x="5058054" y="2193708"/>
            <a:ext cx="2224981" cy="1779985"/>
          </a:xfrm>
          <a:prstGeom prst="rect">
            <a:avLst/>
          </a:prstGeom>
          <a:noFill/>
        </p:spPr>
      </p:pic>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9</a:t>
            </a:fld>
            <a:endParaRPr lang="en-GB" noProof="0" dirty="0"/>
          </a:p>
        </p:txBody>
      </p:sp>
      <p:sp>
        <p:nvSpPr>
          <p:cNvPr id="6" name="Rectangle 5"/>
          <p:cNvSpPr/>
          <p:nvPr/>
        </p:nvSpPr>
        <p:spPr bwMode="auto">
          <a:xfrm>
            <a:off x="2789803" y="4569972"/>
            <a:ext cx="109119" cy="293721"/>
          </a:xfrm>
          <a:prstGeom prst="rect">
            <a:avLst/>
          </a:prstGeom>
          <a:solidFill>
            <a:schemeClr val="bg1"/>
          </a:solid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spTree>
    <p:extLst>
      <p:ext uri="{BB962C8B-B14F-4D97-AF65-F5344CB8AC3E}">
        <p14:creationId xmlns:p14="http://schemas.microsoft.com/office/powerpoint/2010/main" val="28800974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10</a:t>
            </a:fld>
            <a:endParaRPr lang="en-GB" noProof="0" dirty="0"/>
          </a:p>
        </p:txBody>
      </p:sp>
      <p:sp>
        <p:nvSpPr>
          <p:cNvPr id="2" name="Title 1"/>
          <p:cNvSpPr>
            <a:spLocks noGrp="1"/>
          </p:cNvSpPr>
          <p:nvPr>
            <p:ph type="title" idx="4294967295"/>
          </p:nvPr>
        </p:nvSpPr>
        <p:spPr>
          <a:xfrm>
            <a:off x="0" y="674688"/>
            <a:ext cx="7413625" cy="528637"/>
          </a:xfrm>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smtClean="0"/>
              <a:t/>
            </a:r>
            <a:br>
              <a:rPr lang="en-GB" dirty="0" smtClean="0"/>
            </a:br>
            <a:r>
              <a:rPr lang="en-GB" dirty="0"/>
              <a:t/>
            </a:r>
            <a:br>
              <a:rPr lang="en-GB" dirty="0"/>
            </a:br>
            <a:r>
              <a:rPr lang="en-GB" dirty="0" smtClean="0"/>
              <a:t/>
            </a:r>
            <a:br>
              <a:rPr lang="en-GB" dirty="0" smtClean="0"/>
            </a:br>
            <a:r>
              <a:rPr lang="en-GB" dirty="0" smtClean="0"/>
              <a:t/>
            </a:r>
            <a:br>
              <a:rPr lang="en-GB" dirty="0" smtClean="0"/>
            </a:br>
            <a:endParaRPr lang="en-GB" dirty="0"/>
          </a:p>
        </p:txBody>
      </p:sp>
      <p:sp>
        <p:nvSpPr>
          <p:cNvPr id="3" name="Content Placeholder 2"/>
          <p:cNvSpPr>
            <a:spLocks noGrp="1"/>
          </p:cNvSpPr>
          <p:nvPr>
            <p:ph type="body" sz="half" idx="4294967295"/>
          </p:nvPr>
        </p:nvSpPr>
        <p:spPr>
          <a:xfrm>
            <a:off x="539552" y="339502"/>
            <a:ext cx="4752528" cy="5543550"/>
          </a:xfrm>
        </p:spPr>
        <p:txBody>
          <a:bodyPr>
            <a:noAutofit/>
          </a:bodyPr>
          <a:lstStyle/>
          <a:p>
            <a:pPr>
              <a:buNone/>
            </a:pPr>
            <a:r>
              <a:rPr lang="en-GB" sz="2800" dirty="0" err="1" smtClean="0">
                <a:solidFill>
                  <a:schemeClr val="tx2"/>
                </a:solidFill>
              </a:rPr>
              <a:t>Spina</a:t>
            </a:r>
            <a:r>
              <a:rPr lang="en-GB" sz="2800" dirty="0" smtClean="0">
                <a:solidFill>
                  <a:schemeClr val="tx2"/>
                </a:solidFill>
              </a:rPr>
              <a:t> Bifida</a:t>
            </a:r>
          </a:p>
          <a:p>
            <a:pPr>
              <a:buNone/>
            </a:pPr>
            <a:endParaRPr lang="en-GB" sz="1200" b="1" dirty="0" smtClean="0"/>
          </a:p>
          <a:p>
            <a:pPr>
              <a:buNone/>
            </a:pPr>
            <a:r>
              <a:rPr lang="en-GB" sz="1200" b="1" dirty="0" smtClean="0"/>
              <a:t>Most common types of </a:t>
            </a:r>
            <a:r>
              <a:rPr lang="en-GB" sz="1200" b="1" dirty="0" err="1" smtClean="0"/>
              <a:t>Spina</a:t>
            </a:r>
            <a:r>
              <a:rPr lang="en-GB" sz="1200" b="1" dirty="0" smtClean="0"/>
              <a:t> Bifida</a:t>
            </a:r>
          </a:p>
          <a:p>
            <a:pPr marL="0" indent="0">
              <a:buNone/>
            </a:pPr>
            <a:r>
              <a:rPr lang="en-GB" sz="1200" b="1" dirty="0" err="1" smtClean="0"/>
              <a:t>Myelomeningocele</a:t>
            </a:r>
            <a:r>
              <a:rPr lang="en-GB" sz="1200" dirty="0" smtClean="0"/>
              <a:t> is where paralysis of the legs is likely and where bladder and/or bowel dysfunction is likely in 80% of cases. It occurs when the damaged spinal cord and nerves protrude through the opening in the spine, along with meninges (membranes that envelop the central nervous system) and cerebrospinal fluid.</a:t>
            </a:r>
            <a:endParaRPr lang="en-GB" sz="1200" b="1" dirty="0" smtClean="0"/>
          </a:p>
          <a:p>
            <a:pPr marL="0" indent="0">
              <a:buNone/>
            </a:pPr>
            <a:r>
              <a:rPr lang="en-GB" sz="1200" b="1" dirty="0" err="1" smtClean="0"/>
              <a:t>Meningocele</a:t>
            </a:r>
            <a:r>
              <a:rPr lang="en-GB" sz="1200" dirty="0" smtClean="0"/>
              <a:t> is when the meninges stick out through the opening in the spine in a sac that is also filled with cerebrospinal fluid. In general, </a:t>
            </a:r>
            <a:r>
              <a:rPr lang="en-GB" sz="1200" dirty="0" err="1" smtClean="0"/>
              <a:t>meningocele</a:t>
            </a:r>
            <a:r>
              <a:rPr lang="en-GB" sz="1200" dirty="0" smtClean="0"/>
              <a:t> is associated with a lesser degree of disability than </a:t>
            </a:r>
            <a:r>
              <a:rPr lang="en-GB" sz="1200" dirty="0" err="1" smtClean="0"/>
              <a:t>myelomeningocele</a:t>
            </a:r>
            <a:r>
              <a:rPr lang="en-GB" sz="1200" dirty="0" smtClean="0"/>
              <a:t>, but   bladder and bowel problems are possible.</a:t>
            </a:r>
          </a:p>
          <a:p>
            <a:pPr marL="0" indent="0">
              <a:buNone/>
            </a:pPr>
            <a:r>
              <a:rPr lang="en-GB" sz="1200" b="1" dirty="0" err="1" smtClean="0"/>
              <a:t>Spina</a:t>
            </a:r>
            <a:r>
              <a:rPr lang="en-GB" sz="1200" b="1" dirty="0" smtClean="0"/>
              <a:t> Bifida </a:t>
            </a:r>
            <a:r>
              <a:rPr lang="en-GB" sz="1200" b="1" dirty="0" err="1" smtClean="0"/>
              <a:t>Occulta</a:t>
            </a:r>
            <a:r>
              <a:rPr lang="en-GB" sz="1200" b="1" dirty="0" smtClean="0"/>
              <a:t> </a:t>
            </a:r>
            <a:r>
              <a:rPr lang="en-GB" sz="1200" dirty="0" smtClean="0"/>
              <a:t>is fairly common; one in 10 people may have it. Most people will not have any symptoms of disease. However, in about one in 1000 cases, the spinal cord might be trapped between the bones of the spine in the affected region. Some effects may be seen in childhood, such as bladder and bowel problems, or leg pain.</a:t>
            </a:r>
          </a:p>
          <a:p>
            <a:endParaRPr lang="en-GB" sz="1200" dirty="0" smtClean="0"/>
          </a:p>
          <a:p>
            <a:endParaRPr lang="en-GB" sz="1200" dirty="0" smtClean="0"/>
          </a:p>
          <a:p>
            <a:endParaRPr lang="en-GB" sz="1200" dirty="0" smtClean="0"/>
          </a:p>
          <a:p>
            <a:endParaRPr lang="en-GB" sz="1200" dirty="0" smtClean="0"/>
          </a:p>
          <a:p>
            <a:endParaRPr lang="en-GB" sz="1200" dirty="0" smtClean="0"/>
          </a:p>
          <a:p>
            <a:endParaRPr lang="en-GB" sz="1200" dirty="0" smtClean="0"/>
          </a:p>
          <a:p>
            <a:endParaRPr lang="en-GB" sz="1200" dirty="0" smtClean="0"/>
          </a:p>
          <a:p>
            <a:endParaRPr lang="en-GB" sz="1200" dirty="0" smtClean="0"/>
          </a:p>
          <a:p>
            <a:endParaRPr lang="en-GB" sz="1200" dirty="0" smtClean="0"/>
          </a:p>
          <a:p>
            <a:r>
              <a:rPr lang="en-GB" sz="1200" dirty="0" err="1" smtClean="0"/>
              <a:t>Meningocele</a:t>
            </a:r>
            <a:endParaRPr lang="en-GB" sz="1200" dirty="0" smtClean="0"/>
          </a:p>
          <a:p>
            <a:r>
              <a:rPr lang="en-GB" sz="1200" dirty="0" err="1" smtClean="0"/>
              <a:t>Spina</a:t>
            </a:r>
            <a:r>
              <a:rPr lang="en-GB" sz="1200" dirty="0" smtClean="0"/>
              <a:t> bifida </a:t>
            </a:r>
            <a:r>
              <a:rPr lang="en-GB" sz="1200" dirty="0" err="1" smtClean="0"/>
              <a:t>occulta</a:t>
            </a:r>
            <a:endParaRPr lang="en-GB" sz="1200" dirty="0"/>
          </a:p>
        </p:txBody>
      </p:sp>
      <p:pic>
        <p:nvPicPr>
          <p:cNvPr id="10246" name="Picture 6" descr="http://1.bp.blogspot.com/_ag8sWhXXqvQ/TAldAWIwzRI/AAAAAAAAASA/jScjQEF8GzY/s1600/myelomeningocele.jpg">
            <a:hlinkClick r:id="rId3"/>
          </p:cNvPr>
          <p:cNvPicPr>
            <a:picLocks noGrp="1" noChangeAspect="1" noChangeArrowheads="1"/>
          </p:cNvPicPr>
          <p:nvPr>
            <p:ph type="clipArt" sz="half" idx="4294967295"/>
          </p:nvPr>
        </p:nvPicPr>
        <p:blipFill>
          <a:blip r:embed="rId4" cstate="print"/>
          <a:stretch>
            <a:fillRect/>
          </a:stretch>
        </p:blipFill>
        <p:spPr bwMode="auto">
          <a:xfrm>
            <a:off x="5568950" y="987425"/>
            <a:ext cx="3575050" cy="2860675"/>
          </a:xfrm>
          <a:prstGeom prst="rect">
            <a:avLst/>
          </a:prstGeom>
          <a:noFill/>
        </p:spPr>
      </p:pic>
      <p:sp>
        <p:nvSpPr>
          <p:cNvPr id="6" name="Rectangle 5"/>
          <p:cNvSpPr/>
          <p:nvPr/>
        </p:nvSpPr>
        <p:spPr bwMode="auto">
          <a:xfrm>
            <a:off x="2789803" y="4569972"/>
            <a:ext cx="109119" cy="293721"/>
          </a:xfrm>
          <a:prstGeom prst="rect">
            <a:avLst/>
          </a:prstGeom>
          <a:solidFill>
            <a:schemeClr val="bg1"/>
          </a:solid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spTree>
    <p:extLst>
      <p:ext uri="{BB962C8B-B14F-4D97-AF65-F5344CB8AC3E}">
        <p14:creationId xmlns:p14="http://schemas.microsoft.com/office/powerpoint/2010/main" val="39166217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375" y="428249"/>
            <a:ext cx="6102000" cy="469800"/>
          </a:xfrm>
        </p:spPr>
        <p:txBody>
          <a:bodyPr>
            <a:normAutofit/>
          </a:bodyPr>
          <a:lstStyle/>
          <a:p>
            <a:r>
              <a:rPr lang="en-GB" sz="2800" dirty="0" smtClean="0"/>
              <a:t>Multiple Sclerosis</a:t>
            </a:r>
            <a:endParaRPr lang="en-GB" sz="2800" dirty="0"/>
          </a:p>
        </p:txBody>
      </p:sp>
      <p:sp>
        <p:nvSpPr>
          <p:cNvPr id="3" name="Content Placeholder 2"/>
          <p:cNvSpPr>
            <a:spLocks noGrp="1"/>
          </p:cNvSpPr>
          <p:nvPr>
            <p:ph sz="half" idx="1"/>
          </p:nvPr>
        </p:nvSpPr>
        <p:spPr>
          <a:xfrm>
            <a:off x="454375" y="1143856"/>
            <a:ext cx="5913319" cy="2989744"/>
          </a:xfrm>
        </p:spPr>
        <p:txBody>
          <a:bodyPr>
            <a:noAutofit/>
          </a:bodyPr>
          <a:lstStyle/>
          <a:p>
            <a:pPr marL="0" lvl="1" indent="0">
              <a:lnSpc>
                <a:spcPts val="1620"/>
              </a:lnSpc>
              <a:spcBef>
                <a:spcPct val="30000"/>
              </a:spcBef>
              <a:buNone/>
            </a:pPr>
            <a:r>
              <a:rPr lang="en-GB" sz="1400" dirty="0" smtClean="0"/>
              <a:t>Multiple sclerosis is an inflammatory disease in which the insulating covers of nerve cells in the brain and spinal cord are damaged. The term ‘sclerosis’ actually means scarring, and ‘multiple’ relates to the fact that the scarring can occur in many different places in the brain and spinal </a:t>
            </a:r>
            <a:r>
              <a:rPr lang="en-GB" sz="1400" dirty="0" err="1" smtClean="0"/>
              <a:t>cordis</a:t>
            </a:r>
            <a:r>
              <a:rPr lang="en-GB" sz="1400" dirty="0" smtClean="0"/>
              <a:t> a degenerative condition that affects the central nervous system (the brain and spinal cord communication). This can interfere with cognitive and bodily functions including control of the bladder and bowel.</a:t>
            </a:r>
          </a:p>
          <a:p>
            <a:r>
              <a:rPr lang="en-GB" sz="1400" b="1" dirty="0" smtClean="0"/>
              <a:t>The central nervous system </a:t>
            </a:r>
          </a:p>
          <a:p>
            <a:r>
              <a:rPr lang="en-GB" sz="1200" dirty="0" smtClean="0"/>
              <a:t>Consisting of many nerve fibres, the central nervous system carries messages to and from the brain and spinal cord to different parts of the body. Nerve fibres are surrounded by a protective sheath of myelin, which helps to insulate them and ensure that the messages they carry – the nerve impulses – travel quickly and correctly. In people with multiple sclerosis, the myelin sheath around nerve fibres becomes damaged or scarred. This interrupts the messages carried by the nerves and can interfere with a wide range of bodily functions. </a:t>
            </a:r>
            <a:endParaRPr lang="en-GB" sz="1200" dirty="0"/>
          </a:p>
        </p:txBody>
      </p:sp>
      <p:pic>
        <p:nvPicPr>
          <p:cNvPr id="6" name="Content Placeholder 9" descr="CPUCC_SpeediCath_Compact_Male_Campaign_012 (2).jpg"/>
          <p:cNvPicPr>
            <a:picLocks noGrp="1" noChangeAspect="1"/>
          </p:cNvPicPr>
          <p:nvPr>
            <p:ph sz="half" idx="2"/>
          </p:nvPr>
        </p:nvPicPr>
        <p:blipFill rotWithShape="1">
          <a:blip r:embed="rId3" cstate="print"/>
          <a:srcRect l="32298" r="16405"/>
          <a:stretch/>
        </p:blipFill>
        <p:spPr>
          <a:xfrm>
            <a:off x="6660232" y="1107290"/>
            <a:ext cx="1944216" cy="3109913"/>
          </a:xfrm>
        </p:spPr>
      </p:pic>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11</a:t>
            </a:fld>
            <a:endParaRPr lang="en-GB" noProof="0" dirty="0"/>
          </a:p>
        </p:txBody>
      </p:sp>
      <p:sp>
        <p:nvSpPr>
          <p:cNvPr id="7" name="Rectangle 6"/>
          <p:cNvSpPr/>
          <p:nvPr/>
        </p:nvSpPr>
        <p:spPr bwMode="auto">
          <a:xfrm>
            <a:off x="2789803" y="4569972"/>
            <a:ext cx="109119" cy="293721"/>
          </a:xfrm>
          <a:prstGeom prst="rect">
            <a:avLst/>
          </a:prstGeom>
          <a:solidFill>
            <a:schemeClr val="bg1"/>
          </a:solid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spTree>
    <p:extLst>
      <p:ext uri="{BB962C8B-B14F-4D97-AF65-F5344CB8AC3E}">
        <p14:creationId xmlns:p14="http://schemas.microsoft.com/office/powerpoint/2010/main" val="37217239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3596"/>
            <a:ext cx="6102000" cy="469800"/>
          </a:xfrm>
        </p:spPr>
        <p:txBody>
          <a:bodyPr>
            <a:normAutofit/>
          </a:bodyPr>
          <a:lstStyle/>
          <a:p>
            <a:r>
              <a:rPr lang="en-GB" sz="2800" dirty="0" smtClean="0"/>
              <a:t>Multiple Sclerosis</a:t>
            </a:r>
            <a:endParaRPr lang="en-GB" sz="2800" dirty="0"/>
          </a:p>
        </p:txBody>
      </p:sp>
      <p:sp>
        <p:nvSpPr>
          <p:cNvPr id="3" name="Content Placeholder 2"/>
          <p:cNvSpPr>
            <a:spLocks noGrp="1"/>
          </p:cNvSpPr>
          <p:nvPr>
            <p:ph sz="half" idx="1"/>
          </p:nvPr>
        </p:nvSpPr>
        <p:spPr>
          <a:xfrm>
            <a:off x="539552" y="1163004"/>
            <a:ext cx="5913319" cy="2989744"/>
          </a:xfrm>
        </p:spPr>
        <p:txBody>
          <a:bodyPr>
            <a:normAutofit fontScale="92500" lnSpcReduction="10000"/>
          </a:bodyPr>
          <a:lstStyle/>
          <a:p>
            <a:r>
              <a:rPr lang="en-GB" sz="1400" dirty="0" smtClean="0"/>
              <a:t>In Europe and North America, multiple sclerosis affects one in 800 people, making this illness the most common cause of neurological disability in young adults. Symptoms are typically first seen between the ages of 20 and 40. Multiple sclerosis is approximately twice as common in women as in men. It is not known what causes multiple sclerosis, although it is thought to be a combination of genetic and environmental factors.</a:t>
            </a:r>
          </a:p>
          <a:p>
            <a:pPr marL="121500" lvl="1">
              <a:lnSpc>
                <a:spcPts val="1620"/>
              </a:lnSpc>
              <a:spcBef>
                <a:spcPct val="30000"/>
              </a:spcBef>
            </a:pPr>
            <a:r>
              <a:rPr lang="en-GB" sz="1400" dirty="0" smtClean="0"/>
              <a:t>Multiple sclerosis is a disease where persons own immune system attacks central nervous system and is a gradual decline of physical function over time</a:t>
            </a:r>
          </a:p>
          <a:p>
            <a:pPr marL="121500" lvl="1">
              <a:lnSpc>
                <a:spcPts val="1620"/>
              </a:lnSpc>
              <a:spcBef>
                <a:spcPct val="30000"/>
              </a:spcBef>
            </a:pPr>
            <a:r>
              <a:rPr lang="en-GB" sz="1400" dirty="0" smtClean="0"/>
              <a:t>Female and male ratio is 2:1</a:t>
            </a:r>
          </a:p>
          <a:p>
            <a:pPr marL="121500" lvl="1">
              <a:lnSpc>
                <a:spcPts val="1620"/>
              </a:lnSpc>
              <a:spcBef>
                <a:spcPct val="30000"/>
              </a:spcBef>
            </a:pPr>
            <a:r>
              <a:rPr lang="en-GB" sz="1400" dirty="0" smtClean="0"/>
              <a:t>50-70% will suffer from bladder problems the predominant symptom being urge incontinence however around 20% will at some point suffer from urinary retention</a:t>
            </a:r>
          </a:p>
          <a:p>
            <a:pPr marL="121500" lvl="1">
              <a:lnSpc>
                <a:spcPts val="1620"/>
              </a:lnSpc>
              <a:spcBef>
                <a:spcPct val="30000"/>
              </a:spcBef>
            </a:pPr>
            <a:r>
              <a:rPr lang="en-GB" sz="1400" dirty="0" smtClean="0"/>
              <a:t>Global prevalence: 30 per 100.000</a:t>
            </a:r>
          </a:p>
          <a:p>
            <a:pPr marL="121500" lvl="1">
              <a:lnSpc>
                <a:spcPts val="1620"/>
              </a:lnSpc>
              <a:spcBef>
                <a:spcPct val="30000"/>
              </a:spcBef>
            </a:pPr>
            <a:r>
              <a:rPr lang="en-GB" sz="1400" dirty="0" smtClean="0"/>
              <a:t>More common in northern parts of the world (80 per 100.000)</a:t>
            </a:r>
          </a:p>
          <a:p>
            <a:endParaRPr lang="en-GB" sz="1400" dirty="0" smtClean="0"/>
          </a:p>
          <a:p>
            <a:pPr marL="121500" lvl="1">
              <a:lnSpc>
                <a:spcPts val="1620"/>
              </a:lnSpc>
              <a:spcBef>
                <a:spcPct val="30000"/>
              </a:spcBef>
            </a:pPr>
            <a:endParaRPr lang="en-GB" dirty="0"/>
          </a:p>
        </p:txBody>
      </p:sp>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12</a:t>
            </a:fld>
            <a:endParaRPr lang="en-GB" noProof="0" dirty="0"/>
          </a:p>
        </p:txBody>
      </p:sp>
      <p:sp>
        <p:nvSpPr>
          <p:cNvPr id="7" name="Rectangle 6"/>
          <p:cNvSpPr/>
          <p:nvPr/>
        </p:nvSpPr>
        <p:spPr bwMode="auto">
          <a:xfrm>
            <a:off x="2789803" y="4569972"/>
            <a:ext cx="109119" cy="293721"/>
          </a:xfrm>
          <a:prstGeom prst="rect">
            <a:avLst/>
          </a:prstGeom>
          <a:solidFill>
            <a:schemeClr val="bg1"/>
          </a:solid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pic>
        <p:nvPicPr>
          <p:cNvPr id="8" name="Content Placeholder 9" descr="CPUCC_SpeediCath_Compact_Male_Campaign_012 (2).jpg"/>
          <p:cNvPicPr>
            <a:picLocks noGrp="1" noChangeAspect="1"/>
          </p:cNvPicPr>
          <p:nvPr>
            <p:ph sz="half" idx="2"/>
          </p:nvPr>
        </p:nvPicPr>
        <p:blipFill rotWithShape="1">
          <a:blip r:embed="rId3" cstate="print"/>
          <a:srcRect l="32298" r="16405"/>
          <a:stretch/>
        </p:blipFill>
        <p:spPr>
          <a:xfrm>
            <a:off x="6660232" y="1107290"/>
            <a:ext cx="1944216" cy="3109913"/>
          </a:xfrm>
        </p:spPr>
      </p:pic>
    </p:spTree>
    <p:extLst>
      <p:ext uri="{BB962C8B-B14F-4D97-AF65-F5344CB8AC3E}">
        <p14:creationId xmlns:p14="http://schemas.microsoft.com/office/powerpoint/2010/main" val="148991980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ELDS" val="PresentationTitle*PresentationSubtitle*DateOfPresentation*Name"/>
  <p:tag name="SDNEW" val="True"/>
</p:tagLst>
</file>

<file path=ppt/tags/tag2.xml><?xml version="1.0" encoding="utf-8"?>
<p:tagLst xmlns:a="http://schemas.openxmlformats.org/drawingml/2006/main" xmlns:r="http://schemas.openxmlformats.org/officeDocument/2006/relationships" xmlns:p="http://schemas.openxmlformats.org/presentationml/2006/main">
  <p:tag name="HASFIELDS" val="Tru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9705fRQ92U6jH30SUus00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z15CUgbMVkWWVfg9KpMUFQ"/>
</p:tagLst>
</file>

<file path=ppt/theme/theme1.xml><?xml version="1.0" encoding="utf-8"?>
<a:theme xmlns:a="http://schemas.openxmlformats.org/drawingml/2006/main" name="Corporate 16_9">
  <a:themeElements>
    <a:clrScheme name="Coloplast Corporate">
      <a:dk1>
        <a:srgbClr val="000000"/>
      </a:dk1>
      <a:lt1>
        <a:srgbClr val="FFFFFF"/>
      </a:lt1>
      <a:dk2>
        <a:srgbClr val="00B0CA"/>
      </a:dk2>
      <a:lt2>
        <a:srgbClr val="535353"/>
      </a:lt2>
      <a:accent1>
        <a:srgbClr val="E0684B"/>
      </a:accent1>
      <a:accent2>
        <a:srgbClr val="B8CF95"/>
      </a:accent2>
      <a:accent3>
        <a:srgbClr val="AFADC3"/>
      </a:accent3>
      <a:accent4>
        <a:srgbClr val="C7B37F"/>
      </a:accent4>
      <a:accent5>
        <a:srgbClr val="40C4D7"/>
      </a:accent5>
      <a:accent6>
        <a:srgbClr val="6F6F6F"/>
      </a:accent6>
      <a:hlink>
        <a:srgbClr val="25397D"/>
      </a:hlink>
      <a:folHlink>
        <a:srgbClr val="800080"/>
      </a:folHlink>
    </a:clrScheme>
    <a:fontScheme name="Coloplas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9525" cap="flat" cmpd="sng" algn="ctr">
          <a:noFill/>
          <a:prstDash val="solid"/>
          <a:round/>
          <a:headEnd type="none" w="med" len="med"/>
          <a:tailEnd type="none" w="med" len="med"/>
        </a:ln>
        <a:effectLst/>
      </a:spPr>
      <a:bodyPr vert="horz" wrap="none" lIns="72000" tIns="72000" rIns="72000" bIns="72000" numCol="1" rtlCol="0"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smtClean="0">
            <a:ln>
              <a:noFill/>
            </a:ln>
            <a:solidFill>
              <a:schemeClr val="bg2"/>
            </a:solidFill>
            <a:effectLst/>
            <a:latin typeface="Arial" charset="0"/>
          </a:defRPr>
        </a:defPPr>
      </a:lstStyle>
    </a:spDef>
    <a:lnDef>
      <a:spPr bwMode="auto">
        <a:solidFill>
          <a:schemeClr val="accent2"/>
        </a:solidFill>
        <a:ln w="6350" cap="flat" cmpd="sng" algn="ctr">
          <a:solidFill>
            <a:schemeClr val="bg2"/>
          </a:solidFill>
          <a:prstDash val="solid"/>
          <a:round/>
          <a:headEnd type="none" w="med" len="med"/>
          <a:tailEnd type="none" w="med" len="med"/>
        </a:ln>
        <a:effectLst/>
      </a:spPr>
      <a:bodyPr/>
      <a:lstStyle/>
    </a:lnDef>
    <a:txDef>
      <a:spPr>
        <a:noFill/>
      </a:spPr>
      <a:bodyPr wrap="square" lIns="0" tIns="0" rIns="0" bIns="0" rtlCol="0">
        <a:spAutoFit/>
      </a:bodyPr>
      <a:lstStyle>
        <a:defPPr>
          <a:defRPr sz="1600" smtClean="0">
            <a:solidFill>
              <a:schemeClr val="bg2"/>
            </a:solidFill>
          </a:defRPr>
        </a:defPPr>
      </a:lstStyle>
    </a:txDef>
  </a:objectDefaults>
  <a:extraClrSchemeLst/>
  <a:extLst>
    <a:ext uri="{05A4C25C-085E-4340-85A3-A5531E510DB2}">
      <thm15:themeFamily xmlns:thm15="http://schemas.microsoft.com/office/thememl/2012/main" name="Blank.potx" id="{9652E34C-7C4F-4A34-9562-492D06E0FA25}" vid="{A426479C-B4F1-4BA3-B13B-5C78AE8C706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1656</Words>
  <Application>Microsoft Office PowerPoint</Application>
  <PresentationFormat>On-screen Show (16:9)</PresentationFormat>
  <Paragraphs>141</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Corporate 16_9</vt:lpstr>
      <vt:lpstr>      </vt:lpstr>
      <vt:lpstr>Spinal Cord Injury</vt:lpstr>
      <vt:lpstr>Spinal Cord Injury</vt:lpstr>
      <vt:lpstr>Impact of SCI on the bladder -  neurogenic bladder </vt:lpstr>
      <vt:lpstr>The impact of SCI depends on several factors</vt:lpstr>
      <vt:lpstr>Physiological Impact of SCI</vt:lpstr>
      <vt:lpstr>SCI – Level of Injury</vt:lpstr>
      <vt:lpstr>60% of SCI patients suffer from urinary incontinence</vt:lpstr>
      <vt:lpstr>Spina Bifida</vt:lpstr>
      <vt:lpstr>       </vt:lpstr>
      <vt:lpstr>Multiple Sclerosis</vt:lpstr>
      <vt:lpstr>Multiple Sclerosis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2015-11-24T16:31:35Z</dcterms:created>
  <dcterms:modified xsi:type="dcterms:W3CDTF">2015-11-24T16:32:24Z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www.skabelondesign.com</vt:lpwstr>
  </property>
</Properties>
</file>