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05613" cy="9939338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700" autoAdjust="0"/>
  </p:normalViewPr>
  <p:slideViewPr>
    <p:cSldViewPr snapToObjects="1">
      <p:cViewPr varScale="1">
        <p:scale>
          <a:sx n="109" d="100"/>
          <a:sy n="109" d="100"/>
        </p:scale>
        <p:origin x="91" y="8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9739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GB" dirty="0" smtClean="0">
              <a:sym typeface="Symbol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594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GB" dirty="0" smtClean="0">
              <a:sym typeface="Symbol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5398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>
              <a:sym typeface="Symbol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436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None/>
            </a:pPr>
            <a:r>
              <a:rPr lang="en-GB" sz="1000" kern="1200" baseline="0" dirty="0" smtClean="0">
                <a:solidFill>
                  <a:schemeClr val="tx1"/>
                </a:solidFill>
              </a:rPr>
              <a:t>Study conclusions: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More than one treatment strategy is often necessary to develop an effective bowel routine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Multi-faceted bowel management strategies are usually the first approach and are supported by lower-level evidence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Some pharmacological interventions are supported by strong evidence, although some require further investigation into their safety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Surgical interventions are not routinely used and are supported by lower-level evidence 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The use of TAI in individuals with SCI is supported by Level 5 (one observational study), Level 4 (two pre–post studies) and Level 1 (one large, good-quality, multicentre, randomised controlled trial) evidence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The use of common, validated scoring systems such as the NBD score and the International Bowel Function Data Sets should be implemented to allow comparisons of results and meta-analyses</a:t>
            </a:r>
          </a:p>
          <a:p>
            <a:endParaRPr lang="en-GB" sz="1000" dirty="0" smtClean="0">
              <a:solidFill>
                <a:schemeClr val="bg2"/>
              </a:solidFill>
              <a:latin typeface="Arial" pitchFamily="34" charset="0"/>
            </a:endParaRPr>
          </a:p>
          <a:p>
            <a:endParaRPr lang="en-GB" sz="1000" dirty="0" smtClean="0">
              <a:solidFill>
                <a:schemeClr val="bg2"/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6232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7544" y="3777865"/>
            <a:ext cx="6984776" cy="383853"/>
          </a:xfrm>
        </p:spPr>
        <p:txBody>
          <a:bodyPr>
            <a:normAutofit fontScale="90000"/>
          </a:bodyPr>
          <a:lstStyle/>
          <a:p>
            <a:pPr lvl="0"/>
            <a:r>
              <a:rPr lang="en-GB" dirty="0" smtClean="0"/>
              <a:t>Neurogenic bowel management after spinal cord injury: A systematic review of the evidence</a:t>
            </a:r>
            <a:endParaRPr lang="en-GB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467544" y="4180521"/>
            <a:ext cx="5724000" cy="270000"/>
          </a:xfrm>
        </p:spPr>
        <p:txBody>
          <a:bodyPr>
            <a:normAutofit/>
          </a:bodyPr>
          <a:lstStyle/>
          <a:p>
            <a:pPr lvl="0"/>
            <a:r>
              <a:rPr lang="en-GB" dirty="0" err="1" smtClean="0"/>
              <a:t>Krassioukov</a:t>
            </a:r>
            <a:r>
              <a:rPr lang="en-GB" dirty="0" smtClean="0"/>
              <a:t> A, et al. Spinal Cord 2010:48;718–733</a:t>
            </a:r>
          </a:p>
          <a:p>
            <a:endParaRPr lang="en-GB" dirty="0"/>
          </a:p>
        </p:txBody>
      </p:sp>
      <p:sp>
        <p:nvSpPr>
          <p:cNvPr id="6" name="bmkHeader"/>
          <p:cNvSpPr txBox="1"/>
          <p:nvPr/>
        </p:nvSpPr>
        <p:spPr>
          <a:xfrm>
            <a:off x="1521000" y="60072"/>
            <a:ext cx="5724000" cy="2565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675" dirty="0">
              <a:solidFill>
                <a:schemeClr val="tx2"/>
              </a:solidFill>
            </a:endParaRPr>
          </a:p>
        </p:txBody>
      </p:sp>
      <p:sp>
        <p:nvSpPr>
          <p:cNvPr id="12" name="bmkFldPresentationSubtitle"/>
          <p:cNvSpPr txBox="1">
            <a:spLocks/>
          </p:cNvSpPr>
          <p:nvPr/>
        </p:nvSpPr>
        <p:spPr>
          <a:xfrm>
            <a:off x="1493658" y="4191930"/>
            <a:ext cx="5724000" cy="270000"/>
          </a:xfrm>
          <a:prstGeom prst="rect">
            <a:avLst/>
          </a:prstGeom>
        </p:spPr>
        <p:txBody>
          <a:bodyPr/>
          <a:lstStyle/>
          <a:p>
            <a:pPr defTabSz="685800">
              <a:lnSpc>
                <a:spcPts val="1425"/>
              </a:lnSpc>
              <a:buSzPct val="85000"/>
              <a:defRPr/>
            </a:pPr>
            <a:endParaRPr lang="en-GB" sz="1200" kern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862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07181" y="914501"/>
            <a:ext cx="7521203" cy="469800"/>
          </a:xfrm>
        </p:spPr>
        <p:txBody>
          <a:bodyPr>
            <a:noAutofit/>
          </a:bodyPr>
          <a:lstStyle/>
          <a:p>
            <a:r>
              <a:rPr lang="en-GB" sz="2800" dirty="0" smtClean="0"/>
              <a:t>Neurogenic bowel management after SCI: </a:t>
            </a:r>
            <a:br>
              <a:rPr lang="en-GB" sz="2800" dirty="0" smtClean="0"/>
            </a:br>
            <a:r>
              <a:rPr lang="en-GB" sz="2800" dirty="0" smtClean="0"/>
              <a:t>A systematic review of the evidence      </a:t>
            </a:r>
            <a:endParaRPr lang="en-GB" sz="2800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507181" y="1716881"/>
            <a:ext cx="8137117" cy="3426619"/>
          </a:xfrm>
          <a:noFill/>
        </p:spPr>
        <p:txBody>
          <a:bodyPr/>
          <a:lstStyle/>
          <a:p>
            <a:pPr>
              <a:buNone/>
            </a:pPr>
            <a:r>
              <a:rPr lang="en-GB" b="1" dirty="0" smtClean="0"/>
              <a:t>Aim</a:t>
            </a:r>
          </a:p>
          <a:p>
            <a:pPr marL="407194" indent="-209550"/>
            <a:r>
              <a:rPr lang="en-GB" dirty="0" smtClean="0"/>
              <a:t>To summarise the evidence for the management of neurogenic bowel management in individuals with SCI</a:t>
            </a:r>
          </a:p>
          <a:p>
            <a:pPr marL="407194" lvl="1" indent="-209550">
              <a:buNone/>
            </a:pPr>
            <a:endParaRPr lang="en-GB" b="1" dirty="0"/>
          </a:p>
          <a:p>
            <a:pPr marL="407194" lvl="1" indent="-407194">
              <a:buNone/>
            </a:pPr>
            <a:r>
              <a:rPr lang="en-GB" b="1" dirty="0"/>
              <a:t>Scope</a:t>
            </a:r>
          </a:p>
          <a:p>
            <a:pPr marL="407194" indent="-209550"/>
            <a:r>
              <a:rPr lang="en-GB" dirty="0" smtClean="0"/>
              <a:t>Online database search followed by manual search of retrieved articles published from 1950–July 2009 </a:t>
            </a:r>
          </a:p>
          <a:p>
            <a:pPr marL="402431" lvl="1" indent="-201216">
              <a:buNone/>
            </a:pPr>
            <a:endParaRPr lang="en-GB" dirty="0"/>
          </a:p>
          <a:p>
            <a:pPr>
              <a:buNone/>
            </a:pPr>
            <a:endParaRPr lang="en-GB" dirty="0" smtClean="0"/>
          </a:p>
          <a:p>
            <a:pPr marL="402431" lvl="1" indent="-201216"/>
            <a:endParaRPr lang="en-GB" dirty="0"/>
          </a:p>
          <a:p>
            <a:pPr marL="557213" lvl="1" indent="-214313">
              <a:buNone/>
            </a:pPr>
            <a:endParaRPr lang="en-GB" sz="3300" dirty="0"/>
          </a:p>
        </p:txBody>
      </p:sp>
      <p:sp>
        <p:nvSpPr>
          <p:cNvPr id="5" name="TextBox 4"/>
          <p:cNvSpPr txBox="1"/>
          <p:nvPr/>
        </p:nvSpPr>
        <p:spPr>
          <a:xfrm>
            <a:off x="5451915" y="4328807"/>
            <a:ext cx="2170467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Krassioukov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A, et al. Spinal Cord 2010:48;718–733</a:t>
            </a:r>
            <a:endParaRPr lang="en-GB" sz="75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48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dirty="0" smtClean="0"/>
              <a:t>Articles identified on neurogenic bowel management </a:t>
            </a:r>
            <a:br>
              <a:rPr lang="en-GB" sz="2800" dirty="0" smtClean="0"/>
            </a:br>
            <a:r>
              <a:rPr lang="en-GB" sz="2800" dirty="0" smtClean="0"/>
              <a:t>after SCI      </a:t>
            </a:r>
            <a:endParaRPr lang="en-GB" sz="2800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>
              <a:buNone/>
            </a:pPr>
            <a:r>
              <a:rPr lang="en-GB" b="1" dirty="0" smtClean="0"/>
              <a:t>Key findings</a:t>
            </a:r>
          </a:p>
          <a:p>
            <a:pPr marL="407194" indent="-209550"/>
            <a:r>
              <a:rPr lang="en-GB" dirty="0" smtClean="0"/>
              <a:t>57 relevant articles were identified</a:t>
            </a:r>
          </a:p>
          <a:p>
            <a:pPr marL="657281" lvl="2" indent="-203597">
              <a:buFont typeface="Arial" pitchFamily="34" charset="0"/>
              <a:buChar char="–"/>
            </a:pPr>
            <a:r>
              <a:rPr lang="en-GB" dirty="0" smtClean="0"/>
              <a:t>25 describe non-pharmacological conservative management strategies</a:t>
            </a:r>
          </a:p>
          <a:p>
            <a:pPr marL="657281" lvl="2" indent="-203597">
              <a:buFont typeface="Arial" pitchFamily="34" charset="0"/>
              <a:buChar char="–"/>
            </a:pPr>
            <a:r>
              <a:rPr lang="en-GB" dirty="0" smtClean="0"/>
              <a:t>10 describe pharmacological treatment strategies</a:t>
            </a:r>
          </a:p>
          <a:p>
            <a:pPr marL="657281" lvl="2" indent="-203597">
              <a:buFont typeface="Arial" pitchFamily="34" charset="0"/>
              <a:buChar char="–"/>
            </a:pPr>
            <a:r>
              <a:rPr lang="en-GB" dirty="0" smtClean="0"/>
              <a:t>22 describe surgical interventions</a:t>
            </a:r>
            <a:br>
              <a:rPr lang="en-GB" dirty="0" smtClean="0"/>
            </a:br>
            <a:endParaRPr lang="en-GB" dirty="0" smtClean="0"/>
          </a:p>
          <a:p>
            <a:pPr marL="407194" indent="-209550"/>
            <a:r>
              <a:rPr lang="en-GB" dirty="0" smtClean="0"/>
              <a:t>4 studies describe the use of TAI to improve bowel management in </a:t>
            </a:r>
            <a:br>
              <a:rPr lang="en-GB" dirty="0" smtClean="0"/>
            </a:br>
            <a:r>
              <a:rPr lang="en-GB" dirty="0" smtClean="0"/>
              <a:t>SCI individuals</a:t>
            </a:r>
            <a:br>
              <a:rPr lang="en-GB" dirty="0" smtClean="0"/>
            </a:br>
            <a:endParaRPr lang="en-GB" dirty="0" smtClean="0"/>
          </a:p>
          <a:p>
            <a:pPr marL="407194" indent="-209550"/>
            <a:r>
              <a:rPr lang="en-GB" dirty="0" smtClean="0"/>
              <a:t>Level of evidence offered by each study was rated on a scale 1–5</a:t>
            </a:r>
          </a:p>
          <a:p>
            <a:pPr marL="407194" indent="-209550"/>
            <a:endParaRPr lang="en-GB" dirty="0" smtClean="0"/>
          </a:p>
          <a:p>
            <a:pPr marL="402431" lvl="1" indent="-201216"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 marL="402431" lvl="1" indent="-201216"/>
            <a:endParaRPr lang="en-GB" dirty="0" smtClean="0"/>
          </a:p>
          <a:p>
            <a:pPr marL="557213" lvl="1" indent="-214313">
              <a:buNone/>
            </a:pPr>
            <a:endParaRPr lang="en-GB" sz="3300" dirty="0"/>
          </a:p>
        </p:txBody>
      </p:sp>
      <p:sp>
        <p:nvSpPr>
          <p:cNvPr id="6" name="TextBox 5"/>
          <p:cNvSpPr txBox="1"/>
          <p:nvPr/>
        </p:nvSpPr>
        <p:spPr>
          <a:xfrm>
            <a:off x="5451915" y="4328807"/>
            <a:ext cx="2170467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Krassioukov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A, et al. Spinal Cord 2010:48;718–733</a:t>
            </a:r>
            <a:endParaRPr lang="en-GB" sz="75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7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871235"/>
            <a:ext cx="7632848" cy="469800"/>
          </a:xfrm>
        </p:spPr>
        <p:txBody>
          <a:bodyPr>
            <a:noAutofit/>
          </a:bodyPr>
          <a:lstStyle/>
          <a:p>
            <a:r>
              <a:rPr lang="en-GB" sz="2800" dirty="0" smtClean="0"/>
              <a:t>Evidence is strong to support the use of TAI in SCI individuals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520999" y="1135857"/>
            <a:ext cx="6102000" cy="327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407194" indent="-209550">
              <a:lnSpc>
                <a:spcPts val="1620"/>
              </a:lnSpc>
              <a:spcBef>
                <a:spcPct val="30000"/>
              </a:spcBef>
              <a:buSzPct val="85000"/>
              <a:buFontTx/>
              <a:buChar char="•"/>
            </a:pPr>
            <a:endParaRPr lang="en-GB" kern="0" dirty="0" smtClean="0">
              <a:solidFill>
                <a:schemeClr val="bg2"/>
              </a:solidFill>
              <a:latin typeface="+mn-lt"/>
            </a:endParaRPr>
          </a:p>
          <a:p>
            <a:pPr marL="407194" indent="-209550">
              <a:lnSpc>
                <a:spcPts val="1620"/>
              </a:lnSpc>
              <a:spcBef>
                <a:spcPct val="30000"/>
              </a:spcBef>
              <a:buSzPct val="85000"/>
              <a:buFontTx/>
              <a:buChar char="•"/>
            </a:pPr>
            <a:r>
              <a:rPr lang="en-GB" kern="0" dirty="0" smtClean="0">
                <a:latin typeface="+mn-lt"/>
              </a:rPr>
              <a:t>The following studies and level of evidence support the use of TAI in individuals with SCI</a:t>
            </a:r>
          </a:p>
          <a:p>
            <a:pPr marL="657281" lvl="2" indent="-203597">
              <a:lnSpc>
                <a:spcPts val="1440"/>
              </a:lnSpc>
              <a:spcBef>
                <a:spcPts val="450"/>
              </a:spcBef>
              <a:buSzPct val="85000"/>
              <a:buFont typeface="Arial" pitchFamily="34" charset="0"/>
              <a:buChar char="–"/>
            </a:pPr>
            <a:r>
              <a:rPr lang="en-GB" sz="1200" dirty="0">
                <a:latin typeface="+mn-lt"/>
              </a:rPr>
              <a:t>Level 5 (one observational study)</a:t>
            </a:r>
          </a:p>
          <a:p>
            <a:pPr marL="657281" lvl="2" indent="-203597">
              <a:lnSpc>
                <a:spcPts val="1440"/>
              </a:lnSpc>
              <a:spcBef>
                <a:spcPts val="450"/>
              </a:spcBef>
              <a:buSzPct val="85000"/>
              <a:buFont typeface="Arial" pitchFamily="34" charset="0"/>
              <a:buChar char="–"/>
            </a:pPr>
            <a:r>
              <a:rPr lang="en-GB" sz="1200" dirty="0">
                <a:latin typeface="+mn-lt"/>
              </a:rPr>
              <a:t>Level 4 (two pre–post studies)</a:t>
            </a:r>
          </a:p>
          <a:p>
            <a:pPr marL="657281" lvl="2" indent="-203597">
              <a:lnSpc>
                <a:spcPts val="1440"/>
              </a:lnSpc>
              <a:spcBef>
                <a:spcPts val="450"/>
              </a:spcBef>
              <a:buSzPct val="85000"/>
              <a:buFont typeface="Arial" pitchFamily="34" charset="0"/>
              <a:buChar char="–"/>
            </a:pPr>
            <a:r>
              <a:rPr lang="en-GB" sz="1200" dirty="0">
                <a:latin typeface="+mn-lt"/>
              </a:rPr>
              <a:t>Level 1 (one large, good-quality, multicentre, randomised controlled trial) </a:t>
            </a:r>
          </a:p>
          <a:p>
            <a:pPr marL="402431" lvl="1" indent="-201216" defTabSz="685800">
              <a:lnSpc>
                <a:spcPts val="1440"/>
              </a:lnSpc>
              <a:spcBef>
                <a:spcPts val="450"/>
              </a:spcBef>
              <a:buSzPct val="85000"/>
              <a:defRPr/>
            </a:pPr>
            <a:endParaRPr lang="en-GB" sz="1350" kern="0" dirty="0">
              <a:latin typeface="+mn-lt"/>
            </a:endParaRPr>
          </a:p>
          <a:p>
            <a:pPr marL="121500" indent="-121500" defTabSz="685800">
              <a:lnSpc>
                <a:spcPts val="1620"/>
              </a:lnSpc>
              <a:spcBef>
                <a:spcPct val="30000"/>
              </a:spcBef>
              <a:buSzPct val="85000"/>
              <a:defRPr/>
            </a:pPr>
            <a:endParaRPr lang="en-GB" sz="1350" kern="0" dirty="0">
              <a:latin typeface="+mn-lt"/>
            </a:endParaRPr>
          </a:p>
          <a:p>
            <a:pPr marL="402431" lvl="1" indent="-201216" defTabSz="685800">
              <a:lnSpc>
                <a:spcPts val="1440"/>
              </a:lnSpc>
              <a:spcBef>
                <a:spcPts val="450"/>
              </a:spcBef>
              <a:buSzPct val="85000"/>
              <a:buFontTx/>
              <a:buChar char="•"/>
              <a:defRPr/>
            </a:pPr>
            <a:endParaRPr lang="en-GB" sz="1350" kern="0" dirty="0">
              <a:latin typeface="+mn-lt"/>
            </a:endParaRPr>
          </a:p>
          <a:p>
            <a:pPr marL="557213" lvl="1" indent="-214313" defTabSz="685800">
              <a:lnSpc>
                <a:spcPts val="1440"/>
              </a:lnSpc>
              <a:spcBef>
                <a:spcPts val="450"/>
              </a:spcBef>
              <a:buSzPct val="85000"/>
              <a:defRPr/>
            </a:pPr>
            <a:endParaRPr lang="en-GB" sz="3300" kern="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51915" y="4328807"/>
            <a:ext cx="2170467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Krassioukov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A, et al. Spinal Cord 2010:48;718–733</a:t>
            </a:r>
            <a:endParaRPr lang="en-GB" sz="75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68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dirty="0" smtClean="0"/>
              <a:t>Summary: Review of the evidence for neurogenic bowel management after SCI </a:t>
            </a:r>
            <a:endParaRPr lang="en-GB" sz="2800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773084" y="1426703"/>
            <a:ext cx="7543800" cy="3017520"/>
          </a:xfrm>
          <a:noFill/>
        </p:spPr>
        <p:txBody>
          <a:bodyPr/>
          <a:lstStyle/>
          <a:p>
            <a:pPr marL="330994" indent="-330994">
              <a:spcAft>
                <a:spcPts val="900"/>
              </a:spcAft>
              <a:buFont typeface="Wingdings" pitchFamily="2" charset="2"/>
              <a:buChar char="ü"/>
            </a:pPr>
            <a:r>
              <a:rPr lang="en-GB" dirty="0" smtClean="0"/>
              <a:t>This review found more than one treatment strategy is often necessary to develop an effective bowel routine</a:t>
            </a:r>
          </a:p>
          <a:p>
            <a:pPr marL="330994" indent="-330994">
              <a:spcAft>
                <a:spcPts val="900"/>
              </a:spcAft>
              <a:buFont typeface="Wingdings" pitchFamily="2" charset="2"/>
              <a:buChar char="ü"/>
            </a:pPr>
            <a:r>
              <a:rPr lang="en-GB" dirty="0" smtClean="0"/>
              <a:t>Strong evidence exists to support the use of TAI in SCI individuals</a:t>
            </a:r>
          </a:p>
          <a:p>
            <a:pPr marL="330994" indent="-330994">
              <a:spcAft>
                <a:spcPts val="900"/>
              </a:spcAft>
              <a:buFont typeface="Wingdings" pitchFamily="2" charset="2"/>
              <a:buChar char="ü"/>
            </a:pPr>
            <a:r>
              <a:rPr lang="en-GB" dirty="0" smtClean="0"/>
              <a:t>The use of common, validated scoring systems (NBD score / International Bowel Function Data Sets) should be implemented to allow comparisons of results and meta-analyses</a:t>
            </a:r>
          </a:p>
          <a:p>
            <a:pPr marL="330994" indent="-330994">
              <a:buFont typeface="Wingdings" pitchFamily="2" charset="2"/>
              <a:buChar char="ü"/>
            </a:pPr>
            <a:endParaRPr lang="en-GB" dirty="0" smtClean="0"/>
          </a:p>
          <a:p>
            <a:pPr marL="330994" indent="-330994">
              <a:buFont typeface="Wingdings" pitchFamily="2" charset="2"/>
              <a:buChar char="ü"/>
            </a:pPr>
            <a:endParaRPr lang="en-GB" dirty="0" smtClean="0"/>
          </a:p>
          <a:p>
            <a:pPr marL="330994" indent="-330994">
              <a:buNone/>
            </a:pPr>
            <a:endParaRPr lang="en-GB" dirty="0" smtClean="0"/>
          </a:p>
          <a:p>
            <a:pPr marL="330994" indent="-330994">
              <a:buFont typeface="Wingdings" pitchFamily="2" charset="2"/>
              <a:buChar char="ü"/>
            </a:pPr>
            <a:endParaRPr lang="en-GB" dirty="0" smtClean="0"/>
          </a:p>
          <a:p>
            <a:pPr marL="330994" indent="-330994">
              <a:buFont typeface="Wingdings" pitchFamily="2" charset="2"/>
              <a:buChar char="ü"/>
            </a:pPr>
            <a:endParaRPr lang="en-GB" dirty="0" smtClean="0"/>
          </a:p>
          <a:p>
            <a:pPr marL="330994" indent="-330994">
              <a:buFont typeface="Wingdings" pitchFamily="2" charset="2"/>
              <a:buChar char="ü"/>
            </a:pPr>
            <a:endParaRPr lang="en-GB" dirty="0" smtClean="0"/>
          </a:p>
          <a:p>
            <a:pPr marL="330994" indent="-330994">
              <a:buFont typeface="Wingdings" pitchFamily="2" charset="2"/>
              <a:buChar char="ü"/>
            </a:pPr>
            <a:endParaRPr lang="en-GB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520796" y="3497810"/>
            <a:ext cx="6048375" cy="830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GB" b="1" dirty="0" smtClean="0">
                <a:solidFill>
                  <a:schemeClr val="bg2"/>
                </a:solidFill>
              </a:rPr>
              <a:t>“Transanal irrigation is a promising technique to reduce constipation and faecal incontinence”</a:t>
            </a:r>
          </a:p>
          <a:p>
            <a:pPr algn="ctr"/>
            <a:endParaRPr lang="en-GB" b="1" dirty="0" smtClean="0">
              <a:solidFill>
                <a:schemeClr val="bg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51915" y="4328807"/>
            <a:ext cx="2170467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Krassioukov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A, et al. Spinal Cord 2010:48;718–733</a:t>
            </a:r>
            <a:endParaRPr lang="en-GB" sz="75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51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400</Words>
  <Application>Microsoft Office PowerPoint</Application>
  <PresentationFormat>On-screen Show (16:9)</PresentationFormat>
  <Paragraphs>55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Symbol</vt:lpstr>
      <vt:lpstr>Wingdings</vt:lpstr>
      <vt:lpstr>Corporate 16_9</vt:lpstr>
      <vt:lpstr>Neurogenic bowel management after spinal cord injury: A systematic review of the evidence</vt:lpstr>
      <vt:lpstr>Neurogenic bowel management after SCI:  A systematic review of the evidence      </vt:lpstr>
      <vt:lpstr>Articles identified on neurogenic bowel management  after SCI      </vt:lpstr>
      <vt:lpstr>Evidence is strong to support the use of TAI in SCI individuals</vt:lpstr>
      <vt:lpstr>Summary: Review of the evidence for neurogenic bowel management after SCI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2015-11-24T16:50:01Z</dcterms:created>
  <dcterms:modified xsi:type="dcterms:W3CDTF">2015-11-24T16:50:28Z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