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05613" cy="9939338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640">
          <p15:clr>
            <a:srgbClr val="A4A3A4"/>
          </p15:clr>
        </p15:guide>
        <p15:guide id="4" orient="horz" pos="2819">
          <p15:clr>
            <a:srgbClr val="A4A3A4"/>
          </p15:clr>
        </p15:guide>
        <p15:guide id="5" orient="horz" pos="2798">
          <p15:clr>
            <a:srgbClr val="A4A3A4"/>
          </p15:clr>
        </p15:guide>
        <p15:guide id="6" orient="horz" pos="450">
          <p15:clr>
            <a:srgbClr val="A4A3A4"/>
          </p15:clr>
        </p15:guide>
        <p15:guide id="7" orient="horz" pos="2606">
          <p15:clr>
            <a:srgbClr val="A4A3A4"/>
          </p15:clr>
        </p15:guide>
        <p15:guide id="8" pos="3039">
          <p15:clr>
            <a:srgbClr val="A4A3A4"/>
          </p15:clr>
        </p15:guide>
        <p15:guide id="9" pos="5442">
          <p15:clr>
            <a:srgbClr val="A4A3A4"/>
          </p15:clr>
        </p15:guide>
        <p15:guide id="10" pos="2722">
          <p15:clr>
            <a:srgbClr val="A4A3A4"/>
          </p15:clr>
        </p15:guide>
        <p15:guide id="11" pos="3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25397D"/>
    <a:srgbClr val="40C3D7"/>
    <a:srgbClr val="C7B37F"/>
    <a:srgbClr val="AFADC3"/>
    <a:srgbClr val="B8CF95"/>
    <a:srgbClr val="E34D37"/>
    <a:srgbClr val="FCD900"/>
    <a:srgbClr val="7AB800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700" autoAdjust="0"/>
  </p:normalViewPr>
  <p:slideViewPr>
    <p:cSldViewPr snapToObjects="1">
      <p:cViewPr varScale="1">
        <p:scale>
          <a:sx n="109" d="100"/>
          <a:sy n="109" d="100"/>
        </p:scale>
        <p:origin x="91" y="86"/>
      </p:cViewPr>
      <p:guideLst>
        <p:guide orient="horz" pos="239"/>
        <p:guide orient="horz" pos="576"/>
        <p:guide orient="horz" pos="640"/>
        <p:guide orient="horz" pos="2819"/>
        <p:guide orient="horz" pos="2798"/>
        <p:guide orient="horz" pos="450"/>
        <p:guide orient="horz" pos="2606"/>
        <p:guide pos="3039"/>
        <p:guide pos="5442"/>
        <p:guide pos="2722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5" d="100"/>
          <a:sy n="85" d="100"/>
        </p:scale>
        <p:origin x="-3078" y="-8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CC2FD-5590-45B0-9304-F5328BE6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2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597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5152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303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680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260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358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000" kern="1200" baseline="0" noProof="0" dirty="0" smtClean="0">
                <a:solidFill>
                  <a:schemeClr val="tx1"/>
                </a:solidFill>
              </a:rPr>
              <a:t>These images show the bowel contents of an SCI patient − before and after defaecation using TAI</a:t>
            </a:r>
          </a:p>
          <a:p>
            <a:r>
              <a:rPr lang="en-GB" sz="1000" kern="1200" baseline="0" noProof="0" dirty="0" smtClean="0">
                <a:solidFill>
                  <a:schemeClr val="tx1"/>
                </a:solidFill>
              </a:rPr>
              <a:t>After TAI, the contents of the rectum, sigmoid and most of the descending colon have been efficiently emptied; the image resembles what would be seen after defaecation in a non-injured person</a:t>
            </a:r>
          </a:p>
          <a:p>
            <a:r>
              <a:rPr lang="en-GB" sz="1000" kern="1200" baseline="0" noProof="0" dirty="0" smtClean="0">
                <a:solidFill>
                  <a:schemeClr val="tx1"/>
                </a:solidFill>
              </a:rPr>
              <a:t>After TAI, new faeces take an average of two days to reach the rectum,</a:t>
            </a:r>
            <a:r>
              <a:rPr lang="en-GB" sz="1000" kern="1200" noProof="0" dirty="0" smtClean="0">
                <a:solidFill>
                  <a:schemeClr val="tx1"/>
                </a:solidFill>
              </a:rPr>
              <a:t> </a:t>
            </a:r>
            <a:r>
              <a:rPr lang="en-GB" sz="1000" kern="1200" baseline="0" noProof="0" dirty="0" smtClean="0">
                <a:solidFill>
                  <a:schemeClr val="tx1"/>
                </a:solidFill>
              </a:rPr>
              <a:t>helping users of TAI to remain continent between regular irrigations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1719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CC2FD-5590-45B0-9304-F5328BE63F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2915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U:\Coloplast\Jobs\4002_PowerPoint skabelon tilpasninger\Received\Work\business are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Coloplast\Jobs\4002_PowerPoint skabelon tilpasninger\Received\Work\CPlogo_Small_Blue_RGB_300.emf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mkFPPicture" descr="Coloplast_Nature_Abstracts_02.jpg"/>
          <p:cNvPicPr>
            <a:picLocks/>
          </p:cNvPicPr>
          <p:nvPr userDrawn="1"/>
        </p:nvPicPr>
        <p:blipFill rotWithShape="1">
          <a:blip r:embed="rId4"/>
          <a:srcRect r="-23" b="24389"/>
          <a:stretch/>
        </p:blipFill>
        <p:spPr>
          <a:xfrm>
            <a:off x="0" y="0"/>
            <a:ext cx="8639999" cy="447556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18319"/>
            <a:ext cx="8640000" cy="1155600"/>
          </a:xfrm>
          <a:prstGeom prst="rect">
            <a:avLst/>
          </a:prstGeom>
          <a:solidFill>
            <a:srgbClr val="00B0CA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bmkFldName"/>
          <p:cNvSpPr txBox="1"/>
          <p:nvPr userDrawn="1"/>
        </p:nvSpPr>
        <p:spPr>
          <a:xfrm>
            <a:off x="504000" y="4149919"/>
            <a:ext cx="763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600" noProof="0" smtClean="0">
              <a:solidFill>
                <a:schemeClr val="bg1"/>
              </a:solidFill>
            </a:endParaRPr>
          </a:p>
        </p:txBody>
      </p:sp>
      <p:sp>
        <p:nvSpPr>
          <p:cNvPr id="4098" name="Title 409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4000" y="3453319"/>
            <a:ext cx="7632000" cy="270000"/>
          </a:xfrm>
        </p:spPr>
        <p:txBody>
          <a:bodyPr anchor="b" anchorCtr="0"/>
          <a:lstStyle>
            <a:lvl1pPr>
              <a:lnSpc>
                <a:spcPts val="29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title</a:t>
            </a:r>
            <a:endParaRPr lang="en-GB" noProof="0" dirty="0"/>
          </a:p>
        </p:txBody>
      </p:sp>
      <p:sp>
        <p:nvSpPr>
          <p:cNvPr id="4099" name="Subtitle 4098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04000" y="3736819"/>
            <a:ext cx="7632000" cy="270000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ct val="0"/>
              </a:spcBef>
              <a:buFontTx/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Presentation subtitle</a:t>
            </a:r>
            <a:endParaRPr lang="en-GB" noProof="0" dirty="0"/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304000" y="4806000"/>
            <a:ext cx="1152000" cy="762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bmkFld10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sp>
        <p:nvSpPr>
          <p:cNvPr id="35" name="bmkFld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spcBef>
                <a:spcPts val="3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  <a:lvl6pPr>
              <a:spcBef>
                <a:spcPts val="300"/>
              </a:spcBef>
              <a:defRPr baseline="0"/>
            </a:lvl6pPr>
            <a:lvl7pPr>
              <a:spcBef>
                <a:spcPts val="300"/>
              </a:spcBef>
              <a:buFont typeface="Arial" pitchFamily="34" charset="0"/>
              <a:buChar char="•"/>
              <a:defRPr baseline="0"/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bmkFld2PresentationTitle"/>
          <p:cNvSpPr txBox="1"/>
          <p:nvPr userDrawn="1"/>
        </p:nvSpPr>
        <p:spPr>
          <a:xfrm>
            <a:off x="2304000" y="4702861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dirty="0" smtClean="0">
              <a:solidFill>
                <a:schemeClr val="bg2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bmkFld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99" y="1015604"/>
            <a:ext cx="8136000" cy="3426619"/>
          </a:xfrm>
        </p:spPr>
        <p:txBody>
          <a:bodyPr/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tabLst/>
              <a:defRPr sz="1800" baseline="0"/>
            </a:lvl1pPr>
            <a:lvl2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2pPr>
            <a:lvl3pPr marL="0" indent="0">
              <a:lnSpc>
                <a:spcPts val="1920"/>
              </a:lnSpc>
              <a:spcBef>
                <a:spcPts val="0"/>
              </a:spcBef>
              <a:buNone/>
              <a:tabLst/>
              <a:defRPr sz="1600" baseline="0"/>
            </a:lvl3pPr>
            <a:lvl4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4pPr>
            <a:lvl5pPr marL="0" indent="0">
              <a:lnSpc>
                <a:spcPts val="1920"/>
              </a:lnSpc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2F4432FF-5EA5-4C7F-B1F8-4542D993CF2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99" y="1015604"/>
            <a:ext cx="3463200" cy="3109997"/>
          </a:xfrm>
        </p:spPr>
        <p:txBody>
          <a:bodyPr/>
          <a:lstStyle>
            <a:lvl1pPr marL="162000" indent="-162000">
              <a:tabLst/>
              <a:defRPr sz="1800"/>
            </a:lvl1pPr>
            <a:lvl2pPr marL="324000">
              <a:spcBef>
                <a:spcPts val="300"/>
              </a:spcBef>
              <a:tabLst/>
              <a:defRPr sz="1600"/>
            </a:lvl2pPr>
            <a:lvl3pPr marL="486000" indent="-162000">
              <a:spcBef>
                <a:spcPts val="300"/>
              </a:spcBef>
              <a:tabLst/>
              <a:defRPr sz="1600"/>
            </a:lvl3pPr>
            <a:lvl4pPr marL="648000">
              <a:spcBef>
                <a:spcPts val="300"/>
              </a:spcBef>
              <a:tabLst/>
              <a:defRPr sz="1600"/>
            </a:lvl4pPr>
            <a:lvl5pPr marL="810000" indent="-162000">
              <a:spcBef>
                <a:spcPts val="300"/>
              </a:spcBef>
              <a:tabLst/>
              <a:defRPr sz="1600" baseline="0"/>
            </a:lvl5pPr>
            <a:lvl6pPr marL="162000">
              <a:defRPr sz="1600"/>
            </a:lvl6pPr>
            <a:lvl7pPr marL="972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7pPr>
            <a:lvl8pPr marL="1134000" indent="-162000">
              <a:spcBef>
                <a:spcPts val="300"/>
              </a:spcBef>
              <a:buSzPct val="85000"/>
              <a:tabLst/>
              <a:defRPr lang="en-US" sz="1600" baseline="0">
                <a:solidFill>
                  <a:schemeClr val="bg2"/>
                </a:solidFill>
                <a:latin typeface="+mn-lt"/>
              </a:defRPr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1200" y="1015604"/>
            <a:ext cx="4168800" cy="3109997"/>
          </a:xfrm>
        </p:spPr>
        <p:txBody>
          <a:bodyPr/>
          <a:lstStyle>
            <a:lvl1pPr marL="162000">
              <a:defRPr sz="1800"/>
            </a:lvl1pPr>
            <a:lvl2pPr marL="324000">
              <a:spcBef>
                <a:spcPts val="300"/>
              </a:spcBef>
              <a:defRPr sz="1600"/>
            </a:lvl2pPr>
            <a:lvl3pPr marL="486000">
              <a:spcBef>
                <a:spcPts val="300"/>
              </a:spcBef>
              <a:defRPr sz="1600"/>
            </a:lvl3pPr>
            <a:lvl4pPr marL="648000">
              <a:spcBef>
                <a:spcPts val="300"/>
              </a:spcBef>
              <a:defRPr sz="1600"/>
            </a:lvl4pPr>
            <a:lvl5pPr marL="810000" indent="-162000">
              <a:spcBef>
                <a:spcPts val="300"/>
              </a:spcBef>
              <a:defRPr sz="1600"/>
            </a:lvl5pPr>
            <a:lvl6pPr marL="972000">
              <a:spcBef>
                <a:spcPts val="300"/>
              </a:spcBef>
              <a:defRPr sz="1600"/>
            </a:lvl6pPr>
            <a:lvl7pPr>
              <a:spcBef>
                <a:spcPts val="300"/>
              </a:spcBef>
              <a:buFont typeface="Arial" pitchFamily="34" charset="0"/>
              <a:buChar char="•"/>
              <a:defRPr lang="en-US" sz="1600" smtClean="0">
                <a:solidFill>
                  <a:schemeClr val="bg2"/>
                </a:solidFill>
                <a:latin typeface="+mn-lt"/>
              </a:defRPr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9E1F64D6-41D1-4C6E-9A0C-391134CF586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bmkFld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3" name="bmkFld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04000" y="1015604"/>
            <a:ext cx="8136000" cy="3425897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bmkFld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04000" y="378618"/>
            <a:ext cx="8136000" cy="4098006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bmkFld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7" name="bmkFld7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mkFld8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1" name="bmkFld8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bmkFld9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0" name="bmkFld9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lide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8639175" cy="4470075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en-GB" dirty="0" smtClean="0"/>
              <a:t>Insert picture: Select placeholder and insert picture via </a:t>
            </a:r>
            <a:r>
              <a:rPr lang="en-GB" dirty="0" err="1" smtClean="0"/>
              <a:t>ImageShopper</a:t>
            </a:r>
            <a:r>
              <a:rPr lang="en-GB" dirty="0" smtClean="0"/>
              <a:t> or Browse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0100"/>
            <a:ext cx="8640000" cy="791100"/>
          </a:xfrm>
          <a:solidFill>
            <a:srgbClr val="00B0CA">
              <a:alpha val="85000"/>
            </a:srgbClr>
          </a:solidFill>
        </p:spPr>
        <p:txBody>
          <a:bodyPr lIns="504000" tIns="172800" rIns="21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bmkFld11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6" name="bmkFld10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ullets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8640000" cy="447556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3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2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for 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-1"/>
            <a:ext cx="8640000" cy="4475561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Page </a:t>
            </a:r>
            <a:fld id="{16FF891B-0DCB-4592-A66B-E74CAD9633B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03999" y="1015604"/>
            <a:ext cx="7632000" cy="312181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3" name="bmkFld14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9" name="bmkFld13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Health-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Page </a:t>
            </a:r>
            <a:fld id="{A9648339-1880-4CA1-A1F8-F52B65A1338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bmkFld15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5" name="bmkFld14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914369"/>
            <a:ext cx="3817175" cy="503659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99" y="1495425"/>
            <a:ext cx="3817176" cy="26427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4412" y="914400"/>
            <a:ext cx="3815588" cy="503504"/>
          </a:xfrm>
        </p:spPr>
        <p:txBody>
          <a:bodyPr anchor="b"/>
          <a:lstStyle>
            <a:lvl1pPr marL="0" indent="0">
              <a:lnSpc>
                <a:spcPct val="96000"/>
              </a:lnSpc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4412" y="1495425"/>
            <a:ext cx="3815588" cy="26419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smtClean="0"/>
              <a:t>Page </a:t>
            </a:r>
            <a:fld id="{B087C561-5A31-4087-8FFE-8379F507CA49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8" name="Straight Connector 17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bmkFld16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5" name="bmkFld15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equ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504000" y="1015603"/>
            <a:ext cx="3815589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2"/>
          </p:nvPr>
        </p:nvSpPr>
        <p:spPr>
          <a:xfrm>
            <a:off x="4824002" y="1015604"/>
            <a:ext cx="3815174" cy="312181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504000" y="4475433"/>
            <a:ext cx="8136000" cy="1191"/>
          </a:xfrm>
          <a:prstGeom prst="line">
            <a:avLst/>
          </a:prstGeom>
          <a:solidFill>
            <a:schemeClr val="accent2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bmkFld17PresentationTitle"/>
          <p:cNvSpPr txBox="1"/>
          <p:nvPr userDrawn="1"/>
        </p:nvSpPr>
        <p:spPr>
          <a:xfrm>
            <a:off x="2304000" y="4701600"/>
            <a:ext cx="2880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650" noProof="0" smtClean="0">
              <a:solidFill>
                <a:schemeClr val="bg2"/>
              </a:solidFill>
            </a:endParaRPr>
          </a:p>
        </p:txBody>
      </p:sp>
      <p:sp>
        <p:nvSpPr>
          <p:cNvPr id="12" name="bmkFld16DateOfPresentation"/>
          <p:cNvSpPr txBox="1"/>
          <p:nvPr userDrawn="1"/>
        </p:nvSpPr>
        <p:spPr>
          <a:xfrm>
            <a:off x="2304000" y="4604400"/>
            <a:ext cx="1152000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650" noProof="0" smtClean="0">
                <a:solidFill>
                  <a:schemeClr val="bg2"/>
                </a:solidFill>
              </a:rPr>
              <a:t>24 November, 2015</a:t>
            </a:r>
            <a:endParaRPr lang="en-GB" sz="650" noProof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9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882" y="378619"/>
            <a:ext cx="8137117" cy="5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2882" y="1015604"/>
            <a:ext cx="8137117" cy="342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5162" y="4805874"/>
            <a:ext cx="1080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50">
                <a:solidFill>
                  <a:schemeClr val="bg2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9E8C26A4-B458-44EA-95C6-042A46251F8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t="1" r="-16667" b="1"/>
          <a:stretch/>
        </p:blipFill>
        <p:spPr>
          <a:xfrm>
            <a:off x="503999" y="4672626"/>
            <a:ext cx="953878" cy="198188"/>
          </a:xfrm>
          <a:prstGeom prst="rect">
            <a:avLst/>
          </a:prstGeom>
        </p:spPr>
      </p:pic>
      <p:pic>
        <p:nvPicPr>
          <p:cNvPr id="1028" name="Picture 4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 bwMode="auto">
          <a:xfrm>
            <a:off x="505416" y="4672627"/>
            <a:ext cx="951147" cy="1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U:\Coloplast\Jobs\4002_PowerPoint skabelon tilpasninger\Received\Work\CPlogo_Small_Blue_RGB_300.em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3"/>
          <a:stretch/>
        </p:blipFill>
        <p:spPr bwMode="auto">
          <a:xfrm>
            <a:off x="7107379" y="4688814"/>
            <a:ext cx="1531796" cy="2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Coloplast\Jobs\4002_PowerPoint skabelon tilpasninger\Received\Work\business are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" y="4623419"/>
            <a:ext cx="951147" cy="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5" r:id="rId5"/>
    <p:sldLayoutId id="2147483667" r:id="rId6"/>
    <p:sldLayoutId id="2147483654" r:id="rId7"/>
    <p:sldLayoutId id="2147483655" r:id="rId8"/>
    <p:sldLayoutId id="2147483678" r:id="rId9"/>
    <p:sldLayoutId id="2147483676" r:id="rId10"/>
    <p:sldLayoutId id="2147483677" r:id="rId11"/>
    <p:sldLayoutId id="2147483675" r:id="rId12"/>
    <p:sldLayoutId id="2147483672" r:id="rId13"/>
    <p:sldLayoutId id="214748367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</a:defRPr>
      </a:lvl9pPr>
    </p:titleStyle>
    <p:bodyStyle>
      <a:lvl1pPr marL="162000" indent="-162000" algn="l" rtl="0" eaLnBrk="1" fontAlgn="base" hangingPunct="1">
        <a:lnSpc>
          <a:spcPct val="97000"/>
        </a:lnSpc>
        <a:spcBef>
          <a:spcPts val="600"/>
        </a:spcBef>
        <a:spcAft>
          <a:spcPct val="0"/>
        </a:spcAft>
        <a:buSzPct val="85000"/>
        <a:buChar char="•"/>
        <a:tabLst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2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2pPr>
      <a:lvl3pPr marL="486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3pPr>
      <a:lvl4pPr marL="648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4pPr>
      <a:lvl5pPr marL="810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sz="1600">
          <a:solidFill>
            <a:schemeClr val="bg2"/>
          </a:solidFill>
          <a:latin typeface="+mn-lt"/>
        </a:defRPr>
      </a:lvl5pPr>
      <a:lvl6pPr marL="972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6pPr>
      <a:lvl7pPr marL="1134000" indent="-162000" algn="l" rtl="0" eaLnBrk="1" fontAlgn="base" hangingPunct="1">
        <a:lnSpc>
          <a:spcPct val="97000"/>
        </a:lnSpc>
        <a:spcBef>
          <a:spcPts val="300"/>
        </a:spcBef>
        <a:spcAft>
          <a:spcPct val="0"/>
        </a:spcAft>
        <a:buSzPct val="85000"/>
        <a:buChar char="•"/>
        <a:tabLst/>
        <a:defRPr lang="en-US" sz="1600" dirty="0" smtClean="0">
          <a:solidFill>
            <a:schemeClr val="bg2"/>
          </a:solidFill>
          <a:latin typeface="+mn-lt"/>
        </a:defRPr>
      </a:lvl7pPr>
      <a:lvl8pPr marL="22780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8pPr>
      <a:lvl9pPr marL="2735263" indent="-177800" algn="l" rtl="0" eaLnBrk="1" fontAlgn="base" hangingPunct="1">
        <a:spcBef>
          <a:spcPct val="30000"/>
        </a:spcBef>
        <a:spcAft>
          <a:spcPct val="0"/>
        </a:spcAft>
        <a:buChar char="•"/>
        <a:tabLst>
          <a:tab pos="1762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7544" y="3648810"/>
            <a:ext cx="5724000" cy="437859"/>
          </a:xfrm>
        </p:spPr>
        <p:txBody>
          <a:bodyPr>
            <a:normAutofit/>
          </a:bodyPr>
          <a:lstStyle/>
          <a:p>
            <a:pPr lvl="0"/>
            <a:r>
              <a:rPr lang="en-GB" dirty="0" err="1" smtClean="0"/>
              <a:t>Peristeen</a:t>
            </a:r>
            <a:r>
              <a:rPr lang="en-GB" dirty="0" smtClean="0"/>
              <a:t> Troubleshooting</a:t>
            </a:r>
            <a:endParaRPr lang="en-GB" dirty="0"/>
          </a:p>
        </p:txBody>
      </p:sp>
      <p:sp>
        <p:nvSpPr>
          <p:cNvPr id="6" name="bmkHeader"/>
          <p:cNvSpPr txBox="1"/>
          <p:nvPr/>
        </p:nvSpPr>
        <p:spPr>
          <a:xfrm>
            <a:off x="1521000" y="60072"/>
            <a:ext cx="5724000" cy="2565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675" dirty="0">
              <a:solidFill>
                <a:srgbClr val="00B0CA"/>
              </a:solidFill>
            </a:endParaRPr>
          </a:p>
        </p:txBody>
      </p:sp>
      <p:sp>
        <p:nvSpPr>
          <p:cNvPr id="10" name="bmkFldPresentationTitle"/>
          <p:cNvSpPr txBox="1">
            <a:spLocks/>
          </p:cNvSpPr>
          <p:nvPr/>
        </p:nvSpPr>
        <p:spPr bwMode="auto">
          <a:xfrm>
            <a:off x="1521000" y="3811878"/>
            <a:ext cx="5724000" cy="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2175"/>
              </a:lnSpc>
              <a:defRPr/>
            </a:pPr>
            <a:endParaRPr lang="en-GB" kern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985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catheter ‘falls out’.............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GB" dirty="0" smtClean="0"/>
              <a:t>Try:</a:t>
            </a:r>
          </a:p>
          <a:p>
            <a:pPr>
              <a:buClr>
                <a:srgbClr val="FF0000"/>
              </a:buClr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Is balloon inflated enough?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Adjust water volumes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Hydrate the balloon for less than 30 seconds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Hold the catheter </a:t>
            </a:r>
            <a:r>
              <a:rPr lang="en-GB" dirty="0" err="1" smtClean="0"/>
              <a:t>insitu</a:t>
            </a:r>
            <a:r>
              <a:rPr lang="en-GB" dirty="0" smtClean="0"/>
              <a:t> while water is being instilled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871000" y="4797900"/>
            <a:ext cx="810000" cy="76200"/>
          </a:xfrm>
          <a:prstGeom prst="rect">
            <a:avLst/>
          </a:prstGeom>
        </p:spPr>
        <p:txBody>
          <a:bodyPr/>
          <a:lstStyle/>
          <a:p>
            <a:endParaRPr lang="en-GB" noProof="0" dirty="0"/>
          </a:p>
        </p:txBody>
      </p:sp>
      <p:pic>
        <p:nvPicPr>
          <p:cNvPr id="5" name="Picture 5" descr="C:\Documents and Settings\dkcld\Desktop\Bowel\Image2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06126" y="1437624"/>
            <a:ext cx="1944216" cy="259228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025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 am getting some rectal bleeding...................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 Try KY jelly but not too much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? History of </a:t>
            </a:r>
            <a:r>
              <a:rPr lang="en-GB" dirty="0" err="1" smtClean="0"/>
              <a:t>hemorrhoids</a:t>
            </a:r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If still bleeding after 3 days – check up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dkcld\Desktop\Bowel\Image28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58054" y="1410073"/>
            <a:ext cx="2028546" cy="27047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557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 am leaking after irrigation...............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1000" y="1135857"/>
            <a:ext cx="4887205" cy="3278644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en-GB" dirty="0" smtClean="0"/>
              <a:t>Try: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endParaRPr lang="en-GB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 smtClean="0"/>
              <a:t> Are they using too much water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GB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 smtClean="0"/>
              <a:t> After irrigating, stand; wriggle; sit down again and brace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GB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 smtClean="0"/>
              <a:t> 30-60 </a:t>
            </a:r>
            <a:r>
              <a:rPr lang="en-GB" dirty="0" err="1" smtClean="0"/>
              <a:t>mins</a:t>
            </a:r>
            <a:r>
              <a:rPr lang="en-GB" dirty="0" smtClean="0"/>
              <a:t> after irrigating – return to toilet and brace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GB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 smtClean="0"/>
              <a:t> In neurogenic patients try digital stimulation after emptying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8174" y="1869672"/>
            <a:ext cx="1766489" cy="2354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289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 don’t feel ‘empty’......................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</a:pPr>
            <a:r>
              <a:rPr lang="en-GB" dirty="0" smtClean="0"/>
              <a:t>Try:</a:t>
            </a:r>
          </a:p>
          <a:p>
            <a:pPr>
              <a:buClr>
                <a:srgbClr val="FF0000"/>
              </a:buClr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2</a:t>
            </a:r>
            <a:r>
              <a:rPr lang="en-GB" baseline="30000" dirty="0" smtClean="0"/>
              <a:t>nd</a:t>
            </a:r>
            <a:r>
              <a:rPr lang="en-GB" dirty="0" smtClean="0"/>
              <a:t> irrigation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en-GB" dirty="0" err="1" smtClean="0"/>
              <a:t>Glycerin</a:t>
            </a:r>
            <a:r>
              <a:rPr lang="en-GB" dirty="0" smtClean="0"/>
              <a:t> suppository before irrigating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4198" y="141480"/>
            <a:ext cx="1528763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dkcld\Desktop\Bowel\Image28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58054" y="1410073"/>
            <a:ext cx="2028546" cy="27047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633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Exploring the Evidence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887756B2-0F5F-488B-B360-E5187770A516}" type="slidenum">
              <a:rPr lang="en-GB" noProof="0" smtClean="0"/>
              <a:pPr/>
              <a:t>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1628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Transanal irrigation (TAI) – putting patients in control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94888"/>
            <a:ext cx="8137117" cy="3426619"/>
          </a:xfrm>
        </p:spPr>
        <p:txBody>
          <a:bodyPr/>
          <a:lstStyle/>
          <a:p>
            <a:pPr marL="330994" indent="-196454"/>
            <a:r>
              <a:rPr lang="en-GB" sz="1600" dirty="0" smtClean="0"/>
              <a:t>TAI is an alternative to conventional bowel management</a:t>
            </a:r>
            <a:br>
              <a:rPr lang="en-GB" sz="1600" dirty="0" smtClean="0"/>
            </a:br>
            <a:endParaRPr lang="en-GB" sz="1600" dirty="0" smtClean="0"/>
          </a:p>
          <a:p>
            <a:pPr marL="330994" indent="-196454"/>
            <a:r>
              <a:rPr lang="en-GB" sz="1600" dirty="0" smtClean="0"/>
              <a:t>It is a technique for emptying faeces from the bowel in a controlled manner </a:t>
            </a:r>
          </a:p>
          <a:p>
            <a:pPr marL="538163" lvl="1" indent="-200025">
              <a:buFont typeface="Arial" pitchFamily="34" charset="0"/>
              <a:buChar char="–"/>
            </a:pPr>
            <a:r>
              <a:rPr lang="en-GB" dirty="0" smtClean="0"/>
              <a:t>Water is introduced into the rectum and colon via the anus, then evacuated into a toilet together with the contents of the descending colon, sigmoid and rectum</a:t>
            </a:r>
            <a:br>
              <a:rPr lang="en-GB" dirty="0" smtClean="0"/>
            </a:br>
            <a:endParaRPr lang="en-GB" dirty="0" smtClean="0"/>
          </a:p>
          <a:p>
            <a:pPr marL="330994" indent="-196454"/>
            <a:r>
              <a:rPr lang="en-GB" sz="1600" dirty="0" smtClean="0"/>
              <a:t>Clinical studies show fewer urinary tract infections (UTIs) associated with TAI vs. conventional bowel management</a:t>
            </a:r>
            <a:r>
              <a:rPr lang="en-GB" sz="1600" baseline="30000" dirty="0" smtClean="0"/>
              <a:t>1,2 </a:t>
            </a:r>
            <a:br>
              <a:rPr lang="en-GB" sz="1600" baseline="30000" dirty="0" smtClean="0"/>
            </a:br>
            <a:endParaRPr lang="en-GB" sz="1600" baseline="30000" dirty="0" smtClean="0"/>
          </a:p>
          <a:p>
            <a:pPr marL="330994" indent="-196454"/>
            <a:r>
              <a:rPr lang="en-GB" sz="1600" dirty="0" smtClean="0"/>
              <a:t>In patients with SCI, a lot of faeces can remain in the bowel after defaecation</a:t>
            </a:r>
            <a:r>
              <a:rPr lang="en-GB" sz="1600" baseline="30000" dirty="0" smtClean="0"/>
              <a:t>3</a:t>
            </a:r>
            <a:r>
              <a:rPr lang="en-GB" sz="1600" dirty="0" smtClean="0"/>
              <a:t>, increasing the risk of a faecal incontinence episode</a:t>
            </a:r>
          </a:p>
          <a:p>
            <a:pPr marL="539354" lvl="1" indent="-208360">
              <a:buFont typeface="Arial" pitchFamily="34" charset="0"/>
              <a:buChar char="–"/>
            </a:pPr>
            <a:r>
              <a:rPr lang="en-GB" dirty="0" smtClean="0"/>
              <a:t>Regular TAI can be used to help prevent these episodes and also reduce constipation</a:t>
            </a:r>
          </a:p>
          <a:p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129695" y="4098540"/>
            <a:ext cx="2510304" cy="346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GB" sz="750" baseline="30000" dirty="0">
                <a:solidFill>
                  <a:schemeClr val="bg2"/>
                </a:solidFill>
                <a:latin typeface="Arial" pitchFamily="34" charset="0"/>
              </a:rPr>
              <a:t>1</a:t>
            </a:r>
            <a:r>
              <a:rPr lang="en-GB" sz="750" dirty="0">
                <a:solidFill>
                  <a:schemeClr val="bg2"/>
                </a:solidFill>
                <a:latin typeface="Arial" pitchFamily="34" charset="0"/>
              </a:rPr>
              <a:t>Christensen P, et al. Gastroenterology 2006;131:738–747;</a:t>
            </a:r>
          </a:p>
          <a:p>
            <a:pPr algn="r"/>
            <a:r>
              <a:rPr lang="en-GB" sz="750" baseline="30000" dirty="0">
                <a:solidFill>
                  <a:schemeClr val="bg2"/>
                </a:solidFill>
                <a:latin typeface="Arial" pitchFamily="34" charset="0"/>
              </a:rPr>
              <a:t>2</a:t>
            </a:r>
            <a:r>
              <a:rPr lang="en-GB" sz="750" dirty="0">
                <a:solidFill>
                  <a:schemeClr val="bg2"/>
                </a:solidFill>
                <a:latin typeface="Arial" pitchFamily="34" charset="0"/>
              </a:rPr>
              <a:t>Ausili E, et al. Spinal Cord 2010;48:560–565;</a:t>
            </a:r>
          </a:p>
          <a:p>
            <a:pPr algn="r"/>
            <a:r>
              <a:rPr lang="en-GB" sz="750" baseline="30000" dirty="0">
                <a:solidFill>
                  <a:schemeClr val="bg2"/>
                </a:solidFill>
                <a:latin typeface="Arial" pitchFamily="34" charset="0"/>
              </a:rPr>
              <a:t>3</a:t>
            </a:r>
            <a:r>
              <a:rPr lang="en-GB" sz="750" dirty="0">
                <a:solidFill>
                  <a:schemeClr val="bg2"/>
                </a:solidFill>
                <a:latin typeface="Arial" pitchFamily="34" charset="0"/>
              </a:rPr>
              <a:t>Christensen P, et al. </a:t>
            </a:r>
            <a:r>
              <a:rPr lang="en-GB" sz="750" dirty="0" err="1">
                <a:solidFill>
                  <a:schemeClr val="bg2"/>
                </a:solidFill>
                <a:latin typeface="Arial" pitchFamily="34" charset="0"/>
              </a:rPr>
              <a:t>Dis</a:t>
            </a:r>
            <a:r>
              <a:rPr lang="en-GB" sz="750" dirty="0">
                <a:solidFill>
                  <a:schemeClr val="bg2"/>
                </a:solidFill>
                <a:latin typeface="Arial" pitchFamily="34" charset="0"/>
              </a:rPr>
              <a:t> Colon Rectum 20003;46:68–76</a:t>
            </a:r>
          </a:p>
        </p:txBody>
      </p:sp>
    </p:spTree>
    <p:extLst>
      <p:ext uri="{BB962C8B-B14F-4D97-AF65-F5344CB8AC3E}">
        <p14:creationId xmlns:p14="http://schemas.microsoft.com/office/powerpoint/2010/main" val="2456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TAI effectively empties the contents of the rectum, sigmoid </a:t>
            </a:r>
            <a:br>
              <a:rPr lang="en-GB" dirty="0" smtClean="0"/>
            </a:br>
            <a:r>
              <a:rPr lang="en-GB" dirty="0" smtClean="0"/>
              <a:t>and descending colon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kern="1200" dirty="0" err="1" smtClean="0">
                <a:latin typeface="Arial" charset="0"/>
              </a:rPr>
              <a:t>Scintigraphic</a:t>
            </a:r>
            <a:r>
              <a:rPr lang="en-GB" b="1" kern="1200" dirty="0" smtClean="0">
                <a:latin typeface="Arial" charset="0"/>
              </a:rPr>
              <a:t> images of the bowel in an SCI patient using TAI</a:t>
            </a:r>
            <a:endParaRPr lang="en-GB" b="1" dirty="0"/>
          </a:p>
        </p:txBody>
      </p:sp>
      <p:pic>
        <p:nvPicPr>
          <p:cNvPr id="4" name="Picture 3" descr="scintigraphic 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7432" y="1394762"/>
            <a:ext cx="4479131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21374" y="2369884"/>
            <a:ext cx="1667430" cy="663053"/>
          </a:xfrm>
          <a:prstGeom prst="rect">
            <a:avLst/>
          </a:prstGeom>
          <a:solidFill>
            <a:schemeClr val="bg1"/>
          </a:solidFill>
          <a:ln w="3175">
            <a:solidFill>
              <a:srgbClr val="8FF2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54000" tIns="54000" rIns="54000" bIns="54000">
            <a:spAutoFit/>
          </a:bodyPr>
          <a:lstStyle/>
          <a:p>
            <a:pPr>
              <a:defRPr/>
            </a:pPr>
            <a:r>
              <a:rPr lang="en-GB" sz="1200" dirty="0">
                <a:solidFill>
                  <a:schemeClr val="tx2"/>
                </a:solidFill>
              </a:rPr>
              <a:t>Faeces present in </a:t>
            </a:r>
          </a:p>
          <a:p>
            <a:pPr>
              <a:defRPr/>
            </a:pPr>
            <a:r>
              <a:rPr lang="en-GB" sz="1200" dirty="0">
                <a:solidFill>
                  <a:schemeClr val="tx2"/>
                </a:solidFill>
              </a:rPr>
              <a:t>descending colon</a:t>
            </a:r>
            <a:br>
              <a:rPr lang="en-GB" sz="1200" dirty="0">
                <a:solidFill>
                  <a:schemeClr val="tx2"/>
                </a:solidFill>
              </a:rPr>
            </a:br>
            <a:r>
              <a:rPr lang="en-GB" sz="1200" dirty="0">
                <a:solidFill>
                  <a:schemeClr val="tx2"/>
                </a:solidFill>
              </a:rPr>
              <a:t>and rectum before TAI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7450" y="3637583"/>
            <a:ext cx="1338558" cy="663053"/>
          </a:xfrm>
          <a:prstGeom prst="rect">
            <a:avLst/>
          </a:prstGeom>
          <a:solidFill>
            <a:schemeClr val="bg1"/>
          </a:solidFill>
          <a:ln w="3175">
            <a:solidFill>
              <a:srgbClr val="8FF2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54000" tIns="54000" rIns="54000" bIns="54000">
            <a:spAutoFit/>
          </a:bodyPr>
          <a:lstStyle/>
          <a:p>
            <a:pPr>
              <a:defRPr/>
            </a:pPr>
            <a:r>
              <a:rPr lang="en-GB" sz="1200" dirty="0">
                <a:solidFill>
                  <a:schemeClr val="tx2"/>
                </a:solidFill>
              </a:rPr>
              <a:t>Descending colon</a:t>
            </a:r>
            <a:br>
              <a:rPr lang="en-GB" sz="1200" dirty="0">
                <a:solidFill>
                  <a:schemeClr val="tx2"/>
                </a:solidFill>
              </a:rPr>
            </a:br>
            <a:r>
              <a:rPr lang="en-GB" sz="1200" dirty="0">
                <a:solidFill>
                  <a:schemeClr val="tx2"/>
                </a:solidFill>
              </a:rPr>
              <a:t>and rectum empty</a:t>
            </a:r>
            <a:br>
              <a:rPr lang="en-GB" sz="1200" dirty="0">
                <a:solidFill>
                  <a:schemeClr val="tx2"/>
                </a:solidFill>
              </a:rPr>
            </a:br>
            <a:r>
              <a:rPr lang="en-GB" sz="1200" dirty="0">
                <a:solidFill>
                  <a:schemeClr val="tx2"/>
                </a:solidFill>
              </a:rPr>
              <a:t>after TAI </a:t>
            </a: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3218261" y="3124743"/>
            <a:ext cx="559875" cy="830159"/>
            <a:chOff x="2800598" y="3871356"/>
            <a:chExt cx="746499" cy="1106849"/>
          </a:xfrm>
        </p:grpSpPr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2800598" y="4427517"/>
              <a:ext cx="204589" cy="550688"/>
            </a:xfrm>
            <a:prstGeom prst="ellipse">
              <a:avLst/>
            </a:prstGeom>
            <a:solidFill>
              <a:srgbClr val="00B0CA"/>
            </a:solidFill>
            <a:ln w="9525" algn="ctr">
              <a:solidFill>
                <a:srgbClr val="8FF2FF"/>
              </a:solidFill>
              <a:round/>
              <a:headEnd/>
              <a:tailEnd/>
            </a:ln>
          </p:spPr>
          <p:txBody>
            <a:bodyPr wrap="none" lIns="54000" tIns="54000" rIns="54000" bIns="54000">
              <a:spAutoFit/>
            </a:bodyPr>
            <a:lstStyle/>
            <a:p>
              <a:endParaRPr lang="en-GB" sz="1200" dirty="0">
                <a:solidFill>
                  <a:schemeClr val="bg2"/>
                </a:solidFill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3342508" y="3871356"/>
              <a:ext cx="204589" cy="550688"/>
            </a:xfrm>
            <a:prstGeom prst="ellipse">
              <a:avLst/>
            </a:prstGeom>
            <a:solidFill>
              <a:srgbClr val="00B0CA"/>
            </a:solidFill>
            <a:ln w="9525" algn="ctr">
              <a:solidFill>
                <a:srgbClr val="8FF2FF"/>
              </a:solidFill>
              <a:round/>
              <a:headEnd/>
              <a:tailEnd/>
            </a:ln>
          </p:spPr>
          <p:txBody>
            <a:bodyPr wrap="none" lIns="54000" tIns="54000" rIns="54000" bIns="54000">
              <a:spAutoFit/>
            </a:bodyPr>
            <a:lstStyle/>
            <a:p>
              <a:endParaRPr lang="en-GB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5718788" y="3121639"/>
            <a:ext cx="573936" cy="820847"/>
            <a:chOff x="3712459" y="3865241"/>
            <a:chExt cx="765247" cy="1094433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4273117" y="3865241"/>
              <a:ext cx="204589" cy="550688"/>
            </a:xfrm>
            <a:prstGeom prst="ellipse">
              <a:avLst/>
            </a:prstGeom>
            <a:solidFill>
              <a:srgbClr val="00B0CA"/>
            </a:solidFill>
            <a:ln w="9525" algn="ctr">
              <a:solidFill>
                <a:srgbClr val="8FF2FF"/>
              </a:solidFill>
              <a:round/>
              <a:headEnd/>
              <a:tailEnd/>
            </a:ln>
          </p:spPr>
          <p:txBody>
            <a:bodyPr wrap="none" lIns="54000" tIns="54000" rIns="54000" bIns="54000">
              <a:spAutoFit/>
            </a:bodyPr>
            <a:lstStyle/>
            <a:p>
              <a:endParaRPr lang="en-GB" sz="1200" dirty="0">
                <a:solidFill>
                  <a:schemeClr val="bg2"/>
                </a:solidFill>
              </a:endParaRPr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3712459" y="4408986"/>
              <a:ext cx="204589" cy="550688"/>
            </a:xfrm>
            <a:prstGeom prst="ellipse">
              <a:avLst/>
            </a:prstGeom>
            <a:solidFill>
              <a:srgbClr val="00B0CA"/>
            </a:solidFill>
            <a:ln w="9525" algn="ctr">
              <a:solidFill>
                <a:srgbClr val="8FF2FF"/>
              </a:solidFill>
              <a:round/>
              <a:headEnd/>
              <a:tailEnd/>
            </a:ln>
          </p:spPr>
          <p:txBody>
            <a:bodyPr wrap="none" lIns="54000" tIns="54000" rIns="54000" bIns="54000">
              <a:spAutoFit/>
            </a:bodyPr>
            <a:lstStyle/>
            <a:p>
              <a:endParaRPr lang="en-GB" sz="1200" dirty="0">
                <a:solidFill>
                  <a:schemeClr val="bg2"/>
                </a:solidFill>
              </a:endParaRPr>
            </a:p>
          </p:txBody>
        </p:sp>
      </p:grpSp>
      <p:cxnSp>
        <p:nvCxnSpPr>
          <p:cNvPr id="14" name="Straight Connector 17"/>
          <p:cNvCxnSpPr>
            <a:cxnSpLocks noChangeShapeType="1"/>
            <a:stCxn id="5" idx="3"/>
          </p:cNvCxnSpPr>
          <p:nvPr/>
        </p:nvCxnSpPr>
        <p:spPr bwMode="auto">
          <a:xfrm>
            <a:off x="3188804" y="2701411"/>
            <a:ext cx="462017" cy="447142"/>
          </a:xfrm>
          <a:prstGeom prst="line">
            <a:avLst/>
          </a:prstGeom>
          <a:noFill/>
          <a:ln w="12700" algn="ctr">
            <a:solidFill>
              <a:srgbClr val="8FF2FF"/>
            </a:solidFill>
            <a:round/>
            <a:headEnd/>
            <a:tailEnd/>
          </a:ln>
        </p:spPr>
      </p:cxnSp>
      <p:cxnSp>
        <p:nvCxnSpPr>
          <p:cNvPr id="13" name="Straight Connector 13"/>
          <p:cNvCxnSpPr>
            <a:cxnSpLocks noChangeShapeType="1"/>
          </p:cNvCxnSpPr>
          <p:nvPr/>
        </p:nvCxnSpPr>
        <p:spPr bwMode="auto">
          <a:xfrm rot="16200000" flipH="1">
            <a:off x="2895005" y="3139622"/>
            <a:ext cx="514350" cy="291704"/>
          </a:xfrm>
          <a:prstGeom prst="line">
            <a:avLst/>
          </a:prstGeom>
          <a:noFill/>
          <a:ln w="12700" algn="ctr">
            <a:solidFill>
              <a:srgbClr val="8FF2FF"/>
            </a:solidFill>
            <a:round/>
            <a:headEnd/>
            <a:tailEnd/>
          </a:ln>
        </p:spPr>
      </p:cxnSp>
      <p:cxnSp>
        <p:nvCxnSpPr>
          <p:cNvPr id="15" name="Straight Connector 21"/>
          <p:cNvCxnSpPr>
            <a:cxnSpLocks noChangeShapeType="1"/>
          </p:cNvCxnSpPr>
          <p:nvPr/>
        </p:nvCxnSpPr>
        <p:spPr bwMode="auto">
          <a:xfrm rot="10800000">
            <a:off x="5852772" y="3551284"/>
            <a:ext cx="414338" cy="404813"/>
          </a:xfrm>
          <a:prstGeom prst="line">
            <a:avLst/>
          </a:prstGeom>
          <a:noFill/>
          <a:ln w="12700" algn="ctr">
            <a:solidFill>
              <a:srgbClr val="8FF2FF"/>
            </a:solidFill>
            <a:round/>
            <a:headEnd/>
            <a:tailEnd/>
          </a:ln>
        </p:spPr>
      </p:cxnSp>
      <p:cxnSp>
        <p:nvCxnSpPr>
          <p:cNvPr id="16" name="Straight Connector 23"/>
          <p:cNvCxnSpPr>
            <a:cxnSpLocks noChangeShapeType="1"/>
          </p:cNvCxnSpPr>
          <p:nvPr/>
        </p:nvCxnSpPr>
        <p:spPr bwMode="auto">
          <a:xfrm rot="16200000" flipV="1">
            <a:off x="6355811" y="3042292"/>
            <a:ext cx="491729" cy="673894"/>
          </a:xfrm>
          <a:prstGeom prst="line">
            <a:avLst/>
          </a:prstGeom>
          <a:noFill/>
          <a:ln w="12700" algn="ctr">
            <a:solidFill>
              <a:srgbClr val="8FF2FF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243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Evidence summaries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0994" indent="-196454"/>
            <a:r>
              <a:rPr lang="en-GB" dirty="0" smtClean="0"/>
              <a:t>The following slides summarise key data available on the use of TAI for the management of bowel dysfunction.</a:t>
            </a:r>
            <a:br>
              <a:rPr lang="en-GB" dirty="0" smtClean="0"/>
            </a:br>
            <a:r>
              <a:rPr lang="en-GB" dirty="0" smtClean="0"/>
              <a:t> </a:t>
            </a:r>
          </a:p>
          <a:p>
            <a:pPr marL="330994" indent="-196454"/>
            <a:r>
              <a:rPr lang="en-GB" dirty="0" smtClean="0"/>
              <a:t>These data are primarily in individuals with SCI and </a:t>
            </a:r>
            <a:r>
              <a:rPr lang="en-GB" dirty="0" err="1" smtClean="0"/>
              <a:t>spina</a:t>
            </a:r>
            <a:r>
              <a:rPr lang="en-GB" dirty="0" smtClean="0"/>
              <a:t> bifida</a:t>
            </a:r>
            <a:br>
              <a:rPr lang="en-GB" dirty="0" smtClean="0"/>
            </a:br>
            <a:endParaRPr lang="en-GB" dirty="0" smtClean="0"/>
          </a:p>
          <a:p>
            <a:pPr marL="330994" indent="-196454"/>
            <a:r>
              <a:rPr lang="en-GB" dirty="0" smtClean="0"/>
              <a:t>Data exist on the efficacy, safety, well-being, QoL and overall cost to society of TAI for the management of NBD</a:t>
            </a:r>
          </a:p>
        </p:txBody>
      </p:sp>
    </p:spTree>
    <p:extLst>
      <p:ext uri="{BB962C8B-B14F-4D97-AF65-F5344CB8AC3E}">
        <p14:creationId xmlns:p14="http://schemas.microsoft.com/office/powerpoint/2010/main" val="14057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ELDS" val="PresentationTitle*PresentationSubtitle*DateOfPresentation*Name"/>
  <p:tag name="SDNEW" val="True"/>
</p:tagLst>
</file>

<file path=ppt/theme/theme1.xml><?xml version="1.0" encoding="utf-8"?>
<a:theme xmlns:a="http://schemas.openxmlformats.org/drawingml/2006/main" name="Corporate 16_9">
  <a:themeElements>
    <a:clrScheme name="Coloplast Corporate">
      <a:dk1>
        <a:srgbClr val="000000"/>
      </a:dk1>
      <a:lt1>
        <a:srgbClr val="FFFFFF"/>
      </a:lt1>
      <a:dk2>
        <a:srgbClr val="00B0CA"/>
      </a:dk2>
      <a:lt2>
        <a:srgbClr val="535353"/>
      </a:lt2>
      <a:accent1>
        <a:srgbClr val="E0684B"/>
      </a:accent1>
      <a:accent2>
        <a:srgbClr val="B8CF95"/>
      </a:accent2>
      <a:accent3>
        <a:srgbClr val="AFADC3"/>
      </a:accent3>
      <a:accent4>
        <a:srgbClr val="C7B37F"/>
      </a:accent4>
      <a:accent5>
        <a:srgbClr val="40C4D7"/>
      </a:accent5>
      <a:accent6>
        <a:srgbClr val="6F6F6F"/>
      </a:accent6>
      <a:hlink>
        <a:srgbClr val="25397D"/>
      </a:hlink>
      <a:folHlink>
        <a:srgbClr val="800080"/>
      </a:folHlink>
    </a:clrScheme>
    <a:fontScheme name="Colopl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sz="1600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9652E34C-7C4F-4A34-9562-492D06E0FA25}" vid="{A426479C-B4F1-4BA3-B13B-5C78AE8C70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320</Words>
  <Application>Microsoft Office PowerPoint</Application>
  <PresentationFormat>On-screen Show (16:9)</PresentationFormat>
  <Paragraphs>66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Corporate 16_9</vt:lpstr>
      <vt:lpstr>Peristeen Troubleshooting</vt:lpstr>
      <vt:lpstr>The catheter ‘falls out’.............</vt:lpstr>
      <vt:lpstr>I am getting some rectal bleeding...................</vt:lpstr>
      <vt:lpstr>I am leaking after irrigation...............</vt:lpstr>
      <vt:lpstr>I don’t feel ‘empty’......................</vt:lpstr>
      <vt:lpstr>Exploring the Evidence</vt:lpstr>
      <vt:lpstr>Transanal irrigation (TAI) – putting patients in control</vt:lpstr>
      <vt:lpstr>TAI effectively empties the contents of the rectum, sigmoid  and descending colon</vt:lpstr>
      <vt:lpstr>Evidence summaries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2015-11-24T16:44:38Z</dcterms:created>
  <dcterms:modified xsi:type="dcterms:W3CDTF">2015-11-24T16:45:19Z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