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05613" cy="9939338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35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018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1141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6016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256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409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971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74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9552" y="3718067"/>
            <a:ext cx="5724000" cy="437859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Starting a Patient on </a:t>
            </a:r>
            <a:r>
              <a:rPr lang="en-GB" dirty="0" err="1" smtClean="0"/>
              <a:t>Peristeen</a:t>
            </a:r>
            <a:endParaRPr lang="en-GB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675" dirty="0">
              <a:solidFill>
                <a:srgbClr val="00B0CA"/>
              </a:solidFill>
            </a:endParaRPr>
          </a:p>
        </p:txBody>
      </p:sp>
      <p:sp>
        <p:nvSpPr>
          <p:cNvPr id="10" name="bmkFldPresentationTitle"/>
          <p:cNvSpPr txBox="1">
            <a:spLocks/>
          </p:cNvSpPr>
          <p:nvPr/>
        </p:nvSpPr>
        <p:spPr bwMode="auto">
          <a:xfrm>
            <a:off x="1521000" y="3811878"/>
            <a:ext cx="5724000" cy="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2175"/>
              </a:lnSpc>
              <a:defRPr/>
            </a:pPr>
            <a:endParaRPr lang="en-GB" kern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59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Indications for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356" y="1707654"/>
            <a:ext cx="5103229" cy="327864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dirty="0" err="1" smtClean="0"/>
              <a:t>Neurogenic</a:t>
            </a:r>
            <a:r>
              <a:rPr lang="en-GB" dirty="0" smtClean="0"/>
              <a:t> bowel </a:t>
            </a:r>
            <a:r>
              <a:rPr lang="en-GB" dirty="0" err="1" smtClean="0"/>
              <a:t>disfunction</a:t>
            </a:r>
            <a:r>
              <a:rPr lang="en-GB" dirty="0" smtClean="0"/>
              <a:t> </a:t>
            </a:r>
            <a:r>
              <a:rPr lang="en-GB" dirty="0" err="1" smtClean="0"/>
              <a:t>eg</a:t>
            </a:r>
            <a:r>
              <a:rPr lang="en-GB" dirty="0" smtClean="0"/>
              <a:t> spinal cord injury, </a:t>
            </a:r>
            <a:r>
              <a:rPr lang="en-GB" dirty="0" err="1" smtClean="0"/>
              <a:t>spina</a:t>
            </a:r>
            <a:r>
              <a:rPr lang="en-GB" dirty="0" smtClean="0"/>
              <a:t> bifida, </a:t>
            </a:r>
            <a:r>
              <a:rPr lang="en-GB" dirty="0" err="1" smtClean="0"/>
              <a:t>muliple</a:t>
            </a:r>
            <a:r>
              <a:rPr lang="en-GB" dirty="0" smtClean="0"/>
              <a:t> sclerosis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Chronic </a:t>
            </a:r>
            <a:r>
              <a:rPr lang="en-GB" dirty="0" err="1" smtClean="0"/>
              <a:t>constipation,including</a:t>
            </a:r>
            <a:r>
              <a:rPr lang="en-GB" dirty="0" smtClean="0"/>
              <a:t> both evacuation difficulties and slow transit constipation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Chronic faecal incontinence</a:t>
            </a:r>
          </a:p>
          <a:p>
            <a:pPr>
              <a:buNone/>
            </a:pPr>
            <a:r>
              <a:rPr lang="en-GB" dirty="0" smtClean="0"/>
              <a:t>  (</a:t>
            </a:r>
            <a:r>
              <a:rPr lang="en-GB" dirty="0" err="1" smtClean="0"/>
              <a:t>cauda</a:t>
            </a:r>
            <a:r>
              <a:rPr lang="en-GB" dirty="0" smtClean="0"/>
              <a:t> </a:t>
            </a:r>
            <a:r>
              <a:rPr lang="en-GB" dirty="0" err="1" smtClean="0"/>
              <a:t>equina</a:t>
            </a:r>
            <a:r>
              <a:rPr lang="en-GB" dirty="0" smtClean="0"/>
              <a:t> syndrome, </a:t>
            </a:r>
            <a:r>
              <a:rPr lang="en-GB" dirty="0" err="1" smtClean="0"/>
              <a:t>idopathic</a:t>
            </a:r>
            <a:r>
              <a:rPr lang="en-GB" dirty="0" smtClean="0"/>
              <a:t> faecal incontinence, sphincter disruption, anal, rectal and colonic surgery and rectal </a:t>
            </a:r>
            <a:r>
              <a:rPr lang="en-GB" dirty="0" err="1" smtClean="0"/>
              <a:t>prolapse</a:t>
            </a:r>
            <a:r>
              <a:rPr lang="en-GB" dirty="0" smtClean="0"/>
              <a:t>)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72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with care and close monitoring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 •  </a:t>
            </a:r>
            <a:r>
              <a:rPr lang="en-GB" b="1" dirty="0" smtClean="0"/>
              <a:t>Spinal cord injury above T6 - </a:t>
            </a:r>
            <a:r>
              <a:rPr lang="en-GB" dirty="0" smtClean="0"/>
              <a:t>monitor for autonomic </a:t>
            </a:r>
            <a:r>
              <a:rPr lang="en-GB" dirty="0" err="1" smtClean="0"/>
              <a:t>dysreflexia</a:t>
            </a:r>
            <a:r>
              <a:rPr lang="en-GB" dirty="0" smtClean="0"/>
              <a:t> until it is  clear that the technique is well tolerated and does not provoke autonomic </a:t>
            </a:r>
            <a:r>
              <a:rPr lang="en-GB" dirty="0" err="1" smtClean="0"/>
              <a:t>dysreflexia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•  </a:t>
            </a:r>
            <a:r>
              <a:rPr lang="en-GB" b="1" dirty="0" smtClean="0"/>
              <a:t>Unstable metabolic conditions </a:t>
            </a:r>
            <a:r>
              <a:rPr lang="en-GB" dirty="0" smtClean="0"/>
              <a:t>- frail, known renal disease or liver disease: </a:t>
            </a:r>
          </a:p>
          <a:p>
            <a:pPr>
              <a:buNone/>
            </a:pPr>
            <a:r>
              <a:rPr lang="en-GB" dirty="0" smtClean="0"/>
              <a:t>may need to monitor electrolytes and possibly use saline rather than water for </a:t>
            </a:r>
          </a:p>
          <a:p>
            <a:pPr>
              <a:buNone/>
            </a:pPr>
            <a:r>
              <a:rPr lang="en-GB" dirty="0" smtClean="0"/>
              <a:t>irrigation if there are problems with salt depletion</a:t>
            </a:r>
          </a:p>
          <a:p>
            <a:r>
              <a:rPr lang="en-GB" dirty="0" smtClean="0"/>
              <a:t> </a:t>
            </a:r>
            <a:r>
              <a:rPr lang="en-GB" b="1" dirty="0" smtClean="0"/>
              <a:t>Under 18 years old </a:t>
            </a:r>
            <a:r>
              <a:rPr lang="en-GB" dirty="0" smtClean="0"/>
              <a:t>- consult paediatric consultant, consider safeguarding </a:t>
            </a:r>
          </a:p>
          <a:p>
            <a:pPr>
              <a:buNone/>
            </a:pPr>
            <a:r>
              <a:rPr lang="en-GB" dirty="0" smtClean="0"/>
              <a:t>issues, and consider use of saline for younger children over 3 years old</a:t>
            </a:r>
          </a:p>
          <a:p>
            <a:pPr>
              <a:buNone/>
            </a:pPr>
            <a:r>
              <a:rPr lang="en-GB" dirty="0" smtClean="0"/>
              <a:t>•  </a:t>
            </a:r>
            <a:r>
              <a:rPr lang="en-GB" b="1" dirty="0" smtClean="0"/>
              <a:t>Inability to perform the procedure independently </a:t>
            </a:r>
            <a:r>
              <a:rPr lang="en-GB" dirty="0" smtClean="0"/>
              <a:t>or comply with the protocol in the absence of close involvement of carers </a:t>
            </a:r>
          </a:p>
          <a:p>
            <a:pPr>
              <a:buNone/>
            </a:pPr>
            <a:r>
              <a:rPr lang="en-GB" dirty="0" smtClean="0"/>
              <a:t> •  </a:t>
            </a:r>
            <a:r>
              <a:rPr lang="en-GB" b="1" dirty="0" err="1" smtClean="0"/>
              <a:t>Anorectal</a:t>
            </a:r>
            <a:r>
              <a:rPr lang="en-GB" b="1" dirty="0" smtClean="0"/>
              <a:t> conditions </a:t>
            </a:r>
            <a:r>
              <a:rPr lang="en-GB" dirty="0" smtClean="0"/>
              <a:t>that could cause pain or bleeding during the procedure (e.g. third degree haemorrhoids, anal fissure)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06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Relative contra-indications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dirty="0" smtClean="0"/>
              <a:t>• Pregnant or planning pregnancy - </a:t>
            </a:r>
            <a:r>
              <a:rPr lang="en-GB" dirty="0" smtClean="0"/>
              <a:t>There is no evidence to suggest </a:t>
            </a:r>
          </a:p>
          <a:p>
            <a:pPr>
              <a:buNone/>
            </a:pPr>
            <a:r>
              <a:rPr lang="en-GB" dirty="0" smtClean="0"/>
              <a:t>whether irrigation can or cannot be used during pregnancy. Prior to </a:t>
            </a:r>
          </a:p>
          <a:p>
            <a:pPr>
              <a:buNone/>
            </a:pPr>
            <a:r>
              <a:rPr lang="en-GB" dirty="0" smtClean="0"/>
              <a:t>commencing or continuing irrigation the patient should be assessed on an </a:t>
            </a:r>
          </a:p>
          <a:p>
            <a:pPr>
              <a:buNone/>
            </a:pPr>
            <a:r>
              <a:rPr lang="en-GB" dirty="0" smtClean="0"/>
              <a:t>individual basis in consultation with her midwife obstetrician and/or General </a:t>
            </a:r>
          </a:p>
          <a:p>
            <a:pPr>
              <a:buNone/>
            </a:pPr>
            <a:r>
              <a:rPr lang="en-GB" dirty="0" smtClean="0"/>
              <a:t>Practitioner. Bear in mind that continuing effective evacuation of stool regularly </a:t>
            </a:r>
          </a:p>
          <a:p>
            <a:pPr>
              <a:buNone/>
            </a:pPr>
            <a:r>
              <a:rPr lang="en-GB" dirty="0" smtClean="0"/>
              <a:t>throughout pregnancy must be maintained by some method.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Children under 3 years of age</a:t>
            </a:r>
          </a:p>
          <a:p>
            <a:pPr>
              <a:buNone/>
            </a:pPr>
            <a:r>
              <a:rPr lang="en-GB" b="1" dirty="0" smtClean="0"/>
              <a:t>• Inflammatory bowel disease </a:t>
            </a:r>
            <a:r>
              <a:rPr lang="en-GB" dirty="0" smtClean="0"/>
              <a:t>(e.g. ulcerative colitis or </a:t>
            </a:r>
            <a:r>
              <a:rPr lang="en-GB" dirty="0" err="1" smtClean="0"/>
              <a:t>Crohn’s</a:t>
            </a:r>
            <a:r>
              <a:rPr lang="en-GB" dirty="0" smtClean="0"/>
              <a:t> disease)</a:t>
            </a:r>
          </a:p>
          <a:p>
            <a:pPr>
              <a:buNone/>
            </a:pPr>
            <a:r>
              <a:rPr lang="en-GB" b="1" dirty="0" smtClean="0"/>
              <a:t>• Active </a:t>
            </a:r>
            <a:r>
              <a:rPr lang="en-GB" b="1" dirty="0" err="1" smtClean="0"/>
              <a:t>perianal</a:t>
            </a:r>
            <a:r>
              <a:rPr lang="en-GB" b="1" dirty="0" smtClean="0"/>
              <a:t> sepsis (fistula or abscess)</a:t>
            </a:r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Rectal or colonic surgical </a:t>
            </a:r>
            <a:r>
              <a:rPr lang="en-GB" b="1" dirty="0" err="1" smtClean="0"/>
              <a:t>anastomosis</a:t>
            </a:r>
            <a:r>
              <a:rPr lang="en-GB" b="1" dirty="0" smtClean="0"/>
              <a:t> within the last 3-6 months</a:t>
            </a:r>
          </a:p>
          <a:p>
            <a:pPr>
              <a:buNone/>
            </a:pPr>
            <a:r>
              <a:rPr lang="en-GB" b="1" dirty="0" smtClean="0"/>
              <a:t>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9055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Relative contra-indications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Faecal impaction </a:t>
            </a:r>
            <a:r>
              <a:rPr lang="en-GB" dirty="0" smtClean="0"/>
              <a:t>– rectal impaction should be cleared (using suppositories, </a:t>
            </a:r>
          </a:p>
          <a:p>
            <a:pPr>
              <a:buNone/>
            </a:pPr>
            <a:r>
              <a:rPr lang="en-GB" dirty="0" smtClean="0"/>
              <a:t>enemas and/or digital evacuation of stool as appropriate) prior to introducing </a:t>
            </a:r>
          </a:p>
          <a:p>
            <a:pPr>
              <a:buNone/>
            </a:pPr>
            <a:r>
              <a:rPr lang="en-GB" dirty="0" smtClean="0"/>
              <a:t>irrigation</a:t>
            </a:r>
          </a:p>
          <a:p>
            <a:pPr>
              <a:buNone/>
            </a:pPr>
            <a:r>
              <a:rPr lang="en-GB" dirty="0" smtClean="0"/>
              <a:t> • </a:t>
            </a:r>
            <a:r>
              <a:rPr lang="en-GB" b="1" dirty="0" smtClean="0"/>
              <a:t>Past pelvic radiotherapy which has caused bowel symptoms or recent pelvic radiotherapy</a:t>
            </a:r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Long term steroid medication </a:t>
            </a:r>
            <a:r>
              <a:rPr lang="en-GB" dirty="0" smtClean="0"/>
              <a:t>(rare risk of </a:t>
            </a:r>
            <a:r>
              <a:rPr lang="en-GB" dirty="0" err="1" smtClean="0"/>
              <a:t>diverticular</a:t>
            </a:r>
            <a:r>
              <a:rPr lang="en-GB" dirty="0" smtClean="0"/>
              <a:t> perforation, reported with </a:t>
            </a:r>
            <a:r>
              <a:rPr lang="en-GB" dirty="0" err="1" smtClean="0"/>
              <a:t>steriod</a:t>
            </a:r>
            <a:r>
              <a:rPr lang="en-GB" dirty="0" smtClean="0"/>
              <a:t> use, however not related to irrigation </a:t>
            </a:r>
          </a:p>
          <a:p>
            <a:pPr>
              <a:buNone/>
            </a:pPr>
            <a:r>
              <a:rPr lang="en-GB" dirty="0" smtClean="0"/>
              <a:t> • </a:t>
            </a:r>
            <a:r>
              <a:rPr lang="en-GB" b="1" dirty="0" smtClean="0"/>
              <a:t>Anticoagulant medication </a:t>
            </a:r>
            <a:r>
              <a:rPr lang="en-GB" dirty="0" smtClean="0"/>
              <a:t>(bleeding risk)</a:t>
            </a:r>
          </a:p>
          <a:p>
            <a:pPr>
              <a:buNone/>
            </a:pPr>
            <a:r>
              <a:rPr lang="en-GB" b="1" dirty="0" smtClean="0"/>
              <a:t>• Colonic biopsy during endoscopy in the past 3 months</a:t>
            </a:r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Use of rectal medications </a:t>
            </a:r>
            <a:r>
              <a:rPr lang="en-GB" dirty="0" smtClean="0"/>
              <a:t>for other diseases which may be</a:t>
            </a:r>
          </a:p>
          <a:p>
            <a:pPr>
              <a:buNone/>
            </a:pPr>
            <a:r>
              <a:rPr lang="en-GB" dirty="0" smtClean="0"/>
              <a:t>diluted by irrigation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55867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Relative contra-indications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Congestive cardiac failure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Anal surgery within the past 6 months</a:t>
            </a:r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r>
              <a:rPr lang="en-GB" b="1" dirty="0" smtClean="0"/>
              <a:t>• Diarrhoea of unknown aetiology</a:t>
            </a:r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Known </a:t>
            </a:r>
            <a:r>
              <a:rPr lang="en-GB" b="1" dirty="0" err="1" smtClean="0"/>
              <a:t>diverticular</a:t>
            </a:r>
            <a:r>
              <a:rPr lang="en-GB" b="1" dirty="0" smtClean="0"/>
              <a:t> disease</a:t>
            </a:r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r>
              <a:rPr lang="en-GB" b="1" dirty="0" smtClean="0"/>
              <a:t>• Low blood sodium</a:t>
            </a:r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r>
              <a:rPr lang="en-GB" b="1" dirty="0" smtClean="0"/>
              <a:t> • Pelvic malignancy</a:t>
            </a:r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endParaRPr lang="en-GB" b="1" dirty="0" smtClean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3631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Absolute contraindications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Acute active inflammatory bowel disease</a:t>
            </a:r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Known obstructing rectal or colonic mass or stricture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Diverticulitis or complex </a:t>
            </a:r>
            <a:r>
              <a:rPr lang="en-GB" b="1" dirty="0" err="1" smtClean="0"/>
              <a:t>diverticular</a:t>
            </a:r>
            <a:r>
              <a:rPr lang="en-GB" b="1" dirty="0" smtClean="0"/>
              <a:t> disease (</a:t>
            </a:r>
            <a:r>
              <a:rPr lang="en-GB" b="1" dirty="0" err="1" smtClean="0"/>
              <a:t>diverticular</a:t>
            </a:r>
            <a:r>
              <a:rPr lang="en-GB" b="1" dirty="0" smtClean="0"/>
              <a:t> abscess or rupture)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 </a:t>
            </a:r>
            <a:r>
              <a:rPr lang="en-GB" b="1" dirty="0" smtClean="0"/>
              <a:t>• Anal surgery in the past 3 months </a:t>
            </a:r>
            <a:r>
              <a:rPr lang="en-GB" dirty="0" smtClean="0"/>
              <a:t>or haemorrhoid banding within </a:t>
            </a:r>
          </a:p>
          <a:p>
            <a:pPr>
              <a:buNone/>
            </a:pPr>
            <a:r>
              <a:rPr lang="en-GB" dirty="0" smtClean="0"/>
              <a:t>  the past 4-6 weeks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• </a:t>
            </a:r>
            <a:r>
              <a:rPr lang="en-GB" b="1" dirty="0" smtClean="0"/>
              <a:t>Severe cognitive impairment </a:t>
            </a:r>
            <a:r>
              <a:rPr lang="en-GB" dirty="0" smtClean="0"/>
              <a:t>(unless carer available to </a:t>
            </a:r>
          </a:p>
          <a:p>
            <a:pPr>
              <a:buNone/>
            </a:pPr>
            <a:r>
              <a:rPr lang="en-GB" dirty="0" smtClean="0"/>
              <a:t>  supervise/administer)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47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and Long Term Use of Irrigation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Trans-anal irrigation using </a:t>
            </a:r>
            <a:r>
              <a:rPr lang="en-GB" dirty="0" err="1" smtClean="0"/>
              <a:t>Peristeen</a:t>
            </a:r>
            <a:r>
              <a:rPr lang="en-GB" dirty="0" smtClean="0"/>
              <a:t> Anal Irrigation is a safe intervention : adverse events are rare</a:t>
            </a:r>
          </a:p>
          <a:p>
            <a:r>
              <a:rPr lang="en-GB" dirty="0" smtClean="0"/>
              <a:t>Very small risk of bowel damage (perforation), less than 1 per 100,000 irrigations</a:t>
            </a:r>
          </a:p>
          <a:p>
            <a:r>
              <a:rPr lang="en-GB" dirty="0" smtClean="0"/>
              <a:t>Discuss with patient, informed consent</a:t>
            </a:r>
          </a:p>
          <a:p>
            <a:r>
              <a:rPr lang="en-GB" dirty="0" smtClean="0"/>
              <a:t>Long term use not thought to impact bowel function</a:t>
            </a:r>
          </a:p>
          <a:p>
            <a:r>
              <a:rPr lang="en-GB" dirty="0" smtClean="0"/>
              <a:t>Continuing support for patients</a:t>
            </a:r>
          </a:p>
          <a:p>
            <a:pPr>
              <a:buNone/>
            </a:pPr>
            <a:r>
              <a:rPr lang="en-GB" dirty="0" smtClean="0"/>
              <a:t>Trouble shooting tips – </a:t>
            </a:r>
            <a:r>
              <a:rPr lang="en-GB" dirty="0" smtClean="0">
                <a:solidFill>
                  <a:srgbClr val="FF0000"/>
                </a:solidFill>
              </a:rPr>
              <a:t>‘If you have a sudden major bleed (especially with sudden pain at the same time) seek urgent medical attention’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18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580</Words>
  <Application>Microsoft Office PowerPoint</Application>
  <PresentationFormat>On-screen Show (16:9)</PresentationFormat>
  <Paragraphs>81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Corporate 16_9</vt:lpstr>
      <vt:lpstr>Starting a Patient on Peristeen</vt:lpstr>
      <vt:lpstr>Indications for use</vt:lpstr>
      <vt:lpstr>Use with care and close monitoring</vt:lpstr>
      <vt:lpstr>Relative contra-indications</vt:lpstr>
      <vt:lpstr>Relative contra-indications</vt:lpstr>
      <vt:lpstr>Relative contra-indications</vt:lpstr>
      <vt:lpstr>Absolute contraindications</vt:lpstr>
      <vt:lpstr>Risk and Long Term Use of Irrigation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2015-11-24T16:42:24Z</dcterms:created>
  <dcterms:modified xsi:type="dcterms:W3CDTF">2015-11-24T16:42:51Z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