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05613" cy="9939338"/>
  <p:custDataLst>
    <p:tags r:id="rId1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9">
          <p15:clr>
            <a:srgbClr val="A4A3A4"/>
          </p15:clr>
        </p15:guide>
        <p15:guide id="2" orient="horz" pos="576">
          <p15:clr>
            <a:srgbClr val="A4A3A4"/>
          </p15:clr>
        </p15:guide>
        <p15:guide id="3" orient="horz" pos="640">
          <p15:clr>
            <a:srgbClr val="A4A3A4"/>
          </p15:clr>
        </p15:guide>
        <p15:guide id="4" orient="horz" pos="2819">
          <p15:clr>
            <a:srgbClr val="A4A3A4"/>
          </p15:clr>
        </p15:guide>
        <p15:guide id="5" orient="horz" pos="2798">
          <p15:clr>
            <a:srgbClr val="A4A3A4"/>
          </p15:clr>
        </p15:guide>
        <p15:guide id="6" orient="horz" pos="450">
          <p15:clr>
            <a:srgbClr val="A4A3A4"/>
          </p15:clr>
        </p15:guide>
        <p15:guide id="7" orient="horz" pos="2606">
          <p15:clr>
            <a:srgbClr val="A4A3A4"/>
          </p15:clr>
        </p15:guide>
        <p15:guide id="8" pos="3039">
          <p15:clr>
            <a:srgbClr val="A4A3A4"/>
          </p15:clr>
        </p15:guide>
        <p15:guide id="9" pos="5442">
          <p15:clr>
            <a:srgbClr val="A4A3A4"/>
          </p15:clr>
        </p15:guide>
        <p15:guide id="10" pos="2722">
          <p15:clr>
            <a:srgbClr val="A4A3A4"/>
          </p15:clr>
        </p15:guide>
        <p15:guide id="11" pos="3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>
          <p15:clr>
            <a:srgbClr val="A4A3A4"/>
          </p15:clr>
        </p15:guide>
        <p15:guide id="2" pos="214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6F6F"/>
    <a:srgbClr val="25397D"/>
    <a:srgbClr val="40C3D7"/>
    <a:srgbClr val="C7B37F"/>
    <a:srgbClr val="AFADC3"/>
    <a:srgbClr val="B8CF95"/>
    <a:srgbClr val="E34D37"/>
    <a:srgbClr val="FCD900"/>
    <a:srgbClr val="7AB800"/>
    <a:srgbClr val="0065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700" autoAdjust="0"/>
  </p:normalViewPr>
  <p:slideViewPr>
    <p:cSldViewPr snapToObjects="1">
      <p:cViewPr varScale="1">
        <p:scale>
          <a:sx n="109" d="100"/>
          <a:sy n="109" d="100"/>
        </p:scale>
        <p:origin x="91" y="86"/>
      </p:cViewPr>
      <p:guideLst>
        <p:guide orient="horz" pos="239"/>
        <p:guide orient="horz" pos="576"/>
        <p:guide orient="horz" pos="640"/>
        <p:guide orient="horz" pos="2819"/>
        <p:guide orient="horz" pos="2798"/>
        <p:guide orient="horz" pos="450"/>
        <p:guide orient="horz" pos="2606"/>
        <p:guide pos="3039"/>
        <p:guide pos="5442"/>
        <p:guide pos="2722"/>
        <p:guide pos="3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85" d="100"/>
          <a:sy n="85" d="100"/>
        </p:scale>
        <p:origin x="-3078" y="-84"/>
      </p:cViewPr>
      <p:guideLst>
        <p:guide orient="horz" pos="3130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939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endParaRPr lang="en-US" dirty="0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" y="746125"/>
            <a:ext cx="6623050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562" y="4721186"/>
            <a:ext cx="5444490" cy="447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939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A6DCC2FD-5590-45B0-9304-F5328BE63FE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1784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7113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6282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35097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A5C621-7F21-42ED-AAC7-AB88D9C48CA2}" type="slidenum">
              <a:rPr lang="en-GB" smtClean="0"/>
              <a:pPr/>
              <a:t>4</a:t>
            </a:fld>
            <a:endParaRPr lang="en-GB" dirty="0" smtClean="0"/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GB" dirty="0" smtClean="0"/>
              <a:t>A number of parameters are adjusted on an individual basis…</a:t>
            </a:r>
          </a:p>
        </p:txBody>
      </p:sp>
    </p:spTree>
    <p:extLst>
      <p:ext uri="{BB962C8B-B14F-4D97-AF65-F5344CB8AC3E}">
        <p14:creationId xmlns:p14="http://schemas.microsoft.com/office/powerpoint/2010/main" val="30078975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A076A7-7440-4ED8-9E0A-B6253D7822C9}" type="slidenum">
              <a:rPr lang="en-GB" smtClean="0"/>
              <a:pPr/>
              <a:t>5</a:t>
            </a:fld>
            <a:endParaRPr lang="en-GB" dirty="0" smtClean="0"/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GB" dirty="0" smtClean="0"/>
              <a:t>How to introduce the catheter…</a:t>
            </a:r>
          </a:p>
        </p:txBody>
      </p:sp>
    </p:spTree>
    <p:extLst>
      <p:ext uri="{BB962C8B-B14F-4D97-AF65-F5344CB8AC3E}">
        <p14:creationId xmlns:p14="http://schemas.microsoft.com/office/powerpoint/2010/main" val="8182506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847852-2F9B-4007-8D2B-F35A066A7D5C}" type="slidenum">
              <a:rPr lang="en-GB" smtClean="0"/>
              <a:pPr/>
              <a:t>6</a:t>
            </a:fld>
            <a:endParaRPr lang="en-GB" dirty="0" smtClean="0"/>
          </a:p>
        </p:txBody>
      </p:sp>
      <p:sp>
        <p:nvSpPr>
          <p:cNvPr id="20992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GB" dirty="0" smtClean="0"/>
              <a:t>How to adjust the volume of water…</a:t>
            </a:r>
          </a:p>
        </p:txBody>
      </p:sp>
    </p:spTree>
    <p:extLst>
      <p:ext uri="{BB962C8B-B14F-4D97-AF65-F5344CB8AC3E}">
        <p14:creationId xmlns:p14="http://schemas.microsoft.com/office/powerpoint/2010/main" val="7038824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12BC21-B952-4D03-A94C-E30808AC1733}" type="slidenum">
              <a:rPr lang="en-GB" smtClean="0"/>
              <a:pPr/>
              <a:t>7</a:t>
            </a:fld>
            <a:endParaRPr lang="en-GB" dirty="0" smtClean="0"/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GB" dirty="0" smtClean="0"/>
              <a:t>…continued…</a:t>
            </a:r>
          </a:p>
        </p:txBody>
      </p:sp>
    </p:spTree>
    <p:extLst>
      <p:ext uri="{BB962C8B-B14F-4D97-AF65-F5344CB8AC3E}">
        <p14:creationId xmlns:p14="http://schemas.microsoft.com/office/powerpoint/2010/main" val="36560977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90F07F-B542-4693-9FDD-BABF011389D9}" type="slidenum">
              <a:rPr lang="en-GB" smtClean="0"/>
              <a:pPr/>
              <a:t>8</a:t>
            </a:fld>
            <a:endParaRPr lang="en-GB" dirty="0" smtClean="0"/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53988" y="784225"/>
            <a:ext cx="6543675" cy="3681413"/>
          </a:xfrm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2256" y="4702071"/>
            <a:ext cx="4999263" cy="4466331"/>
          </a:xfrm>
          <a:noFill/>
          <a:ln/>
        </p:spPr>
        <p:txBody>
          <a:bodyPr/>
          <a:lstStyle/>
          <a:p>
            <a:pPr eaLnBrk="1" hangingPunct="1"/>
            <a:r>
              <a:rPr lang="en-GB" dirty="0" smtClean="0"/>
              <a:t>How to define the individual routine - frequency and timing…</a:t>
            </a:r>
          </a:p>
        </p:txBody>
      </p:sp>
    </p:spTree>
    <p:extLst>
      <p:ext uri="{BB962C8B-B14F-4D97-AF65-F5344CB8AC3E}">
        <p14:creationId xmlns:p14="http://schemas.microsoft.com/office/powerpoint/2010/main" val="9532357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973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U:\Coloplast\Jobs\4002_PowerPoint skabelon tilpasninger\Received\Work\business area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82" y="4623419"/>
            <a:ext cx="951147" cy="26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U:\Coloplast\Jobs\4002_PowerPoint skabelon tilpasninger\Received\Work\CPlogo_Small_Blue_RGB_300.emf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333"/>
          <a:stretch/>
        </p:blipFill>
        <p:spPr bwMode="auto">
          <a:xfrm>
            <a:off x="7107379" y="4688814"/>
            <a:ext cx="1531796" cy="25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bmkFPPicture" descr="Coloplast_Nature_Abstracts_02.jpg"/>
          <p:cNvPicPr>
            <a:picLocks/>
          </p:cNvPicPr>
          <p:nvPr userDrawn="1"/>
        </p:nvPicPr>
        <p:blipFill rotWithShape="1">
          <a:blip r:embed="rId4"/>
          <a:srcRect r="-23" b="24389"/>
          <a:stretch/>
        </p:blipFill>
        <p:spPr>
          <a:xfrm>
            <a:off x="0" y="0"/>
            <a:ext cx="8639999" cy="4475561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 bwMode="auto">
          <a:xfrm>
            <a:off x="0" y="3318319"/>
            <a:ext cx="8640000" cy="1155600"/>
          </a:xfrm>
          <a:prstGeom prst="rect">
            <a:avLst/>
          </a:prstGeom>
          <a:solidFill>
            <a:srgbClr val="00B0CA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bmkFldName"/>
          <p:cNvSpPr txBox="1"/>
          <p:nvPr userDrawn="1"/>
        </p:nvSpPr>
        <p:spPr>
          <a:xfrm>
            <a:off x="504000" y="4149919"/>
            <a:ext cx="763200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1600" noProof="0" smtClean="0">
              <a:solidFill>
                <a:schemeClr val="bg1"/>
              </a:solidFill>
            </a:endParaRPr>
          </a:p>
        </p:txBody>
      </p:sp>
      <p:sp>
        <p:nvSpPr>
          <p:cNvPr id="4098" name="Title 4097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04000" y="3453319"/>
            <a:ext cx="7632000" cy="270000"/>
          </a:xfrm>
        </p:spPr>
        <p:txBody>
          <a:bodyPr anchor="b" anchorCtr="0"/>
          <a:lstStyle>
            <a:lvl1pPr>
              <a:lnSpc>
                <a:spcPts val="29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Presentation title</a:t>
            </a:r>
            <a:endParaRPr lang="en-GB" noProof="0" dirty="0"/>
          </a:p>
        </p:txBody>
      </p:sp>
      <p:sp>
        <p:nvSpPr>
          <p:cNvPr id="4099" name="Subtitle 4098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504000" y="3736819"/>
            <a:ext cx="7632000" cy="270000"/>
          </a:xfrm>
        </p:spPr>
        <p:txBody>
          <a:bodyPr/>
          <a:lstStyle>
            <a:lvl1pPr marL="0" indent="0">
              <a:lnSpc>
                <a:spcPts val="1900"/>
              </a:lnSpc>
              <a:spcBef>
                <a:spcPct val="0"/>
              </a:spcBef>
              <a:buFontTx/>
              <a:buNone/>
              <a:defRPr sz="160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Presentation subtitle</a:t>
            </a:r>
            <a:endParaRPr lang="en-GB" noProof="0" dirty="0"/>
          </a:p>
        </p:txBody>
      </p:sp>
      <p:sp>
        <p:nvSpPr>
          <p:cNvPr id="4127" name="Rectangle 3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304000" y="4806000"/>
            <a:ext cx="1152000" cy="762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 smtClean="0"/>
              <a:t>Page </a:t>
            </a:r>
            <a:fld id="{887756B2-0F5F-488B-B360-E5187770A516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34" name="bmkFld10PresentationTitle"/>
          <p:cNvSpPr txBox="1"/>
          <p:nvPr userDrawn="1"/>
        </p:nvSpPr>
        <p:spPr>
          <a:xfrm>
            <a:off x="2304000" y="4702861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dirty="0" smtClean="0">
              <a:solidFill>
                <a:schemeClr val="bg2"/>
              </a:solidFill>
            </a:endParaRPr>
          </a:p>
        </p:txBody>
      </p:sp>
      <p:sp>
        <p:nvSpPr>
          <p:cNvPr id="35" name="bmkFld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spcBef>
                <a:spcPts val="300"/>
              </a:spcBef>
              <a:defRPr/>
            </a:lvl2pPr>
            <a:lvl3pPr>
              <a:spcBef>
                <a:spcPts val="300"/>
              </a:spcBef>
              <a:defRPr/>
            </a:lvl3pPr>
            <a:lvl4pPr>
              <a:spcBef>
                <a:spcPts val="300"/>
              </a:spcBef>
              <a:defRPr/>
            </a:lvl4pPr>
            <a:lvl5pPr>
              <a:spcBef>
                <a:spcPts val="300"/>
              </a:spcBef>
              <a:defRPr/>
            </a:lvl5pPr>
            <a:lvl6pPr>
              <a:spcBef>
                <a:spcPts val="300"/>
              </a:spcBef>
              <a:defRPr baseline="0"/>
            </a:lvl6pPr>
            <a:lvl7pPr>
              <a:spcBef>
                <a:spcPts val="300"/>
              </a:spcBef>
              <a:buFont typeface="Arial" pitchFamily="34" charset="0"/>
              <a:buChar char="•"/>
              <a:defRPr baseline="0"/>
            </a:lvl7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2F4432FF-5EA5-4C7F-B1F8-4542D993CF2D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3" name="bmkFld2PresentationTitle"/>
          <p:cNvSpPr txBox="1"/>
          <p:nvPr userDrawn="1"/>
        </p:nvSpPr>
        <p:spPr>
          <a:xfrm>
            <a:off x="2304000" y="4702861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dirty="0" smtClean="0">
              <a:solidFill>
                <a:schemeClr val="bg2"/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bmkFld2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999" y="1015604"/>
            <a:ext cx="8136000" cy="3426619"/>
          </a:xfrm>
        </p:spPr>
        <p:txBody>
          <a:bodyPr/>
          <a:lstStyle>
            <a:lvl1pPr marL="0" indent="0">
              <a:lnSpc>
                <a:spcPct val="97000"/>
              </a:lnSpc>
              <a:spcBef>
                <a:spcPts val="0"/>
              </a:spcBef>
              <a:buNone/>
              <a:tabLst/>
              <a:defRPr sz="1800" baseline="0"/>
            </a:lvl1pPr>
            <a:lvl2pPr marL="0" indent="0">
              <a:lnSpc>
                <a:spcPts val="1920"/>
              </a:lnSpc>
              <a:spcBef>
                <a:spcPts val="0"/>
              </a:spcBef>
              <a:buNone/>
              <a:defRPr sz="1600" baseline="0"/>
            </a:lvl2pPr>
            <a:lvl3pPr marL="0" indent="0">
              <a:lnSpc>
                <a:spcPts val="1920"/>
              </a:lnSpc>
              <a:spcBef>
                <a:spcPts val="0"/>
              </a:spcBef>
              <a:buNone/>
              <a:tabLst/>
              <a:defRPr sz="1600" baseline="0"/>
            </a:lvl3pPr>
            <a:lvl4pPr marL="0" indent="0">
              <a:lnSpc>
                <a:spcPts val="1920"/>
              </a:lnSpc>
              <a:spcBef>
                <a:spcPts val="0"/>
              </a:spcBef>
              <a:buNone/>
              <a:defRPr sz="1600" baseline="0"/>
            </a:lvl4pPr>
            <a:lvl5pPr marL="0" indent="0">
              <a:lnSpc>
                <a:spcPts val="1920"/>
              </a:lnSpc>
              <a:spcBef>
                <a:spcPts val="0"/>
              </a:spcBef>
              <a:buNone/>
              <a:defRPr sz="1600" baseline="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2F4432FF-5EA5-4C7F-B1F8-4542D993CF2D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bmkFld3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2" name="bmkFld3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4" name="Straight Connector 13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999" y="1015604"/>
            <a:ext cx="3463200" cy="3109997"/>
          </a:xfrm>
        </p:spPr>
        <p:txBody>
          <a:bodyPr/>
          <a:lstStyle>
            <a:lvl1pPr marL="162000" indent="-162000">
              <a:tabLst/>
              <a:defRPr sz="1800"/>
            </a:lvl1pPr>
            <a:lvl2pPr marL="324000">
              <a:spcBef>
                <a:spcPts val="300"/>
              </a:spcBef>
              <a:tabLst/>
              <a:defRPr sz="1600"/>
            </a:lvl2pPr>
            <a:lvl3pPr marL="486000" indent="-162000">
              <a:spcBef>
                <a:spcPts val="300"/>
              </a:spcBef>
              <a:tabLst/>
              <a:defRPr sz="1600"/>
            </a:lvl3pPr>
            <a:lvl4pPr marL="648000">
              <a:spcBef>
                <a:spcPts val="300"/>
              </a:spcBef>
              <a:tabLst/>
              <a:defRPr sz="1600"/>
            </a:lvl4pPr>
            <a:lvl5pPr marL="810000" indent="-162000">
              <a:spcBef>
                <a:spcPts val="300"/>
              </a:spcBef>
              <a:tabLst/>
              <a:defRPr sz="1600" baseline="0"/>
            </a:lvl5pPr>
            <a:lvl6pPr marL="162000">
              <a:defRPr sz="1600"/>
            </a:lvl6pPr>
            <a:lvl7pPr marL="972000" indent="-162000">
              <a:spcBef>
                <a:spcPts val="300"/>
              </a:spcBef>
              <a:buSzPct val="85000"/>
              <a:tabLst/>
              <a:defRPr lang="en-US" sz="1600" baseline="0">
                <a:solidFill>
                  <a:schemeClr val="bg2"/>
                </a:solidFill>
                <a:latin typeface="+mn-lt"/>
              </a:defRPr>
            </a:lvl7pPr>
            <a:lvl8pPr marL="1134000" indent="-162000">
              <a:spcBef>
                <a:spcPts val="300"/>
              </a:spcBef>
              <a:buSzPct val="85000"/>
              <a:tabLst/>
              <a:defRPr lang="en-US" sz="1600" baseline="0">
                <a:solidFill>
                  <a:schemeClr val="bg2"/>
                </a:solidFill>
                <a:latin typeface="+mn-lt"/>
              </a:defRPr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71200" y="1015604"/>
            <a:ext cx="4168800" cy="3109997"/>
          </a:xfrm>
        </p:spPr>
        <p:txBody>
          <a:bodyPr/>
          <a:lstStyle>
            <a:lvl1pPr marL="162000">
              <a:defRPr sz="1800"/>
            </a:lvl1pPr>
            <a:lvl2pPr marL="324000">
              <a:spcBef>
                <a:spcPts val="300"/>
              </a:spcBef>
              <a:defRPr sz="1600"/>
            </a:lvl2pPr>
            <a:lvl3pPr marL="486000">
              <a:spcBef>
                <a:spcPts val="300"/>
              </a:spcBef>
              <a:defRPr sz="1600"/>
            </a:lvl3pPr>
            <a:lvl4pPr marL="648000">
              <a:spcBef>
                <a:spcPts val="300"/>
              </a:spcBef>
              <a:defRPr sz="1600"/>
            </a:lvl4pPr>
            <a:lvl5pPr marL="810000" indent="-162000">
              <a:spcBef>
                <a:spcPts val="300"/>
              </a:spcBef>
              <a:defRPr sz="1600"/>
            </a:lvl5pPr>
            <a:lvl6pPr marL="972000">
              <a:spcBef>
                <a:spcPts val="300"/>
              </a:spcBef>
              <a:defRPr sz="1600"/>
            </a:lvl6pPr>
            <a:lvl7pPr>
              <a:spcBef>
                <a:spcPts val="300"/>
              </a:spcBef>
              <a:buFont typeface="Arial" pitchFamily="34" charset="0"/>
              <a:buChar char="•"/>
              <a:defRPr lang="en-US" sz="1600" smtClean="0">
                <a:solidFill>
                  <a:schemeClr val="bg2"/>
                </a:solidFill>
                <a:latin typeface="+mn-lt"/>
              </a:defRPr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9E1F64D6-41D1-4C6E-9A0C-391134CF5866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bmkFld4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3" name="bmkFld4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5" name="Straight Connector 14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04000" y="1015604"/>
            <a:ext cx="8136000" cy="3425897"/>
          </a:xfrm>
        </p:spPr>
        <p:txBody>
          <a:bodyPr/>
          <a:lstStyle/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0" name="bmkFld5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2" name="bmkFld5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4" name="Straight Connector 13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A9648339-1880-4CA1-A1F8-F52B65A13388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504000" y="378618"/>
            <a:ext cx="8136000" cy="4098006"/>
          </a:xfrm>
        </p:spPr>
        <p:txBody>
          <a:bodyPr/>
          <a:lstStyle/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9" name="bmkFld7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7" name="bmkFld7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16FF891B-0DCB-4592-A66B-E74CAD9633B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9" name="bmkFld8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1" name="bmkFld8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3" name="Straight Connector 12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A9648339-1880-4CA1-A1F8-F52B65A13388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7" name="bmkFld9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0" name="bmkFld9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slide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8639175" cy="4470075"/>
          </a:xfrm>
        </p:spPr>
        <p:txBody>
          <a:bodyPr/>
          <a:lstStyle>
            <a:lvl1pPr marL="0" indent="0" algn="ctr">
              <a:buNone/>
              <a:defRPr baseline="0"/>
            </a:lvl1pPr>
          </a:lstStyle>
          <a:p>
            <a:r>
              <a:rPr lang="en-GB" dirty="0" smtClean="0"/>
              <a:t>Insert picture: Select placeholder and insert picture via </a:t>
            </a:r>
            <a:r>
              <a:rPr lang="en-GB" dirty="0" err="1" smtClean="0"/>
              <a:t>ImageShopper</a:t>
            </a:r>
            <a:r>
              <a:rPr lang="en-GB" dirty="0" smtClean="0"/>
              <a:t> or Browse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80100"/>
            <a:ext cx="8640000" cy="791100"/>
          </a:xfrm>
          <a:solidFill>
            <a:srgbClr val="00B0CA">
              <a:alpha val="85000"/>
            </a:srgbClr>
          </a:solidFill>
        </p:spPr>
        <p:txBody>
          <a:bodyPr lIns="504000" tIns="172800" rIns="216000"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bmkFld11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6" name="bmkFld10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243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with bullets for colo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0" y="0"/>
            <a:ext cx="8640000" cy="447556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16FF891B-0DCB-4592-A66B-E74CAD9633B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03999" y="1015604"/>
            <a:ext cx="7632000" cy="31218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3" name="bmkFld13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9" name="bmkFld12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for colo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0" y="-1"/>
            <a:ext cx="8640000" cy="4475561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16FF891B-0DCB-4592-A66B-E74CAD9633B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03999" y="1015604"/>
            <a:ext cx="7632000" cy="3121819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  <a:lvl2pPr marL="0" indent="0">
              <a:buFontTx/>
              <a:buNone/>
              <a:defRPr>
                <a:solidFill>
                  <a:schemeClr val="bg1"/>
                </a:solidFill>
              </a:defRPr>
            </a:lvl2pPr>
            <a:lvl3pPr marL="0" indent="0">
              <a:buFontTx/>
              <a:buNone/>
              <a:defRPr>
                <a:solidFill>
                  <a:schemeClr val="bg1"/>
                </a:solidFill>
              </a:defRPr>
            </a:lvl3pPr>
            <a:lvl4pPr marL="0" indent="0">
              <a:buFontTx/>
              <a:buNone/>
              <a:defRPr>
                <a:solidFill>
                  <a:schemeClr val="bg1"/>
                </a:solidFill>
              </a:defRPr>
            </a:lvl4pPr>
            <a:lvl5pPr marL="0" indent="0">
              <a:buFontTx/>
              <a:buNone/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3" name="bmkFld14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9" name="bmkFld13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ion-Health-His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 smtClean="0"/>
              <a:t>Page </a:t>
            </a:r>
            <a:fld id="{A9648339-1880-4CA1-A1F8-F52B65A1338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1" name="bmkFld15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5" name="bmkFld14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le two content with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00" y="914369"/>
            <a:ext cx="3817175" cy="503659"/>
          </a:xfrm>
        </p:spPr>
        <p:txBody>
          <a:bodyPr anchor="b"/>
          <a:lstStyle>
            <a:lvl1pPr marL="0" indent="0">
              <a:lnSpc>
                <a:spcPct val="96000"/>
              </a:lnSpc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999" y="1495425"/>
            <a:ext cx="3817176" cy="264277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4412" y="914400"/>
            <a:ext cx="3815588" cy="503504"/>
          </a:xfrm>
        </p:spPr>
        <p:txBody>
          <a:bodyPr anchor="b"/>
          <a:lstStyle>
            <a:lvl1pPr marL="0" indent="0">
              <a:lnSpc>
                <a:spcPct val="96000"/>
              </a:lnSpc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4412" y="1495425"/>
            <a:ext cx="3815588" cy="264199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noProof="0" smtClean="0"/>
              <a:t>Page </a:t>
            </a:r>
            <a:fld id="{B087C561-5A31-4087-8FFE-8379F507CA49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18" name="Straight Connector 17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bmkFld16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5" name="bmkFld15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equal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504000" y="1015603"/>
            <a:ext cx="3815589" cy="312181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2"/>
          </p:nvPr>
        </p:nvSpPr>
        <p:spPr>
          <a:xfrm>
            <a:off x="4824002" y="1015604"/>
            <a:ext cx="3815174" cy="312181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dirty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cxnSp>
        <p:nvCxnSpPr>
          <p:cNvPr id="7" name="Straight Connector 6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bmkFld17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2" name="bmkFld16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695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2882" y="378619"/>
            <a:ext cx="8137117" cy="5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title style</a:t>
            </a:r>
            <a:endParaRPr lang="en-GB" noProof="0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2882" y="1015604"/>
            <a:ext cx="8137117" cy="3426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 smtClean="0"/>
          </a:p>
        </p:txBody>
      </p:sp>
      <p:sp>
        <p:nvSpPr>
          <p:cNvPr id="1070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5162" y="4805874"/>
            <a:ext cx="10800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650">
                <a:solidFill>
                  <a:schemeClr val="bg2"/>
                </a:solidFill>
              </a:defRPr>
            </a:lvl1pPr>
          </a:lstStyle>
          <a:p>
            <a:r>
              <a:rPr lang="en-GB" noProof="0" dirty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13" name="Picture 12"/>
          <p:cNvPicPr>
            <a:picLocks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667" t="1" r="-16667" b="1"/>
          <a:stretch/>
        </p:blipFill>
        <p:spPr>
          <a:xfrm>
            <a:off x="503999" y="4672626"/>
            <a:ext cx="953878" cy="198188"/>
          </a:xfrm>
          <a:prstGeom prst="rect">
            <a:avLst/>
          </a:prstGeom>
        </p:spPr>
      </p:pic>
      <p:pic>
        <p:nvPicPr>
          <p:cNvPr id="1028" name="Picture 4"/>
          <p:cNvPicPr>
            <a:picLocks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667" r="-16667"/>
          <a:stretch/>
        </p:blipFill>
        <p:spPr bwMode="auto">
          <a:xfrm>
            <a:off x="505416" y="4672627"/>
            <a:ext cx="951147" cy="197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U:\Coloplast\Jobs\4002_PowerPoint skabelon tilpasninger\Received\Work\CPlogo_Small_Blue_RGB_300.emf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333"/>
          <a:stretch/>
        </p:blipFill>
        <p:spPr bwMode="auto">
          <a:xfrm>
            <a:off x="7107379" y="4688814"/>
            <a:ext cx="1531796" cy="25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U:\Coloplast\Jobs\4002_PowerPoint skabelon tilpasninger\Received\Work\business area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82" y="4623419"/>
            <a:ext cx="951147" cy="26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2" r:id="rId4"/>
    <p:sldLayoutId id="2147483665" r:id="rId5"/>
    <p:sldLayoutId id="2147483667" r:id="rId6"/>
    <p:sldLayoutId id="2147483654" r:id="rId7"/>
    <p:sldLayoutId id="2147483655" r:id="rId8"/>
    <p:sldLayoutId id="2147483678" r:id="rId9"/>
    <p:sldLayoutId id="2147483676" r:id="rId10"/>
    <p:sldLayoutId id="2147483677" r:id="rId11"/>
    <p:sldLayoutId id="2147483675" r:id="rId12"/>
    <p:sldLayoutId id="2147483672" r:id="rId13"/>
    <p:sldLayoutId id="2147483679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9pPr>
    </p:titleStyle>
    <p:bodyStyle>
      <a:lvl1pPr marL="162000" indent="-162000" algn="l" rtl="0" eaLnBrk="1" fontAlgn="base" hangingPunct="1">
        <a:lnSpc>
          <a:spcPct val="97000"/>
        </a:lnSpc>
        <a:spcBef>
          <a:spcPts val="600"/>
        </a:spcBef>
        <a:spcAft>
          <a:spcPct val="0"/>
        </a:spcAft>
        <a:buSzPct val="85000"/>
        <a:buChar char="•"/>
        <a:tabLst/>
        <a:defRPr>
          <a:solidFill>
            <a:schemeClr val="bg2"/>
          </a:solidFill>
          <a:latin typeface="+mn-lt"/>
          <a:ea typeface="+mn-ea"/>
          <a:cs typeface="+mn-cs"/>
        </a:defRPr>
      </a:lvl1pPr>
      <a:lvl2pPr marL="324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2pPr>
      <a:lvl3pPr marL="486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3pPr>
      <a:lvl4pPr marL="648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4pPr>
      <a:lvl5pPr marL="810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5pPr>
      <a:lvl6pPr marL="972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lang="en-US" sz="1600" dirty="0" smtClean="0">
          <a:solidFill>
            <a:schemeClr val="bg2"/>
          </a:solidFill>
          <a:latin typeface="+mn-lt"/>
        </a:defRPr>
      </a:lvl6pPr>
      <a:lvl7pPr marL="1134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lang="en-US" sz="1600" dirty="0" smtClean="0">
          <a:solidFill>
            <a:schemeClr val="bg2"/>
          </a:solidFill>
          <a:latin typeface="+mn-lt"/>
        </a:defRPr>
      </a:lvl7pPr>
      <a:lvl8pPr marL="2278063" indent="-177800" algn="l" rtl="0" eaLnBrk="1" fontAlgn="base" hangingPunct="1">
        <a:spcBef>
          <a:spcPct val="30000"/>
        </a:spcBef>
        <a:spcAft>
          <a:spcPct val="0"/>
        </a:spcAft>
        <a:buChar char="•"/>
        <a:tabLst>
          <a:tab pos="176213" algn="l"/>
        </a:tabLst>
        <a:defRPr>
          <a:solidFill>
            <a:schemeClr val="tx1"/>
          </a:solidFill>
          <a:latin typeface="+mn-lt"/>
        </a:defRPr>
      </a:lvl8pPr>
      <a:lvl9pPr marL="2735263" indent="-177800" algn="l" rtl="0" eaLnBrk="1" fontAlgn="base" hangingPunct="1">
        <a:spcBef>
          <a:spcPct val="30000"/>
        </a:spcBef>
        <a:spcAft>
          <a:spcPct val="0"/>
        </a:spcAft>
        <a:buChar char="•"/>
        <a:tabLst>
          <a:tab pos="176213" algn="l"/>
        </a:tabLs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755576" y="3810982"/>
            <a:ext cx="6624736" cy="437859"/>
          </a:xfrm>
        </p:spPr>
        <p:txBody>
          <a:bodyPr>
            <a:normAutofit fontScale="90000"/>
          </a:bodyPr>
          <a:lstStyle/>
          <a:p>
            <a:pPr lvl="0"/>
            <a:r>
              <a:rPr lang="en-GB" dirty="0" smtClean="0"/>
              <a:t>Trans Anal Irrigation - Starting your patient on </a:t>
            </a:r>
            <a:r>
              <a:rPr lang="en-GB" dirty="0" err="1" smtClean="0"/>
              <a:t>Peristeen</a:t>
            </a:r>
            <a:endParaRPr lang="en-GB" dirty="0"/>
          </a:p>
        </p:txBody>
      </p:sp>
      <p:sp>
        <p:nvSpPr>
          <p:cNvPr id="6" name="bmkHeader"/>
          <p:cNvSpPr txBox="1"/>
          <p:nvPr/>
        </p:nvSpPr>
        <p:spPr>
          <a:xfrm>
            <a:off x="1521000" y="60072"/>
            <a:ext cx="5724000" cy="2565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endParaRPr lang="en-GB" sz="675" dirty="0">
              <a:solidFill>
                <a:srgbClr val="00B0CA"/>
              </a:solidFill>
            </a:endParaRPr>
          </a:p>
        </p:txBody>
      </p:sp>
      <p:sp>
        <p:nvSpPr>
          <p:cNvPr id="10" name="bmkFldPresentationTitle"/>
          <p:cNvSpPr txBox="1">
            <a:spLocks/>
          </p:cNvSpPr>
          <p:nvPr/>
        </p:nvSpPr>
        <p:spPr bwMode="auto">
          <a:xfrm>
            <a:off x="1521000" y="3867924"/>
            <a:ext cx="5724000" cy="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2175"/>
              </a:lnSpc>
              <a:defRPr/>
            </a:pPr>
            <a:endParaRPr lang="en-GB" kern="0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05478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do you need to get started?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GB" dirty="0" smtClean="0"/>
              <a:t> Peristeen system </a:t>
            </a:r>
            <a:r>
              <a:rPr lang="en-GB" u="sng" dirty="0" smtClean="0"/>
              <a:t>code 29121</a:t>
            </a:r>
          </a:p>
          <a:p>
            <a:pPr>
              <a:buFont typeface="Arial" pitchFamily="34" charset="0"/>
              <a:buChar char="•"/>
            </a:pPr>
            <a:endParaRPr lang="en-GB" u="sng" dirty="0" smtClean="0"/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Accessory unit  </a:t>
            </a:r>
            <a:r>
              <a:rPr lang="en-GB" u="sng" dirty="0" smtClean="0"/>
              <a:t>code 29122</a:t>
            </a:r>
          </a:p>
          <a:p>
            <a:pPr>
              <a:buFont typeface="Arial" pitchFamily="34" charset="0"/>
              <a:buChar char="•"/>
            </a:pPr>
            <a:endParaRPr lang="en-GB" u="sng" dirty="0" smtClean="0"/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Coloplast Care patient start pack</a:t>
            </a:r>
          </a:p>
          <a:p>
            <a:r>
              <a:rPr lang="en-GB" dirty="0" smtClean="0"/>
              <a:t>(Patient guide, step by step guide, DVD)</a:t>
            </a:r>
          </a:p>
          <a:p>
            <a:endParaRPr lang="en-GB" dirty="0" smtClean="0"/>
          </a:p>
          <a:p>
            <a:endParaRPr lang="en-GB" u="sng" dirty="0" smtClean="0"/>
          </a:p>
          <a:p>
            <a:endParaRPr lang="en-GB" u="sng" dirty="0" smtClean="0"/>
          </a:p>
          <a:p>
            <a:endParaRPr lang="en-GB" u="sng" dirty="0" smtClean="0"/>
          </a:p>
          <a:p>
            <a:endParaRPr lang="en-GB" u="sng" dirty="0" smtClean="0"/>
          </a:p>
          <a:p>
            <a:endParaRPr lang="en-GB" u="sng" dirty="0" smtClean="0"/>
          </a:p>
          <a:p>
            <a:endParaRPr lang="en-GB" u="sng" dirty="0" smtClean="0"/>
          </a:p>
          <a:p>
            <a:endParaRPr lang="en-GB" u="sng" dirty="0" smtClean="0"/>
          </a:p>
          <a:p>
            <a:endParaRPr lang="en-GB" u="sng" dirty="0" smtClean="0"/>
          </a:p>
          <a:p>
            <a:pPr>
              <a:buFont typeface="Arial" pitchFamily="34" charset="0"/>
              <a:buChar char="•"/>
            </a:pPr>
            <a:endParaRPr lang="en-GB" dirty="0"/>
          </a:p>
        </p:txBody>
      </p:sp>
      <p:pic>
        <p:nvPicPr>
          <p:cNvPr id="5" name="Picture 4" descr="CPUCC_Peristeen_Descriptive_0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6133" y="897564"/>
            <a:ext cx="2414867" cy="321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64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Getting Started – Teaching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en-GB" dirty="0" smtClean="0"/>
              <a:t>Ensure you have all equipment to hand – register patient with Charter Healthcare</a:t>
            </a:r>
          </a:p>
          <a:p>
            <a:pPr>
              <a:buFont typeface="Arial" pitchFamily="34" charset="0"/>
              <a:buChar char="•"/>
            </a:pPr>
            <a:endParaRPr lang="en-GB" dirty="0" smtClean="0"/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Ensure patient is not impacted</a:t>
            </a:r>
          </a:p>
          <a:p>
            <a:pPr>
              <a:buFont typeface="Arial" pitchFamily="34" charset="0"/>
              <a:buChar char="•"/>
            </a:pPr>
            <a:endParaRPr lang="en-GB" dirty="0" smtClean="0"/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Patients can be taught in clinic or home setting</a:t>
            </a:r>
          </a:p>
          <a:p>
            <a:pPr>
              <a:buFont typeface="Arial" pitchFamily="34" charset="0"/>
              <a:buChar char="•"/>
            </a:pPr>
            <a:endParaRPr lang="en-GB" dirty="0" smtClean="0"/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Ideally first irrigation will be done with health care professional present</a:t>
            </a:r>
          </a:p>
          <a:p>
            <a:pPr>
              <a:buFont typeface="Arial" pitchFamily="34" charset="0"/>
              <a:buChar char="•"/>
            </a:pPr>
            <a:endParaRPr lang="en-GB" dirty="0" smtClean="0"/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500ml is an ideal amount to begin irrigating with for adults</a:t>
            </a:r>
          </a:p>
          <a:p>
            <a:pPr>
              <a:buFont typeface="Arial" pitchFamily="34" charset="0"/>
              <a:buChar char="•"/>
            </a:pPr>
            <a:endParaRPr lang="en-GB" dirty="0" smtClean="0"/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Irrigate daily for first two weeks to ensure good technique and identify individual regime</a:t>
            </a:r>
          </a:p>
          <a:p>
            <a:pPr>
              <a:buFont typeface="Arial" pitchFamily="34" charset="0"/>
              <a:buChar char="•"/>
            </a:pPr>
            <a:endParaRPr lang="en-GB" dirty="0" smtClean="0"/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Follow up in person or via telephone within 7 -14 days</a:t>
            </a:r>
          </a:p>
          <a:p>
            <a:pPr>
              <a:buFont typeface="Arial" pitchFamily="34" charset="0"/>
              <a:buChar char="•"/>
            </a:pPr>
            <a:endParaRPr lang="en-GB" dirty="0" smtClean="0"/>
          </a:p>
          <a:p>
            <a:endParaRPr lang="en-GB" dirty="0" smtClean="0"/>
          </a:p>
          <a:p>
            <a:pPr>
              <a:buFont typeface="Arial" pitchFamily="34" charset="0"/>
              <a:buChar char="•"/>
            </a:pPr>
            <a:endParaRPr lang="en-GB" dirty="0" smtClean="0"/>
          </a:p>
          <a:p>
            <a:pPr>
              <a:buFont typeface="Arial" pitchFamily="34" charset="0"/>
              <a:buChar char="•"/>
            </a:pPr>
            <a:endParaRPr lang="en-GB" dirty="0" smtClean="0"/>
          </a:p>
          <a:p>
            <a:endParaRPr lang="en-GB" dirty="0" smtClean="0"/>
          </a:p>
          <a:p>
            <a:pPr>
              <a:buFont typeface="Arial" pitchFamily="34" charset="0"/>
              <a:buChar char="•"/>
            </a:pPr>
            <a:endParaRPr lang="en-GB" dirty="0" smtClean="0"/>
          </a:p>
          <a:p>
            <a:pPr>
              <a:buFont typeface="Arial" pitchFamily="34" charset="0"/>
              <a:buChar char="•"/>
            </a:pPr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903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PUCC_Peristeen_Descriptive_0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6133" y="897564"/>
            <a:ext cx="2414867" cy="3219822"/>
          </a:xfrm>
          <a:prstGeom prst="rect">
            <a:avLst/>
          </a:prstGeom>
        </p:spPr>
      </p:pic>
      <p:sp>
        <p:nvSpPr>
          <p:cNvPr id="102403" name="Rectangle 6"/>
          <p:cNvSpPr>
            <a:spLocks noGrp="1" noChangeArrowheads="1"/>
          </p:cNvSpPr>
          <p:nvPr>
            <p:ph type="title"/>
          </p:nvPr>
        </p:nvSpPr>
        <p:spPr>
          <a:xfrm>
            <a:off x="1657350" y="514350"/>
            <a:ext cx="5829300" cy="545232"/>
          </a:xfrm>
          <a:noFill/>
        </p:spPr>
        <p:txBody>
          <a:bodyPr>
            <a:normAutofit/>
          </a:bodyPr>
          <a:lstStyle/>
          <a:p>
            <a:r>
              <a:rPr lang="en-GB" dirty="0" smtClean="0"/>
              <a:t>Parameters to be adjusted individually:</a:t>
            </a:r>
            <a:endParaRPr lang="en-GB" dirty="0" smtClean="0"/>
          </a:p>
        </p:txBody>
      </p:sp>
      <p:sp>
        <p:nvSpPr>
          <p:cNvPr id="102402" name="Rectangle 3"/>
          <p:cNvSpPr>
            <a:spLocks noGrp="1" noChangeArrowheads="1"/>
          </p:cNvSpPr>
          <p:nvPr>
            <p:ph idx="1"/>
          </p:nvPr>
        </p:nvSpPr>
        <p:spPr>
          <a:xfrm>
            <a:off x="1771650" y="1485900"/>
            <a:ext cx="5829300" cy="2628900"/>
          </a:xfrm>
        </p:spPr>
        <p:txBody>
          <a:bodyPr>
            <a:normAutofit/>
          </a:bodyPr>
          <a:lstStyle/>
          <a:p>
            <a:pPr eaLnBrk="1" hangingPunct="1"/>
            <a:endParaRPr lang="en-GB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en-GB" dirty="0" smtClean="0"/>
              <a:t>Size of catheter Balloon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GB" dirty="0" smtClean="0"/>
              <a:t>Volume of water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GB" dirty="0" smtClean="0"/>
              <a:t>Frequency of irrigation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GB" dirty="0" smtClean="0"/>
              <a:t>Medication</a:t>
            </a:r>
          </a:p>
          <a:p>
            <a:pPr eaLnBrk="1" hangingPunct="1"/>
            <a:endParaRPr lang="en-GB" sz="1350" dirty="0" smtClean="0"/>
          </a:p>
          <a:p>
            <a:pPr eaLnBrk="1" hangingPunct="1"/>
            <a:r>
              <a:rPr lang="en-GB" dirty="0" smtClean="0"/>
              <a:t>Any c</a:t>
            </a:r>
            <a:r>
              <a:rPr lang="en-GB" sz="1350" dirty="0" smtClean="0"/>
              <a:t>hanges in the procedure must be done gradually </a:t>
            </a:r>
          </a:p>
          <a:p>
            <a:pPr eaLnBrk="1" hangingPunct="1"/>
            <a:r>
              <a:rPr lang="en-GB" sz="1350" dirty="0" smtClean="0"/>
              <a:t>Only change one parameter at a time</a:t>
            </a:r>
          </a:p>
          <a:p>
            <a:pPr eaLnBrk="1" hangingPunct="1"/>
            <a:endParaRPr lang="en-GB" sz="1350" dirty="0">
              <a:solidFill>
                <a:srgbClr val="0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7885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1800" dirty="0" smtClean="0"/>
              <a:t>Parameters to adjust individually - catheter</a:t>
            </a:r>
            <a:endParaRPr lang="en-GB" sz="1800" dirty="0"/>
          </a:p>
        </p:txBody>
      </p:sp>
      <p:sp>
        <p:nvSpPr>
          <p:cNvPr id="103427" name="Rectangle 3"/>
          <p:cNvSpPr>
            <a:spLocks noGrp="1" noChangeArrowheads="1"/>
          </p:cNvSpPr>
          <p:nvPr>
            <p:ph idx="1"/>
          </p:nvPr>
        </p:nvSpPr>
        <p:spPr>
          <a:xfrm>
            <a:off x="1714500" y="1371600"/>
            <a:ext cx="4000500" cy="2743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GB" sz="1200" dirty="0" smtClean="0"/>
              <a:t>Insert the catheter to the ”handle”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endParaRPr lang="en-GB" sz="1200" dirty="0" smtClean="0"/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GB" sz="1200" dirty="0" smtClean="0"/>
              <a:t>Start inflating the balloon with 1-2 pumps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endParaRPr lang="en-GB" sz="1200" dirty="0" smtClean="0"/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GB" sz="1200" dirty="0" smtClean="0"/>
              <a:t>Balloon must be inflated above sphincters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endParaRPr lang="en-GB" sz="1200" dirty="0" smtClean="0"/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GB" sz="1200" dirty="0" smtClean="0"/>
              <a:t>Adjust the number of pumps in case of leakage of water during the procedure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endParaRPr lang="en-GB" sz="1200" dirty="0" smtClean="0"/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GB" sz="1200" dirty="0" smtClean="0"/>
              <a:t>Patients with flaccid bowels may need 3-4 pumps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endParaRPr lang="en-GB" sz="1200" dirty="0" smtClean="0"/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GB" sz="1200" dirty="0" smtClean="0"/>
              <a:t>Minimum number of pumps should be tried out to avoid triggering of reflexes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endParaRPr lang="en-GB" sz="1200" dirty="0" smtClean="0"/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GB" sz="1200" dirty="0" smtClean="0"/>
              <a:t>Do not inflate with more than 5 pumps (2 pumps for small catheter)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1200" dirty="0">
              <a:solidFill>
                <a:srgbClr val="00808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016255" y="1329612"/>
            <a:ext cx="1984745" cy="23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006349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3"/>
          <p:cNvSpPr>
            <a:spLocks noGrp="1" noChangeArrowheads="1"/>
          </p:cNvSpPr>
          <p:nvPr>
            <p:ph idx="1"/>
          </p:nvPr>
        </p:nvSpPr>
        <p:spPr>
          <a:xfrm>
            <a:off x="1771650" y="1600200"/>
            <a:ext cx="3714750" cy="26289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GB" sz="1200" dirty="0" smtClean="0"/>
              <a:t>Water should be body temperature 36 - 38</a:t>
            </a:r>
            <a:r>
              <a:rPr lang="en-GB" sz="1200" dirty="0" smtClean="0">
                <a:cs typeface="Arial" charset="0"/>
              </a:rPr>
              <a:t>º C</a:t>
            </a:r>
            <a:endParaRPr lang="en-GB" sz="1200" dirty="0" smtClean="0"/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endParaRPr lang="en-GB" sz="1200" dirty="0" smtClean="0"/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GB" sz="1200" dirty="0" smtClean="0">
                <a:sym typeface="Wingdings" pitchFamily="2" charset="2"/>
              </a:rPr>
              <a:t>Adults start with about 500 ml water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endParaRPr lang="en-GB" sz="1200" dirty="0" smtClean="0">
              <a:sym typeface="Wingdings" pitchFamily="2" charset="2"/>
            </a:endParaRP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GB" sz="1200" dirty="0" smtClean="0">
                <a:sym typeface="Wingdings" pitchFamily="2" charset="2"/>
              </a:rPr>
              <a:t>Children should start with 200-300 ml water 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endParaRPr lang="en-GB" sz="1200" dirty="0" smtClean="0">
              <a:sym typeface="Wingdings" pitchFamily="2" charset="2"/>
            </a:endParaRPr>
          </a:p>
          <a:p>
            <a:pPr eaLnBrk="1" hangingPunct="1">
              <a:lnSpc>
                <a:spcPct val="90000"/>
              </a:lnSpc>
            </a:pPr>
            <a:endParaRPr lang="en-GB" sz="1200" dirty="0">
              <a:sym typeface="Wingdings" pitchFamily="2" charset="2"/>
            </a:endParaRPr>
          </a:p>
        </p:txBody>
      </p:sp>
      <p:sp>
        <p:nvSpPr>
          <p:cNvPr id="104451" name="Rectangle 4"/>
          <p:cNvSpPr>
            <a:spLocks noChangeArrowheads="1"/>
          </p:cNvSpPr>
          <p:nvPr/>
        </p:nvSpPr>
        <p:spPr bwMode="auto">
          <a:xfrm>
            <a:off x="1655676" y="411510"/>
            <a:ext cx="582930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/>
            <a:r>
              <a:rPr lang="en-GB" dirty="0" smtClean="0">
                <a:solidFill>
                  <a:schemeClr val="tx2"/>
                </a:solidFill>
              </a:rPr>
              <a:t>Parameters to adjust individually - volume of water</a:t>
            </a:r>
            <a:endParaRPr lang="en-GB" dirty="0">
              <a:solidFill>
                <a:schemeClr val="tx2"/>
              </a:solidFill>
            </a:endParaRPr>
          </a:p>
        </p:txBody>
      </p:sp>
      <p:pic>
        <p:nvPicPr>
          <p:cNvPr id="104452" name="Picture 5" descr="Image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0700" y="1600200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913200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3"/>
          <p:cNvSpPr>
            <a:spLocks noGrp="1" noChangeArrowheads="1"/>
          </p:cNvSpPr>
          <p:nvPr>
            <p:ph idx="1"/>
          </p:nvPr>
        </p:nvSpPr>
        <p:spPr>
          <a:xfrm>
            <a:off x="1771650" y="1314450"/>
            <a:ext cx="3394416" cy="26289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GB" sz="1200" dirty="0" smtClean="0">
                <a:sym typeface="Wingdings" pitchFamily="2" charset="2"/>
              </a:rPr>
              <a:t>Increase gradually the amount of water until the patient achieves a good and complete emptying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1200" dirty="0" smtClean="0">
              <a:sym typeface="Wingdings" pitchFamily="2" charset="2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200" dirty="0" smtClean="0">
                <a:sym typeface="Wingdings" pitchFamily="2" charset="2"/>
              </a:rPr>
              <a:t>Effect achieved: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1200" dirty="0" smtClean="0">
              <a:sym typeface="Wingdings" pitchFamily="2" charset="2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200" b="1" dirty="0" smtClean="0">
                <a:sym typeface="Wingdings" pitchFamily="2" charset="2"/>
              </a:rPr>
              <a:t>Faecal incontinence</a:t>
            </a:r>
          </a:p>
          <a:p>
            <a:pPr eaLnBrk="1" hangingPunct="1">
              <a:lnSpc>
                <a:spcPct val="90000"/>
              </a:lnSpc>
            </a:pPr>
            <a:r>
              <a:rPr lang="en-GB" sz="1200" dirty="0" smtClean="0">
                <a:sym typeface="Wingdings" pitchFamily="2" charset="2"/>
              </a:rPr>
              <a:t>When patient has no faecal incontinence episodes between irrigations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1200" dirty="0" smtClean="0">
              <a:sym typeface="Wingdings" pitchFamily="2" charset="2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200" b="1" dirty="0" smtClean="0">
                <a:sym typeface="Wingdings" pitchFamily="2" charset="2"/>
              </a:rPr>
              <a:t>Constipation</a:t>
            </a:r>
          </a:p>
          <a:p>
            <a:pPr eaLnBrk="1" hangingPunct="1">
              <a:lnSpc>
                <a:spcPct val="90000"/>
              </a:lnSpc>
            </a:pPr>
            <a:r>
              <a:rPr lang="en-GB" sz="1200" dirty="0" smtClean="0">
                <a:sym typeface="Wingdings" pitchFamily="2" charset="2"/>
              </a:rPr>
              <a:t>When patient has regular bowel evacuations and emptying results after irrigation</a:t>
            </a:r>
            <a:endParaRPr lang="en-GB" sz="1200" dirty="0" smtClean="0"/>
          </a:p>
          <a:p>
            <a:pPr eaLnBrk="1" hangingPunct="1">
              <a:lnSpc>
                <a:spcPct val="90000"/>
              </a:lnSpc>
            </a:pPr>
            <a:r>
              <a:rPr lang="en-GB" sz="1200" dirty="0" smtClean="0"/>
              <a:t>When symptoms as bloating are reduced or disappear </a:t>
            </a:r>
            <a:endParaRPr lang="en-GB" sz="1200" dirty="0"/>
          </a:p>
        </p:txBody>
      </p:sp>
      <p:sp>
        <p:nvSpPr>
          <p:cNvPr id="105475" name="Rectangle 4"/>
          <p:cNvSpPr>
            <a:spLocks noChangeArrowheads="1"/>
          </p:cNvSpPr>
          <p:nvPr/>
        </p:nvSpPr>
        <p:spPr bwMode="auto">
          <a:xfrm>
            <a:off x="1655676" y="411510"/>
            <a:ext cx="58293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/>
            <a:r>
              <a:rPr lang="en-GB" dirty="0" smtClean="0">
                <a:solidFill>
                  <a:schemeClr val="tx2"/>
                </a:solidFill>
              </a:rPr>
              <a:t>Parameters to adjust individually - volume of water</a:t>
            </a:r>
            <a:endParaRPr lang="en-GB" dirty="0">
              <a:solidFill>
                <a:schemeClr val="tx2"/>
              </a:solidFill>
            </a:endParaRPr>
          </a:p>
        </p:txBody>
      </p:sp>
      <p:pic>
        <p:nvPicPr>
          <p:cNvPr id="105476" name="Picture 5" descr="Image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0700" y="1600200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176014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1800" dirty="0" smtClean="0"/>
              <a:t>Parameters to adjust individually - frequency and timing</a:t>
            </a:r>
            <a:endParaRPr lang="en-GB" sz="1800" dirty="0"/>
          </a:p>
        </p:txBody>
      </p:sp>
      <p:sp>
        <p:nvSpPr>
          <p:cNvPr id="106499" name="Rectangle 3"/>
          <p:cNvSpPr>
            <a:spLocks noGrp="1" noChangeArrowheads="1"/>
          </p:cNvSpPr>
          <p:nvPr>
            <p:ph idx="1"/>
          </p:nvPr>
        </p:nvSpPr>
        <p:spPr>
          <a:xfrm>
            <a:off x="1707356" y="1478757"/>
            <a:ext cx="5829300" cy="3150394"/>
          </a:xfrm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en-GB" sz="1200" dirty="0" smtClean="0"/>
              <a:t>Do the irrigation every day in the beginning </a:t>
            </a:r>
          </a:p>
          <a:p>
            <a:pPr eaLnBrk="1" hangingPunct="1">
              <a:buFont typeface="Arial" pitchFamily="34" charset="0"/>
              <a:buChar char="•"/>
            </a:pPr>
            <a:endParaRPr lang="en-GB" sz="1200" dirty="0" smtClean="0">
              <a:sym typeface="Wingdings" pitchFamily="2" charset="2"/>
            </a:endParaRPr>
          </a:p>
          <a:p>
            <a:pPr eaLnBrk="1" hangingPunct="1">
              <a:buFont typeface="Arial" pitchFamily="34" charset="0"/>
              <a:buChar char="•"/>
            </a:pPr>
            <a:r>
              <a:rPr lang="en-GB" sz="1200" dirty="0" smtClean="0">
                <a:sym typeface="Wingdings" pitchFamily="2" charset="2"/>
              </a:rPr>
              <a:t>Do the procedure at regular intervals at the same time and fit it in to the daily routine. </a:t>
            </a:r>
          </a:p>
          <a:p>
            <a:pPr eaLnBrk="1" hangingPunct="1">
              <a:buFont typeface="Arial" pitchFamily="34" charset="0"/>
              <a:buChar char="•"/>
            </a:pPr>
            <a:endParaRPr lang="en-GB" sz="1200" dirty="0" smtClean="0">
              <a:sym typeface="Wingdings" pitchFamily="2" charset="2"/>
            </a:endParaRPr>
          </a:p>
          <a:p>
            <a:pPr eaLnBrk="1" hangingPunct="1">
              <a:buFont typeface="Arial" pitchFamily="34" charset="0"/>
              <a:buChar char="•"/>
            </a:pPr>
            <a:r>
              <a:rPr lang="en-GB" sz="1200" dirty="0" smtClean="0">
                <a:sym typeface="Wingdings" pitchFamily="2" charset="2"/>
              </a:rPr>
              <a:t>Natural bowel movements are strongest in the morning after a meal.</a:t>
            </a:r>
            <a:br>
              <a:rPr lang="en-GB" sz="1200" dirty="0" smtClean="0">
                <a:sym typeface="Wingdings" pitchFamily="2" charset="2"/>
              </a:rPr>
            </a:br>
            <a:endParaRPr lang="en-GB" sz="1200" dirty="0" smtClean="0">
              <a:sym typeface="Wingdings" pitchFamily="2" charset="2"/>
            </a:endParaRPr>
          </a:p>
          <a:p>
            <a:pPr lvl="2" eaLnBrk="1" hangingPunct="1">
              <a:buFont typeface="Arial" pitchFamily="34" charset="0"/>
              <a:buChar char="•"/>
            </a:pPr>
            <a:r>
              <a:rPr lang="en-GB" dirty="0" smtClean="0"/>
              <a:t>Some patients need to irrigate daily, others every other day – depending on </a:t>
            </a:r>
            <a:r>
              <a:rPr lang="en-GB" dirty="0" err="1" smtClean="0"/>
              <a:t>thier</a:t>
            </a:r>
            <a:r>
              <a:rPr lang="en-GB" dirty="0" smtClean="0"/>
              <a:t> transit times</a:t>
            </a:r>
            <a:endParaRPr lang="en-GB" sz="1200" dirty="0" smtClean="0"/>
          </a:p>
          <a:p>
            <a:pPr eaLnBrk="1" hangingPunct="1">
              <a:buFont typeface="Arial" pitchFamily="34" charset="0"/>
              <a:buChar char="•"/>
            </a:pPr>
            <a:endParaRPr lang="en-GB" sz="1200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en-GB" sz="1200" dirty="0" smtClean="0"/>
              <a:t>It is important to irrigate regularly and not occasionally to achieve the optimal results</a:t>
            </a:r>
          </a:p>
          <a:p>
            <a:pPr eaLnBrk="1" hangingPunct="1"/>
            <a:endParaRPr lang="en-GB" sz="1200" dirty="0" smtClean="0">
              <a:solidFill>
                <a:srgbClr val="008080"/>
              </a:solidFill>
            </a:endParaRPr>
          </a:p>
          <a:p>
            <a:pPr eaLnBrk="1" hangingPunct="1"/>
            <a:endParaRPr lang="en-GB" sz="1200" dirty="0">
              <a:solidFill>
                <a:srgbClr val="0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0516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do we ensure successful use of </a:t>
            </a:r>
            <a:r>
              <a:rPr lang="en-GB" dirty="0" err="1" smtClean="0"/>
              <a:t>Peristeen</a:t>
            </a:r>
            <a:r>
              <a:rPr lang="en-GB" dirty="0" smtClean="0"/>
              <a:t>?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New users of </a:t>
            </a:r>
            <a:r>
              <a:rPr lang="en-GB" dirty="0" err="1" smtClean="0"/>
              <a:t>Peristeen</a:t>
            </a:r>
            <a:r>
              <a:rPr lang="en-GB" dirty="0" smtClean="0"/>
              <a:t> should expect a period in which to adapt and optimise the irrigation regime to their individual needs</a:t>
            </a:r>
          </a:p>
          <a:p>
            <a:endParaRPr lang="en-GB" dirty="0" smtClean="0"/>
          </a:p>
          <a:p>
            <a:r>
              <a:rPr lang="en-GB" dirty="0" smtClean="0"/>
              <a:t>Parameters to adjust </a:t>
            </a:r>
          </a:p>
          <a:p>
            <a:pPr>
              <a:buNone/>
            </a:pPr>
            <a:r>
              <a:rPr lang="en-GB" dirty="0" smtClean="0"/>
              <a:t>		Balloon size		</a:t>
            </a:r>
          </a:p>
          <a:p>
            <a:pPr>
              <a:buNone/>
            </a:pPr>
            <a:r>
              <a:rPr lang="en-GB" dirty="0" smtClean="0"/>
              <a:t>		Frequency</a:t>
            </a:r>
          </a:p>
          <a:p>
            <a:pPr>
              <a:buNone/>
            </a:pPr>
            <a:r>
              <a:rPr lang="en-GB" dirty="0" smtClean="0"/>
              <a:t>		Water volume</a:t>
            </a:r>
          </a:p>
          <a:p>
            <a:pPr>
              <a:buNone/>
            </a:pPr>
            <a:r>
              <a:rPr lang="en-GB" dirty="0" smtClean="0"/>
              <a:t>		Medication</a:t>
            </a:r>
          </a:p>
          <a:p>
            <a:pPr>
              <a:buNone/>
            </a:pPr>
            <a:r>
              <a:rPr lang="en-GB" dirty="0" smtClean="0"/>
              <a:t>             </a:t>
            </a:r>
          </a:p>
          <a:p>
            <a:r>
              <a:rPr lang="en-GB" dirty="0" smtClean="0"/>
              <a:t>Early difficulties are mainly attributed to practical problems</a:t>
            </a:r>
          </a:p>
          <a:p>
            <a:endParaRPr lang="en-GB" dirty="0" smtClean="0"/>
          </a:p>
          <a:p>
            <a:r>
              <a:rPr lang="en-GB" dirty="0" smtClean="0"/>
              <a:t>Follow up by the HCP is critical</a:t>
            </a:r>
          </a:p>
          <a:p>
            <a:endParaRPr lang="en-GB" dirty="0" smtClean="0">
              <a:solidFill>
                <a:schemeClr val="bg1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4198" y="141480"/>
            <a:ext cx="1528763" cy="378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9119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ELDS" val="PresentationTitle*PresentationSubtitle*DateOfPresentation*Name"/>
  <p:tag name="SDNEW" val="True"/>
</p:tagLst>
</file>

<file path=ppt/theme/theme1.xml><?xml version="1.0" encoding="utf-8"?>
<a:theme xmlns:a="http://schemas.openxmlformats.org/drawingml/2006/main" name="Corporate 16_9">
  <a:themeElements>
    <a:clrScheme name="Coloplast Corporate">
      <a:dk1>
        <a:srgbClr val="000000"/>
      </a:dk1>
      <a:lt1>
        <a:srgbClr val="FFFFFF"/>
      </a:lt1>
      <a:dk2>
        <a:srgbClr val="00B0CA"/>
      </a:dk2>
      <a:lt2>
        <a:srgbClr val="535353"/>
      </a:lt2>
      <a:accent1>
        <a:srgbClr val="E0684B"/>
      </a:accent1>
      <a:accent2>
        <a:srgbClr val="B8CF95"/>
      </a:accent2>
      <a:accent3>
        <a:srgbClr val="AFADC3"/>
      </a:accent3>
      <a:accent4>
        <a:srgbClr val="C7B37F"/>
      </a:accent4>
      <a:accent5>
        <a:srgbClr val="40C4D7"/>
      </a:accent5>
      <a:accent6>
        <a:srgbClr val="6F6F6F"/>
      </a:accent6>
      <a:hlink>
        <a:srgbClr val="25397D"/>
      </a:hlink>
      <a:folHlink>
        <a:srgbClr val="800080"/>
      </a:folHlink>
    </a:clrScheme>
    <a:fontScheme name="Coloplas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85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72000" tIns="72000" rIns="72000" bIns="72000" numCol="1" rtlCol="0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2"/>
        </a:solidFill>
        <a:ln w="6350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>
          <a:defRPr sz="1600" smtClean="0">
            <a:solidFill>
              <a:schemeClr val="bg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9652E34C-7C4F-4A34-9562-492D06E0FA25}" vid="{A426479C-B4F1-4BA3-B13B-5C78AE8C706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449</Words>
  <Application>Microsoft Office PowerPoint</Application>
  <PresentationFormat>On-screen Show (16:9)</PresentationFormat>
  <Paragraphs>112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Wingdings</vt:lpstr>
      <vt:lpstr>Corporate 16_9</vt:lpstr>
      <vt:lpstr>Trans Anal Irrigation - Starting your patient on Peristeen</vt:lpstr>
      <vt:lpstr>What do you need to get started?</vt:lpstr>
      <vt:lpstr>Getting Started – Teaching </vt:lpstr>
      <vt:lpstr>Parameters to be adjusted individually:</vt:lpstr>
      <vt:lpstr>Parameters to adjust individually - catheter</vt:lpstr>
      <vt:lpstr>PowerPoint Presentation</vt:lpstr>
      <vt:lpstr>PowerPoint Presentation</vt:lpstr>
      <vt:lpstr>Parameters to adjust individually - frequency and timing</vt:lpstr>
      <vt:lpstr>How do we ensure successful use of Peristeen?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2015-11-24T16:43:54Z</dcterms:created>
  <dcterms:modified xsi:type="dcterms:W3CDTF">2015-11-24T16:44:25Z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www.skabelondesign.com</vt:lpwstr>
  </property>
</Properties>
</file>