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05613" cy="9939338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700" autoAdjust="0"/>
  </p:normalViewPr>
  <p:slideViewPr>
    <p:cSldViewPr snapToObjects="1">
      <p:cViewPr varScale="1">
        <p:scale>
          <a:sx n="109" d="100"/>
          <a:sy n="109" d="100"/>
        </p:scale>
        <p:origin x="91" y="8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063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>
                <a:latin typeface="Arial" pitchFamily="34" charset="0"/>
              </a:rPr>
              <a:t>In this prospective study, 40 children and youths with a mean age of 12.5 years with spina bifida and NBD</a:t>
            </a:r>
            <a:r>
              <a:rPr lang="en-GB" baseline="0" dirty="0" smtClean="0">
                <a:latin typeface="Arial" pitchFamily="34" charset="0"/>
              </a:rPr>
              <a:t> </a:t>
            </a:r>
            <a:r>
              <a:rPr lang="en-GB" dirty="0" smtClean="0">
                <a:latin typeface="Arial" pitchFamily="34" charset="0"/>
              </a:rPr>
              <a:t>who did not respond satisfactorily to conventional bowel management underwent TAI with Peristeen</a:t>
            </a:r>
          </a:p>
          <a:p>
            <a:pPr>
              <a:lnSpc>
                <a:spcPct val="90000"/>
              </a:lnSpc>
              <a:buNone/>
            </a:pPr>
            <a:endParaRPr lang="en-GB" dirty="0" smtClean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8132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  <a:buNone/>
            </a:pPr>
            <a:endParaRPr lang="en-GB" dirty="0" smtClean="0">
              <a:sym typeface="Symbol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7282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z="1000" kern="1200" baseline="0" dirty="0" err="1" smtClean="0">
                <a:solidFill>
                  <a:schemeClr val="tx1"/>
                </a:solidFill>
              </a:rPr>
              <a:t>Peristeen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 reduced the total time spent on bowel management; before </a:t>
            </a:r>
            <a:r>
              <a:rPr lang="en-GB" sz="1000" kern="1200" baseline="0" dirty="0" err="1" smtClean="0">
                <a:solidFill>
                  <a:schemeClr val="tx1"/>
                </a:solidFill>
              </a:rPr>
              <a:t>Peristeen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, 63% of children spent &gt;1 hour; with </a:t>
            </a:r>
            <a:r>
              <a:rPr lang="en-GB" sz="1000" kern="1200" baseline="0" dirty="0" err="1" smtClean="0">
                <a:solidFill>
                  <a:schemeClr val="tx1"/>
                </a:solidFill>
              </a:rPr>
              <a:t>Peristeen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, this was reduced to 3%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Independence was improved with </a:t>
            </a:r>
            <a:r>
              <a:rPr lang="en-GB" sz="1000" kern="1200" baseline="0" dirty="0" err="1" smtClean="0">
                <a:solidFill>
                  <a:schemeClr val="tx1"/>
                </a:solidFill>
              </a:rPr>
              <a:t>Peristeen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; before </a:t>
            </a:r>
            <a:r>
              <a:rPr lang="en-GB" sz="1000" kern="1200" baseline="0" dirty="0" err="1" smtClean="0">
                <a:solidFill>
                  <a:schemeClr val="tx1"/>
                </a:solidFill>
              </a:rPr>
              <a:t>Peristeen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, 28% of patients were partially or totally independent in terms of bowel evacuation; with </a:t>
            </a:r>
            <a:r>
              <a:rPr lang="en-GB" sz="1000" kern="1200" baseline="0" dirty="0" err="1" smtClean="0">
                <a:solidFill>
                  <a:schemeClr val="tx1"/>
                </a:solidFill>
              </a:rPr>
              <a:t>Peristeen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, 46% were partially or totally independent</a:t>
            </a:r>
          </a:p>
          <a:p>
            <a:pPr>
              <a:buNone/>
            </a:pPr>
            <a:endParaRPr lang="en-GB" dirty="0" smtClean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1757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None/>
            </a:pPr>
            <a:r>
              <a:rPr lang="en-GB" sz="1000" kern="1200" baseline="0" dirty="0" smtClean="0">
                <a:solidFill>
                  <a:schemeClr val="tx1"/>
                </a:solidFill>
              </a:rPr>
              <a:t>Study conclusions:</a:t>
            </a:r>
          </a:p>
          <a:p>
            <a:r>
              <a:rPr lang="en-GB" sz="1000" kern="1200" baseline="0" dirty="0" err="1" smtClean="0">
                <a:solidFill>
                  <a:schemeClr val="tx1"/>
                </a:solidFill>
              </a:rPr>
              <a:t>Peristeen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 is an effective therapeutic approach in children and youths with </a:t>
            </a:r>
            <a:r>
              <a:rPr lang="en-GB" sz="1000" kern="1200" baseline="0" dirty="0" err="1" smtClean="0">
                <a:solidFill>
                  <a:schemeClr val="tx1"/>
                </a:solidFill>
              </a:rPr>
              <a:t>spina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 bifida and NBD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After changing from conservative bowel management to </a:t>
            </a:r>
            <a:r>
              <a:rPr lang="en-GB" sz="1000" kern="1200" baseline="0" dirty="0" err="1" smtClean="0">
                <a:solidFill>
                  <a:schemeClr val="tx1"/>
                </a:solidFill>
              </a:rPr>
              <a:t>Peristeen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, subjects experienced significantly reduced symptoms of bowel dysfunction, including faecal incontinence</a:t>
            </a:r>
          </a:p>
          <a:p>
            <a:r>
              <a:rPr lang="en-GB" sz="1000" kern="1200" baseline="0" dirty="0" smtClean="0">
                <a:solidFill>
                  <a:schemeClr val="tx1"/>
                </a:solidFill>
              </a:rPr>
              <a:t>Using </a:t>
            </a:r>
            <a:r>
              <a:rPr lang="en-GB" sz="1000" kern="1200" baseline="0" dirty="0" err="1" smtClean="0">
                <a:solidFill>
                  <a:schemeClr val="tx1"/>
                </a:solidFill>
              </a:rPr>
              <a:t>Peristeen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 led to greater partial or total independence, reducing the need for assistance with bowel evacuation in children and youths with </a:t>
            </a:r>
            <a:r>
              <a:rPr lang="en-GB" sz="1000" kern="1200" baseline="0" dirty="0" err="1" smtClean="0">
                <a:solidFill>
                  <a:schemeClr val="tx1"/>
                </a:solidFill>
              </a:rPr>
              <a:t>spina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 bifida</a:t>
            </a:r>
          </a:p>
          <a:p>
            <a:r>
              <a:rPr lang="en-GB" sz="1000" kern="1200" baseline="0" dirty="0" err="1" smtClean="0">
                <a:solidFill>
                  <a:schemeClr val="tx1"/>
                </a:solidFill>
              </a:rPr>
              <a:t>Peristeen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 significantly reduced the total time spent on bowel management, decreasing the proportion of children spending more than an hour on bowel management from 63% to 3%</a:t>
            </a:r>
          </a:p>
          <a:p>
            <a:r>
              <a:rPr lang="en-GB" sz="1000" kern="1200" baseline="0" dirty="0" err="1" smtClean="0">
                <a:solidFill>
                  <a:schemeClr val="tx1"/>
                </a:solidFill>
              </a:rPr>
              <a:t>Peristeen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 had a good safety profile in children and youths with </a:t>
            </a:r>
            <a:r>
              <a:rPr lang="en-GB" sz="1000" kern="1200" baseline="0" dirty="0" err="1" smtClean="0">
                <a:solidFill>
                  <a:schemeClr val="tx1"/>
                </a:solidFill>
              </a:rPr>
              <a:t>spina</a:t>
            </a:r>
            <a:r>
              <a:rPr lang="en-GB" sz="1000" kern="1200" baseline="0" dirty="0" smtClean="0">
                <a:solidFill>
                  <a:schemeClr val="tx1"/>
                </a:solidFill>
              </a:rPr>
              <a:t> bifida and NBD </a:t>
            </a:r>
          </a:p>
          <a:p>
            <a:endParaRPr lang="en-GB" sz="1000" kern="1200" baseline="0" dirty="0" smtClean="0">
              <a:solidFill>
                <a:schemeClr val="tx1"/>
              </a:solidFill>
              <a:sym typeface="Symbol" pitchFamily="18" charset="2"/>
            </a:endParaRPr>
          </a:p>
          <a:p>
            <a:endParaRPr lang="en-GB" sz="1000" kern="1200" baseline="0" dirty="0" smtClean="0">
              <a:solidFill>
                <a:schemeClr val="tx1"/>
              </a:solidFill>
              <a:sym typeface="Symbol" pitchFamily="18" charset="2"/>
            </a:endParaRPr>
          </a:p>
          <a:p>
            <a:endParaRPr lang="en-GB" dirty="0" smtClean="0">
              <a:sym typeface="Symbol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9178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7544" y="3489852"/>
            <a:ext cx="6816645" cy="539490"/>
          </a:xfrm>
        </p:spPr>
        <p:txBody>
          <a:bodyPr>
            <a:normAutofit fontScale="90000"/>
          </a:bodyPr>
          <a:lstStyle/>
          <a:p>
            <a:pPr lvl="0"/>
            <a:r>
              <a:rPr lang="en-GB" dirty="0" err="1" smtClean="0"/>
              <a:t>Transanal</a:t>
            </a:r>
            <a:r>
              <a:rPr lang="en-GB" dirty="0" smtClean="0"/>
              <a:t> irrigation for the treatment of neuropathic bowel dysfunction</a:t>
            </a:r>
            <a:endParaRPr lang="en-GB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467544" y="4137924"/>
            <a:ext cx="6804120" cy="270000"/>
          </a:xfrm>
        </p:spPr>
        <p:txBody>
          <a:bodyPr>
            <a:normAutofit/>
          </a:bodyPr>
          <a:lstStyle/>
          <a:p>
            <a:pPr lvl="0"/>
            <a:r>
              <a:rPr lang="en-GB" dirty="0" err="1" smtClean="0"/>
              <a:t>López</a:t>
            </a:r>
            <a:r>
              <a:rPr lang="en-GB" dirty="0" smtClean="0"/>
              <a:t> Pereira P, et al. J </a:t>
            </a:r>
            <a:r>
              <a:rPr lang="en-GB" dirty="0" err="1" smtClean="0"/>
              <a:t>Pediatr</a:t>
            </a:r>
            <a:r>
              <a:rPr lang="en-GB" dirty="0" smtClean="0"/>
              <a:t> </a:t>
            </a:r>
            <a:r>
              <a:rPr lang="en-GB" dirty="0" err="1" smtClean="0"/>
              <a:t>Urol</a:t>
            </a:r>
            <a:r>
              <a:rPr lang="en-GB" dirty="0" smtClean="0"/>
              <a:t> 2009;6:134–138</a:t>
            </a:r>
          </a:p>
          <a:p>
            <a:endParaRPr lang="en-GB" dirty="0"/>
          </a:p>
        </p:txBody>
      </p:sp>
      <p:sp>
        <p:nvSpPr>
          <p:cNvPr id="6" name="bmkHeader"/>
          <p:cNvSpPr txBox="1"/>
          <p:nvPr/>
        </p:nvSpPr>
        <p:spPr>
          <a:xfrm>
            <a:off x="1521000" y="60072"/>
            <a:ext cx="5724000" cy="2565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675" dirty="0">
              <a:solidFill>
                <a:schemeClr val="tx2"/>
              </a:solidFill>
            </a:endParaRPr>
          </a:p>
        </p:txBody>
      </p:sp>
      <p:sp>
        <p:nvSpPr>
          <p:cNvPr id="10" name="bmkFldPresentationTitle"/>
          <p:cNvSpPr txBox="1">
            <a:spLocks/>
          </p:cNvSpPr>
          <p:nvPr/>
        </p:nvSpPr>
        <p:spPr bwMode="auto">
          <a:xfrm>
            <a:off x="1521000" y="3811878"/>
            <a:ext cx="5724000" cy="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685800">
              <a:lnSpc>
                <a:spcPts val="2175"/>
              </a:lnSpc>
              <a:defRPr/>
            </a:pPr>
            <a:endParaRPr lang="en-GB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bmkFldPresentationSubtitle"/>
          <p:cNvSpPr txBox="1">
            <a:spLocks/>
          </p:cNvSpPr>
          <p:nvPr/>
        </p:nvSpPr>
        <p:spPr>
          <a:xfrm>
            <a:off x="1493658" y="4191930"/>
            <a:ext cx="5724000" cy="270000"/>
          </a:xfrm>
          <a:prstGeom prst="rect">
            <a:avLst/>
          </a:prstGeom>
        </p:spPr>
        <p:txBody>
          <a:bodyPr/>
          <a:lstStyle/>
          <a:p>
            <a:pPr defTabSz="685800">
              <a:lnSpc>
                <a:spcPts val="1425"/>
              </a:lnSpc>
              <a:buSzPct val="85000"/>
              <a:defRPr/>
            </a:pPr>
            <a:endParaRPr lang="en-GB" sz="1200" kern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024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TAI for the treatment of neuropathic bowel dysfunction   </a:t>
            </a:r>
            <a:endParaRPr lang="en-GB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>
              <a:buNone/>
            </a:pPr>
            <a:r>
              <a:rPr lang="en-GB" b="1" dirty="0" smtClean="0"/>
              <a:t>Intervention</a:t>
            </a:r>
          </a:p>
          <a:p>
            <a:pPr marL="402431" lvl="1" indent="-201216"/>
            <a:r>
              <a:rPr lang="en-GB" dirty="0" smtClean="0"/>
              <a:t>TAI with </a:t>
            </a:r>
            <a:r>
              <a:rPr lang="en-GB" dirty="0" err="1" smtClean="0"/>
              <a:t>Peristeen</a:t>
            </a:r>
            <a:endParaRPr lang="en-GB" dirty="0" smtClean="0"/>
          </a:p>
          <a:p>
            <a:pPr marL="402431" lvl="1" indent="-201216">
              <a:buNone/>
            </a:pPr>
            <a:endParaRPr lang="en-GB" b="1" dirty="0" smtClean="0"/>
          </a:p>
          <a:p>
            <a:pPr>
              <a:buNone/>
            </a:pPr>
            <a:r>
              <a:rPr lang="en-GB" b="1" dirty="0" smtClean="0"/>
              <a:t>Study design</a:t>
            </a:r>
          </a:p>
          <a:p>
            <a:pPr marL="402431" lvl="1" indent="-201216"/>
            <a:r>
              <a:rPr lang="en-GB" dirty="0" smtClean="0"/>
              <a:t>Prospective study</a:t>
            </a:r>
          </a:p>
          <a:p>
            <a:pPr marL="402431" lvl="1" indent="-201216"/>
            <a:r>
              <a:rPr lang="en-GB" dirty="0" smtClean="0"/>
              <a:t>Mean follow-up, 12 months (range, 4–18 months) </a:t>
            </a:r>
          </a:p>
          <a:p>
            <a:pPr marL="402431" lvl="1" indent="-201216"/>
            <a:r>
              <a:rPr lang="en-GB" b="1" dirty="0" smtClean="0"/>
              <a:t>Patients: </a:t>
            </a:r>
            <a:r>
              <a:rPr lang="en-GB" dirty="0" smtClean="0"/>
              <a:t>40 children / youths with </a:t>
            </a:r>
            <a:r>
              <a:rPr lang="en-GB" dirty="0" err="1" smtClean="0"/>
              <a:t>spina</a:t>
            </a:r>
            <a:r>
              <a:rPr lang="en-GB" dirty="0" smtClean="0"/>
              <a:t> bifida and NBD </a:t>
            </a:r>
          </a:p>
          <a:p>
            <a:pPr marL="645431" lvl="2" indent="-201216">
              <a:buFont typeface="Arial" pitchFamily="34" charset="0"/>
              <a:buChar char="–"/>
            </a:pPr>
            <a:r>
              <a:rPr lang="en-GB" dirty="0" smtClean="0"/>
              <a:t>With unsatisfactorily response to conventional bowel management</a:t>
            </a:r>
          </a:p>
          <a:p>
            <a:pPr marL="645431" lvl="2" indent="-201216">
              <a:buFont typeface="Arial" pitchFamily="34" charset="0"/>
              <a:buChar char="–"/>
            </a:pPr>
            <a:r>
              <a:rPr lang="en-GB" dirty="0" smtClean="0"/>
              <a:t>Mean age, 12.5 years (range, 6–25 years)</a:t>
            </a:r>
          </a:p>
          <a:p>
            <a:pPr marL="557213" lvl="1" indent="-214313">
              <a:buNone/>
            </a:pPr>
            <a:endParaRPr lang="en-GB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54234" y="4332447"/>
            <a:ext cx="2273059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López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Pereira P, et al. J </a:t>
            </a:r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Pediatr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</a:t>
            </a:r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Urol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2009;6:134–132</a:t>
            </a:r>
            <a:endParaRPr lang="en-GB" sz="75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05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Peristeen</a:t>
            </a:r>
            <a:r>
              <a:rPr lang="en-GB" baseline="30000" dirty="0" smtClean="0"/>
              <a:t>®</a:t>
            </a:r>
            <a:r>
              <a:rPr lang="en-GB" dirty="0" smtClean="0"/>
              <a:t> significantly reduced symptoms of </a:t>
            </a:r>
            <a:br>
              <a:rPr lang="en-GB" dirty="0" smtClean="0"/>
            </a:br>
            <a:r>
              <a:rPr lang="en-GB" dirty="0" smtClean="0"/>
              <a:t>bowel dysfunction</a:t>
            </a:r>
            <a:endParaRPr lang="en-GB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b="1" dirty="0" smtClean="0"/>
              <a:t>Key efficacy data</a:t>
            </a:r>
          </a:p>
          <a:p>
            <a:pPr marL="402431" lvl="1" indent="-201216"/>
            <a:r>
              <a:rPr lang="en-GB" dirty="0"/>
              <a:t>Peristeen significantly reduced:</a:t>
            </a:r>
          </a:p>
          <a:p>
            <a:pPr marL="660854" lvl="3" indent="-203597">
              <a:buFont typeface="Arial" pitchFamily="34" charset="0"/>
              <a:buChar char="–"/>
            </a:pPr>
            <a:r>
              <a:rPr lang="en-GB" dirty="0" smtClean="0"/>
              <a:t>Difficulty and / or pain during defaecation (P&lt;0.005)</a:t>
            </a:r>
          </a:p>
          <a:p>
            <a:pPr marL="660854" lvl="3" indent="-203597">
              <a:buFont typeface="Arial" pitchFamily="34" charset="0"/>
              <a:buChar char="–"/>
            </a:pPr>
            <a:r>
              <a:rPr lang="en-GB" dirty="0" smtClean="0"/>
              <a:t>Feeling of incomplete evacuation (P&lt;0.0001)</a:t>
            </a:r>
          </a:p>
          <a:p>
            <a:pPr marL="660854" lvl="3" indent="-203597">
              <a:buFont typeface="Arial" pitchFamily="34" charset="0"/>
              <a:buChar char="–"/>
            </a:pPr>
            <a:r>
              <a:rPr lang="en-GB" dirty="0" smtClean="0"/>
              <a:t>Leakage of faeces (P&lt;0.0001)</a:t>
            </a:r>
          </a:p>
          <a:p>
            <a:pPr marL="660854" lvl="3" indent="-203597">
              <a:buFont typeface="Arial" pitchFamily="34" charset="0"/>
              <a:buChar char="–"/>
            </a:pPr>
            <a:r>
              <a:rPr lang="en-GB" dirty="0" smtClean="0"/>
              <a:t>Abdominal pain or discomfort before or after defaecation (P&lt;0.0001)</a:t>
            </a:r>
          </a:p>
          <a:p>
            <a:pPr marL="645375" lvl="3" indent="-188119">
              <a:buFont typeface="Arial" pitchFamily="34" charset="0"/>
              <a:buChar char="–"/>
            </a:pPr>
            <a:r>
              <a:rPr lang="en-GB" dirty="0" smtClean="0"/>
              <a:t>Occurrence of sweating or headache during or after defaecation (P&lt;0.05)</a:t>
            </a:r>
          </a:p>
          <a:p>
            <a:pPr marL="402431" lvl="1" indent="-201216">
              <a:spcBef>
                <a:spcPts val="900"/>
              </a:spcBef>
            </a:pPr>
            <a:r>
              <a:rPr lang="en-GB" dirty="0"/>
              <a:t>Peristeen significantly improved:</a:t>
            </a:r>
          </a:p>
          <a:p>
            <a:pPr marL="660854" lvl="2" indent="-203597">
              <a:buFont typeface="Arial" pitchFamily="34" charset="0"/>
              <a:buChar char="–"/>
            </a:pPr>
            <a:r>
              <a:rPr lang="en-GB" dirty="0" smtClean="0"/>
              <a:t>Patients’ opinion of intestinal functionality (P&lt;0.0001)</a:t>
            </a:r>
          </a:p>
          <a:p>
            <a:pPr marL="660854" lvl="2" indent="-203597">
              <a:buFont typeface="Arial" pitchFamily="34" charset="0"/>
              <a:buChar char="–"/>
            </a:pPr>
            <a:r>
              <a:rPr lang="en-GB" dirty="0" smtClean="0"/>
              <a:t>Time spent on bowel management / Independence</a:t>
            </a:r>
          </a:p>
          <a:p>
            <a:pPr marL="539354" lvl="1" indent="-203597">
              <a:buFont typeface="Arial" pitchFamily="34" charset="0"/>
              <a:buChar char="–"/>
            </a:pPr>
            <a:endParaRPr lang="en-GB" dirty="0" smtClean="0"/>
          </a:p>
          <a:p>
            <a:pPr marL="402431" lvl="1" indent="-402431">
              <a:buNone/>
            </a:pPr>
            <a:r>
              <a:rPr lang="en-GB" b="1" dirty="0"/>
              <a:t>Key safety data</a:t>
            </a:r>
          </a:p>
          <a:p>
            <a:pPr marL="402431" lvl="1" indent="-201216"/>
            <a:r>
              <a:rPr lang="en-GB" dirty="0">
                <a:solidFill>
                  <a:srgbClr val="6F6F6F"/>
                </a:solidFill>
              </a:rPr>
              <a:t>No adverse events were reported</a:t>
            </a:r>
          </a:p>
          <a:p>
            <a:pPr marL="402431" lvl="1" indent="-402431"/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54234" y="4332447"/>
            <a:ext cx="2273059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López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Pereira P, et al. J </a:t>
            </a:r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Pediatr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</a:t>
            </a:r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Urol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2009;6:134–132</a:t>
            </a:r>
            <a:endParaRPr lang="en-GB" sz="75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9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Peristeen</a:t>
            </a:r>
            <a:r>
              <a:rPr lang="en-GB" baseline="30000" dirty="0" smtClean="0"/>
              <a:t>®</a:t>
            </a:r>
            <a:r>
              <a:rPr lang="en-GB" dirty="0" smtClean="0"/>
              <a:t> reduced time spent on bowel management and improved independence for bowel evacuation </a:t>
            </a:r>
            <a:endParaRPr lang="en-GB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7097" y="1399053"/>
            <a:ext cx="2926499" cy="24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5067" y="1399052"/>
            <a:ext cx="2932526" cy="24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54234" y="4332447"/>
            <a:ext cx="2273059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López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Pereira P, et al. J </a:t>
            </a:r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Pediatr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</a:t>
            </a:r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Urol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2009;6:134–132</a:t>
            </a:r>
            <a:endParaRPr lang="en-GB" sz="750" dirty="0">
              <a:solidFill>
                <a:schemeClr val="bg2"/>
              </a:solidFill>
              <a:latin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rot="5400000">
            <a:off x="3316462" y="2545735"/>
            <a:ext cx="1727597" cy="596"/>
          </a:xfrm>
          <a:prstGeom prst="straightConnector1">
            <a:avLst/>
          </a:prstGeom>
          <a:solidFill>
            <a:schemeClr val="accent2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190678" y="2243525"/>
            <a:ext cx="115416" cy="602729"/>
          </a:xfrm>
          <a:prstGeom prst="rect">
            <a:avLst/>
          </a:prstGeom>
          <a:noFill/>
        </p:spPr>
        <p:txBody>
          <a:bodyPr vert="vert270" wrap="none" lIns="0" tIns="0" rIns="0" bIns="0" rtlCol="0">
            <a:spAutoFit/>
          </a:bodyPr>
          <a:lstStyle/>
          <a:p>
            <a:r>
              <a:rPr lang="en-GB" sz="750" b="1" dirty="0">
                <a:solidFill>
                  <a:srgbClr val="40C3D7"/>
                </a:solidFill>
                <a:latin typeface="+mj-lt"/>
              </a:rPr>
              <a:t>Improvement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rot="5400000" flipH="1">
            <a:off x="6541156" y="2587723"/>
            <a:ext cx="1727597" cy="596"/>
          </a:xfrm>
          <a:prstGeom prst="straightConnector1">
            <a:avLst/>
          </a:prstGeom>
          <a:solidFill>
            <a:schemeClr val="accent2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7415372" y="2285512"/>
            <a:ext cx="115416" cy="602729"/>
          </a:xfrm>
          <a:prstGeom prst="rect">
            <a:avLst/>
          </a:prstGeom>
          <a:noFill/>
        </p:spPr>
        <p:txBody>
          <a:bodyPr vert="vert270" wrap="none" lIns="0" tIns="0" rIns="0" bIns="0" rtlCol="0">
            <a:spAutoFit/>
          </a:bodyPr>
          <a:lstStyle/>
          <a:p>
            <a:r>
              <a:rPr lang="en-GB" sz="750" b="1" dirty="0">
                <a:solidFill>
                  <a:srgbClr val="40C3D7"/>
                </a:solidFill>
                <a:latin typeface="+mj-lt"/>
              </a:rPr>
              <a:t>Improvement</a:t>
            </a:r>
          </a:p>
        </p:txBody>
      </p:sp>
    </p:spTree>
    <p:extLst>
      <p:ext uri="{BB962C8B-B14F-4D97-AF65-F5344CB8AC3E}">
        <p14:creationId xmlns:p14="http://schemas.microsoft.com/office/powerpoint/2010/main" val="53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Summary: TAI for the treatment of NBD in children </a:t>
            </a:r>
            <a:br>
              <a:rPr lang="en-GB" dirty="0" smtClean="0"/>
            </a:br>
            <a:r>
              <a:rPr lang="en-GB" dirty="0" smtClean="0"/>
              <a:t>and youths </a:t>
            </a:r>
            <a:endParaRPr lang="en-GB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330994" indent="-330994">
              <a:spcAft>
                <a:spcPts val="900"/>
              </a:spcAft>
              <a:buFont typeface="Wingdings" pitchFamily="2" charset="2"/>
              <a:buChar char="ü"/>
            </a:pPr>
            <a:r>
              <a:rPr lang="en-GB" dirty="0" smtClean="0"/>
              <a:t>Data from this study show that </a:t>
            </a:r>
            <a:r>
              <a:rPr lang="en-GB" dirty="0" err="1" smtClean="0"/>
              <a:t>Peristeen</a:t>
            </a:r>
            <a:r>
              <a:rPr lang="en-GB" dirty="0" smtClean="0"/>
              <a:t> is effective in terms of reducing symptoms, reducing time spent on bowel management and increasing independence in children and youths who do not respond to conservative bowel management</a:t>
            </a:r>
          </a:p>
          <a:p>
            <a:pPr marL="330994" indent="-330994">
              <a:spcAft>
                <a:spcPts val="900"/>
              </a:spcAft>
              <a:buFont typeface="Wingdings" pitchFamily="2" charset="2"/>
              <a:buChar char="ü"/>
            </a:pPr>
            <a:r>
              <a:rPr lang="en-GB" dirty="0" smtClean="0"/>
              <a:t>Evidence from this study supports the positive benefits of </a:t>
            </a:r>
            <a:r>
              <a:rPr lang="en-GB" dirty="0" err="1" smtClean="0"/>
              <a:t>Peristeen</a:t>
            </a:r>
            <a:r>
              <a:rPr lang="en-GB" dirty="0" smtClean="0"/>
              <a:t> in children and youths</a:t>
            </a:r>
          </a:p>
          <a:p>
            <a:pPr marL="330994" indent="-330994">
              <a:buFont typeface="Wingdings" pitchFamily="2" charset="2"/>
              <a:buChar char="ü"/>
            </a:pPr>
            <a:endParaRPr lang="en-GB" dirty="0" smtClean="0"/>
          </a:p>
          <a:p>
            <a:pPr marL="330994" indent="-330994">
              <a:buFont typeface="Wingdings" pitchFamily="2" charset="2"/>
              <a:buChar char="ü"/>
            </a:pPr>
            <a:endParaRPr lang="en-GB" dirty="0" smtClean="0"/>
          </a:p>
          <a:p>
            <a:pPr marL="330994" indent="-330994">
              <a:buFont typeface="Wingdings" pitchFamily="2" charset="2"/>
              <a:buChar char="ü"/>
            </a:pPr>
            <a:endParaRPr lang="en-GB" dirty="0" smtClean="0"/>
          </a:p>
          <a:p>
            <a:pPr marL="330994" indent="-330994">
              <a:buFont typeface="Wingdings" pitchFamily="2" charset="2"/>
              <a:buChar char="ü"/>
            </a:pPr>
            <a:endParaRPr lang="en-GB" dirty="0" smtClean="0"/>
          </a:p>
          <a:p>
            <a:pPr marL="330994" indent="-330994">
              <a:buFont typeface="Wingdings" pitchFamily="2" charset="2"/>
              <a:buChar char="ü"/>
            </a:pPr>
            <a:endParaRPr lang="en-GB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354234" y="4332447"/>
            <a:ext cx="2273059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López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Pereira P, et al. J </a:t>
            </a:r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Pediatr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</a:t>
            </a:r>
            <a:r>
              <a:rPr lang="en-GB" sz="750" dirty="0" err="1" smtClean="0">
                <a:solidFill>
                  <a:schemeClr val="bg2"/>
                </a:solidFill>
                <a:latin typeface="Arial" pitchFamily="34" charset="0"/>
              </a:rPr>
              <a:t>Urol</a:t>
            </a:r>
            <a:r>
              <a:rPr lang="en-GB" sz="750" dirty="0" smtClean="0">
                <a:solidFill>
                  <a:schemeClr val="bg2"/>
                </a:solidFill>
                <a:latin typeface="Arial" pitchFamily="34" charset="0"/>
              </a:rPr>
              <a:t> 2009;6:134–132</a:t>
            </a:r>
            <a:endParaRPr lang="en-GB" sz="75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93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496</Words>
  <Application>Microsoft Office PowerPoint</Application>
  <PresentationFormat>On-screen Show (16:9)</PresentationFormat>
  <Paragraphs>54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Symbol</vt:lpstr>
      <vt:lpstr>Wingdings</vt:lpstr>
      <vt:lpstr>Corporate 16_9</vt:lpstr>
      <vt:lpstr>Transanal irrigation for the treatment of neuropathic bowel dysfunction</vt:lpstr>
      <vt:lpstr>TAI for the treatment of neuropathic bowel dysfunction   </vt:lpstr>
      <vt:lpstr>Peristeen® significantly reduced symptoms of  bowel dysfunction</vt:lpstr>
      <vt:lpstr>Peristeen® reduced time spent on bowel management and improved independence for bowel evacuation </vt:lpstr>
      <vt:lpstr>Summary: TAI for the treatment of NBD in children  and youths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2015-11-24T16:48:31Z</dcterms:created>
  <dcterms:modified xsi:type="dcterms:W3CDTF">2015-11-24T16:49:01Z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