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05613" cy="9939338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>
        <p:scale>
          <a:sx n="140" d="100"/>
          <a:sy n="140" d="100"/>
        </p:scale>
        <p:origin x="18" y="12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226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0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41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120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924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860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69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51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25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19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8276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683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157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222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18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1" y="673894"/>
            <a:ext cx="7413625" cy="6012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63601" y="1295401"/>
            <a:ext cx="3630613" cy="2861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6613" y="1295401"/>
            <a:ext cx="3630612" cy="2861072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839C3-FDFB-41B4-AF19-207716AC666D}" type="slidenum">
              <a:rPr lang="en-GB">
                <a:solidFill>
                  <a:srgbClr val="6F6F6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6F6F6F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863600" y="78582"/>
            <a:ext cx="1079500" cy="881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08B4C-CE70-45A8-AEE1-51BDD28C95E2}" type="datetime4">
              <a:rPr lang="en-GB">
                <a:solidFill>
                  <a:srgbClr val="000000"/>
                </a:solidFill>
              </a:rPr>
              <a:pPr>
                <a:defRPr/>
              </a:pPr>
              <a:t>07 January 2016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2036763" y="86916"/>
            <a:ext cx="6496050" cy="797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1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emf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7345017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  <p:sldLayoutId id="2147483680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jpe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Muscular_System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mkFldPresentationTitle"/>
          <p:cNvSpPr>
            <a:spLocks noGrp="1"/>
          </p:cNvSpPr>
          <p:nvPr>
            <p:ph type="ctrTitle"/>
          </p:nvPr>
        </p:nvSpPr>
        <p:spPr>
          <a:xfrm>
            <a:off x="1521000" y="3543888"/>
            <a:ext cx="5724000" cy="270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Urine Drainage Bags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1</a:t>
            </a:fld>
            <a:endParaRPr lang="en-GB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8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11510"/>
            <a:ext cx="7056783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Who wears a urine drainage bag?</a:t>
            </a:r>
            <a:endParaRPr lang="en-GB" sz="2800" dirty="0" smtClean="0">
              <a:solidFill>
                <a:srgbClr val="00926D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131840" y="1499989"/>
            <a:ext cx="3105008" cy="1152128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Anyone </a:t>
            </a:r>
            <a:r>
              <a:rPr lang="en-GB" sz="1600" dirty="0" smtClean="0"/>
              <a:t>using an indwelling catheter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en-GB" sz="1600" dirty="0" smtClean="0"/>
          </a:p>
          <a:p>
            <a:pPr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Any male wearing a sheath</a:t>
            </a:r>
            <a:endParaRPr lang="en-GB" sz="1600" dirty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D593A9-997E-4D49-93A3-8DEF0FD0B5BE}" type="slidenum">
              <a:rPr lang="en-GB" smtClean="0">
                <a:solidFill>
                  <a:srgbClr val="6F6F6F"/>
                </a:solidFill>
              </a:rPr>
              <a:pPr/>
              <a:t>2</a:t>
            </a:fld>
            <a:endParaRPr lang="en-GB" dirty="0" smtClean="0">
              <a:solidFill>
                <a:srgbClr val="6F6F6F"/>
              </a:solidFill>
            </a:endParaRPr>
          </a:p>
        </p:txBody>
      </p:sp>
      <p:sp>
        <p:nvSpPr>
          <p:cNvPr id="118790" name="Rectangle 4"/>
          <p:cNvSpPr>
            <a:spLocks noChangeArrowheads="1"/>
          </p:cNvSpPr>
          <p:nvPr/>
        </p:nvSpPr>
        <p:spPr bwMode="auto">
          <a:xfrm>
            <a:off x="1763316" y="1435894"/>
            <a:ext cx="5238750" cy="243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36947" indent="-336947">
              <a:spcBef>
                <a:spcPct val="30000"/>
              </a:spcBef>
              <a:spcAft>
                <a:spcPct val="30000"/>
              </a:spcAft>
              <a:buSzPct val="85000"/>
              <a:buFont typeface="Courier New" pitchFamily="49" charset="0"/>
              <a:buChar char="o"/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Picture 10" descr="CPUCC_Simpla_Profile_350ml_lever_ tap_outlet_and_sample_port_feature_001.jpg"/>
          <p:cNvPicPr>
            <a:picLocks noChangeAspect="1"/>
          </p:cNvPicPr>
          <p:nvPr/>
        </p:nvPicPr>
        <p:blipFill rotWithShape="1">
          <a:blip r:embed="rId3" cstate="print"/>
          <a:srcRect l="17701" r="-602" b="6287"/>
          <a:stretch/>
        </p:blipFill>
        <p:spPr>
          <a:xfrm>
            <a:off x="540836" y="1093480"/>
            <a:ext cx="2230964" cy="336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339" y="339502"/>
            <a:ext cx="8137117" cy="53667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An overview of urine drainage bags</a:t>
            </a:r>
            <a:endParaRPr lang="en-GB" sz="2800" b="1" dirty="0">
              <a:solidFill>
                <a:srgbClr val="00926D"/>
              </a:solidFill>
            </a:endParaRP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D593A9-997E-4D49-93A3-8DEF0FD0B5BE}" type="slidenum">
              <a:rPr lang="en-GB" smtClean="0">
                <a:solidFill>
                  <a:srgbClr val="6F6F6F"/>
                </a:solidFill>
              </a:rPr>
              <a:pPr/>
              <a:t>3</a:t>
            </a:fld>
            <a:endParaRPr lang="en-GB" dirty="0" smtClean="0">
              <a:solidFill>
                <a:srgbClr val="6F6F6F"/>
              </a:solidFill>
            </a:endParaRPr>
          </a:p>
        </p:txBody>
      </p:sp>
      <p:grpSp>
        <p:nvGrpSpPr>
          <p:cNvPr id="9" name="Group 18"/>
          <p:cNvGrpSpPr/>
          <p:nvPr/>
        </p:nvGrpSpPr>
        <p:grpSpPr>
          <a:xfrm>
            <a:off x="4139952" y="1319542"/>
            <a:ext cx="1332338" cy="2267740"/>
            <a:chOff x="6069274" y="1341256"/>
            <a:chExt cx="2690368" cy="4813185"/>
          </a:xfrm>
        </p:grpSpPr>
        <p:pic>
          <p:nvPicPr>
            <p:cNvPr id="10" name="Picture 9" descr="New LR Simpla Profile Hospital LB (LT).tif"/>
            <p:cNvPicPr>
              <a:picLocks noChangeAspect="1"/>
            </p:cNvPicPr>
            <p:nvPr/>
          </p:nvPicPr>
          <p:blipFill>
            <a:blip r:embed="rId3" cstate="print"/>
            <a:srcRect l="19298" t="5181" r="15790" b="3591"/>
            <a:stretch>
              <a:fillRect/>
            </a:stretch>
          </p:blipFill>
          <p:spPr>
            <a:xfrm>
              <a:off x="6069274" y="1341256"/>
              <a:ext cx="2418086" cy="424798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625213" y="5811488"/>
              <a:ext cx="2134429" cy="3429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>
                  <a:solidFill>
                    <a:srgbClr val="00B0CA"/>
                  </a:solidFill>
                  <a:latin typeface="Bernard MT Condensed" pitchFamily="18" charset="0"/>
                  <a:cs typeface="Aharoni" pitchFamily="2" charset="-79"/>
                </a:rPr>
                <a:t>Leg bag</a:t>
              </a:r>
              <a:endParaRPr lang="en-GB" sz="1200" dirty="0">
                <a:solidFill>
                  <a:srgbClr val="6F6F6F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10292" y="915294"/>
            <a:ext cx="2178844" cy="3311744"/>
            <a:chOff x="6238875" y="1340768"/>
            <a:chExt cx="2905125" cy="4415658"/>
          </a:xfrm>
        </p:grpSpPr>
        <p:sp>
          <p:nvSpPr>
            <p:cNvPr id="15" name="TextBox 14"/>
            <p:cNvSpPr txBox="1"/>
            <p:nvPr/>
          </p:nvSpPr>
          <p:spPr>
            <a:xfrm>
              <a:off x="6576350" y="5540982"/>
              <a:ext cx="162175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>
                  <a:solidFill>
                    <a:srgbClr val="00B0CA"/>
                  </a:solidFill>
                  <a:latin typeface="Bernard MT Condensed" pitchFamily="18" charset="0"/>
                  <a:cs typeface="Aharoni" pitchFamily="2" charset="-79"/>
                </a:rPr>
                <a:t>Night bag</a:t>
              </a:r>
              <a:endParaRPr lang="en-GB" sz="1200" dirty="0">
                <a:solidFill>
                  <a:srgbClr val="6F6F6F"/>
                </a:solidFill>
              </a:endParaRPr>
            </a:p>
          </p:txBody>
        </p:sp>
        <p:pic>
          <p:nvPicPr>
            <p:cNvPr id="18" name="Picture 17" descr="C:\Users\dkmfc\AppData\Local\Microsoft\Windows\Temporary Internet Files\Content.Outlook\ZVZ9SZEI\CPUCC_Simpla_Profile_Night_bag_2000ml_120cm_descrip_001.jpg"/>
            <p:cNvPicPr/>
            <p:nvPr/>
          </p:nvPicPr>
          <p:blipFill>
            <a:blip r:embed="rId4" cstate="print"/>
            <a:srcRect l="2866" t="2643"/>
            <a:stretch>
              <a:fillRect/>
            </a:stretch>
          </p:blipFill>
          <p:spPr bwMode="auto">
            <a:xfrm>
              <a:off x="6238875" y="1340768"/>
              <a:ext cx="2905125" cy="421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502882" y="1611345"/>
            <a:ext cx="2889000" cy="1134695"/>
            <a:chOff x="395536" y="2564904"/>
            <a:chExt cx="3852000" cy="1512926"/>
          </a:xfrm>
        </p:grpSpPr>
        <p:sp>
          <p:nvSpPr>
            <p:cNvPr id="20" name="Rounded Rectangle 19"/>
            <p:cNvSpPr/>
            <p:nvPr/>
          </p:nvSpPr>
          <p:spPr>
            <a:xfrm>
              <a:off x="395536" y="2564904"/>
              <a:ext cx="3852000" cy="1476000"/>
            </a:xfrm>
            <a:prstGeom prst="roundRect">
              <a:avLst>
                <a:gd name="adj" fmla="val 5000"/>
              </a:avLst>
            </a:pr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78604" y="2682219"/>
              <a:ext cx="3735901" cy="13956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6005" rIns="0" bIns="0" numCol="1" spcCol="1270" anchor="t" anchorCtr="0">
              <a:noAutofit/>
            </a:bodyPr>
            <a:lstStyle/>
            <a:p>
              <a:pPr marL="132160" indent="-132160" defTabSz="466725">
                <a:lnSpc>
                  <a:spcPct val="90000"/>
                </a:lnSpc>
                <a:spcAft>
                  <a:spcPts val="675"/>
                </a:spcAft>
              </a:pPr>
              <a:r>
                <a:rPr lang="en-GB" sz="1200" dirty="0">
                  <a:solidFill>
                    <a:srgbClr val="FFFFFF"/>
                  </a:solidFill>
                </a:rPr>
                <a:t>Two main types of urine drainage </a:t>
              </a:r>
              <a:r>
                <a:rPr lang="en-GB" sz="1200" dirty="0" smtClean="0">
                  <a:solidFill>
                    <a:srgbClr val="FFFFFF"/>
                  </a:solidFill>
                </a:rPr>
                <a:t>bags:</a:t>
              </a:r>
              <a:endParaRPr lang="en-GB" sz="1200" dirty="0">
                <a:solidFill>
                  <a:srgbClr val="FFFFFF"/>
                </a:solidFill>
              </a:endParaRPr>
            </a:p>
            <a:p>
              <a:pPr marL="338138" lvl="1" indent="-133350" defTabSz="466725">
                <a:lnSpc>
                  <a:spcPct val="90000"/>
                </a:lnSpc>
                <a:spcAft>
                  <a:spcPts val="675"/>
                </a:spcAft>
                <a:buFont typeface="Wingdings" pitchFamily="2" charset="2"/>
                <a:buChar char="§"/>
              </a:pPr>
              <a:r>
                <a:rPr lang="en-GB" sz="1200" dirty="0">
                  <a:solidFill>
                    <a:srgbClr val="FFFFFF"/>
                  </a:solidFill>
                </a:rPr>
                <a:t>Leg bags (day bags)</a:t>
              </a:r>
            </a:p>
            <a:p>
              <a:pPr marL="338138" lvl="1" indent="-133350" defTabSz="466725">
                <a:lnSpc>
                  <a:spcPct val="90000"/>
                </a:lnSpc>
                <a:spcAft>
                  <a:spcPts val="675"/>
                </a:spcAft>
                <a:buFont typeface="Wingdings" pitchFamily="2" charset="2"/>
                <a:buChar char="§"/>
              </a:pPr>
              <a:r>
                <a:rPr lang="en-GB" sz="1200" dirty="0">
                  <a:solidFill>
                    <a:srgbClr val="FFFFFF"/>
                  </a:solidFill>
                </a:rPr>
                <a:t>Night bags </a:t>
              </a:r>
              <a:br>
                <a:rPr lang="en-GB" sz="1200" dirty="0">
                  <a:solidFill>
                    <a:srgbClr val="FFFFFF"/>
                  </a:solidFill>
                </a:rPr>
              </a:br>
              <a:r>
                <a:rPr lang="en-GB" sz="1200" dirty="0">
                  <a:solidFill>
                    <a:srgbClr val="FFFFFF"/>
                  </a:solidFill>
                </a:rPr>
                <a:t>(for additional overnight storage)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713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339" y="306883"/>
            <a:ext cx="8137117" cy="536675"/>
          </a:xfrm>
          <a:noFill/>
        </p:spPr>
        <p:txBody>
          <a:bodyPr/>
          <a:lstStyle/>
          <a:p>
            <a:r>
              <a:rPr lang="en-GB" dirty="0" smtClean="0"/>
              <a:t>General specifications of a leg bag</a:t>
            </a:r>
            <a:endParaRPr lang="en-GB" sz="1500" b="1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idx="1"/>
          </p:nvPr>
        </p:nvSpPr>
        <p:spPr>
          <a:xfrm>
            <a:off x="3221850" y="1329612"/>
            <a:ext cx="4536504" cy="2861072"/>
          </a:xfrm>
          <a:noFill/>
        </p:spPr>
        <p:txBody>
          <a:bodyPr>
            <a:normAutofit/>
          </a:bodyPr>
          <a:lstStyle/>
          <a:p>
            <a:pPr marL="336947" indent="-336947">
              <a:spcAft>
                <a:spcPct val="50000"/>
              </a:spcAft>
              <a:buClr>
                <a:srgbClr val="00926D"/>
              </a:buClr>
            </a:pPr>
            <a:r>
              <a:rPr lang="en-GB" sz="1200" b="1" dirty="0">
                <a:solidFill>
                  <a:schemeClr val="tx2"/>
                </a:solidFill>
              </a:rPr>
              <a:t>Leg Bags normally come in 3 capacities or sizes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350ml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500ml 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750ml</a:t>
            </a:r>
          </a:p>
          <a:p>
            <a:pPr marL="336947" indent="-336947">
              <a:spcAft>
                <a:spcPct val="50000"/>
              </a:spcAft>
              <a:buClr>
                <a:srgbClr val="00926D"/>
              </a:buClr>
            </a:pPr>
            <a:endParaRPr lang="en-GB" sz="1200" b="1" dirty="0"/>
          </a:p>
          <a:p>
            <a:pPr marL="336947" indent="-336947">
              <a:spcAft>
                <a:spcPct val="50000"/>
              </a:spcAft>
              <a:buClr>
                <a:srgbClr val="00926D"/>
              </a:buClr>
            </a:pPr>
            <a:r>
              <a:rPr lang="en-GB" sz="1200" b="1" dirty="0">
                <a:solidFill>
                  <a:schemeClr val="tx2"/>
                </a:solidFill>
              </a:rPr>
              <a:t>Leg bags usually come with a choice of 3 tube lengths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Long (for bag worn on calf - generally male length) – 25 cm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Short (for bag worn on thigh - generally female length) – 6 cm 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Adjustable (long, adjustable tubing for use with a sheath) – 50cm </a:t>
            </a:r>
          </a:p>
          <a:p>
            <a:pPr marL="336947" indent="-336947">
              <a:buClr>
                <a:srgbClr val="00926D"/>
              </a:buClr>
              <a:buFont typeface="Wingdings" pitchFamily="2" charset="2"/>
              <a:buChar char="q"/>
            </a:pPr>
            <a:endParaRPr lang="en-GB" dirty="0" smtClean="0"/>
          </a:p>
        </p:txBody>
      </p:sp>
      <p:sp>
        <p:nvSpPr>
          <p:cNvPr id="1228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C99E47B-43A5-4CBC-A264-23C472702AA4}" type="slidenum">
              <a:rPr lang="en-GB" smtClean="0">
                <a:solidFill>
                  <a:srgbClr val="6F6F6F"/>
                </a:solidFill>
              </a:rPr>
              <a:pPr/>
              <a:t>4</a:t>
            </a:fld>
            <a:endParaRPr lang="en-GB" dirty="0" smtClean="0">
              <a:solidFill>
                <a:srgbClr val="6F6F6F"/>
              </a:solidFill>
            </a:endParaRPr>
          </a:p>
        </p:txBody>
      </p:sp>
      <p:graphicFrame>
        <p:nvGraphicFramePr>
          <p:cNvPr id="49153" name="Object 2"/>
          <p:cNvGraphicFramePr>
            <a:graphicFrameLocks noChangeAspect="1"/>
          </p:cNvGraphicFramePr>
          <p:nvPr/>
        </p:nvGraphicFramePr>
        <p:xfrm>
          <a:off x="7172325" y="116682"/>
          <a:ext cx="757238" cy="1079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crobat Document" r:id="rId4" imgW="3343680" imgH="4767840" progId="AcroExch.Document.11">
                  <p:embed/>
                </p:oleObj>
              </mc:Choice>
              <mc:Fallback>
                <p:oleObj name="Acrobat Document" r:id="rId4" imgW="3343680" imgH="4767840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325" y="116682"/>
                        <a:ext cx="757238" cy="10798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C:\Users\dkmfc\AppData\Local\Microsoft\Windows\Temporary Internet Files\Content.Outlook\ZVZ9SZEI\CPUCC_Simpla_Profile_500ml_25cm_descrip_001.jpg"/>
          <p:cNvPicPr/>
          <p:nvPr/>
        </p:nvPicPr>
        <p:blipFill>
          <a:blip r:embed="rId6" cstate="print"/>
          <a:srcRect t="3727" r="6557"/>
          <a:stretch>
            <a:fillRect/>
          </a:stretch>
        </p:blipFill>
        <p:spPr bwMode="auto">
          <a:xfrm>
            <a:off x="502882" y="904911"/>
            <a:ext cx="1847318" cy="344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4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-164554"/>
            <a:ext cx="8424936" cy="108806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Leg bags provide daytime freedom and convenience</a:t>
            </a:r>
            <a:endParaRPr lang="en-GB" sz="2800" b="1" dirty="0">
              <a:solidFill>
                <a:srgbClr val="00926D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99592" y="1779662"/>
            <a:ext cx="3051001" cy="2070956"/>
          </a:xfrm>
        </p:spPr>
        <p:txBody>
          <a:bodyPr/>
          <a:lstStyle/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400" dirty="0" smtClean="0"/>
              <a:t>Various capacities and tube lengths available according to lifestyles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400" dirty="0" smtClean="0"/>
              <a:t>Sterile for indwelling catheter users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400" dirty="0" smtClean="0"/>
              <a:t>Sterile/non-sterile for sheath users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400" dirty="0" smtClean="0"/>
              <a:t>Variety of taps on offer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400" dirty="0" smtClean="0"/>
              <a:t>Variety of bag shapes and backings</a:t>
            </a:r>
          </a:p>
          <a:p>
            <a:pPr marL="133350" indent="-133350">
              <a:buFont typeface="Wingdings" pitchFamily="2" charset="2"/>
              <a:buChar char="§"/>
              <a:defRPr/>
            </a:pPr>
            <a:endParaRPr lang="en-GB" sz="1200" dirty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D593A9-997E-4D49-93A3-8DEF0FD0B5BE}" type="slidenum">
              <a:rPr lang="en-GB" smtClean="0">
                <a:solidFill>
                  <a:srgbClr val="6F6F6F"/>
                </a:solidFill>
              </a:rPr>
              <a:pPr/>
              <a:t>5</a:t>
            </a:fld>
            <a:endParaRPr lang="en-GB" dirty="0" smtClean="0">
              <a:solidFill>
                <a:srgbClr val="6F6F6F"/>
              </a:solidFill>
            </a:endParaRPr>
          </a:p>
        </p:txBody>
      </p:sp>
      <p:pic>
        <p:nvPicPr>
          <p:cNvPr id="9" name="Picture 8" descr="C:\Users\dkmfc\AppData\Local\Microsoft\Windows\Temporary Internet Files\Content.Outlook\ZVZ9SZEI\CPUCC_Simpla_Profile_500ml_25cm_descrip_001.jpg"/>
          <p:cNvPicPr/>
          <p:nvPr/>
        </p:nvPicPr>
        <p:blipFill>
          <a:blip r:embed="rId3" cstate="print"/>
          <a:srcRect t="3727" r="6557"/>
          <a:stretch>
            <a:fillRect/>
          </a:stretch>
        </p:blipFill>
        <p:spPr bwMode="auto">
          <a:xfrm>
            <a:off x="5442414" y="1303021"/>
            <a:ext cx="1727355" cy="307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34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397479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C:\Users\dkmfc\AppData\Local\Microsoft\Windows\Temporary Internet Files\Content.Outlook\ZVZ9SZEI\CPUCC_Simpla_Profile_Night_bag_2000ml_120cm_descrip_001.jpg"/>
          <p:cNvPicPr/>
          <p:nvPr/>
        </p:nvPicPr>
        <p:blipFill>
          <a:blip r:embed="rId7" cstate="print"/>
          <a:srcRect l="2866" t="2643"/>
          <a:stretch>
            <a:fillRect/>
          </a:stretch>
        </p:blipFill>
        <p:spPr bwMode="auto">
          <a:xfrm>
            <a:off x="1002199" y="987574"/>
            <a:ext cx="2394868" cy="34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00559"/>
            <a:ext cx="8712968" cy="108806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 night bag enables additional</a:t>
            </a:r>
            <a:r>
              <a:rPr lang="en-GB" sz="2800" dirty="0"/>
              <a:t> </a:t>
            </a:r>
            <a:r>
              <a:rPr lang="en-GB" sz="2800" dirty="0" smtClean="0"/>
              <a:t>overnight capacity to aid sleep</a:t>
            </a:r>
            <a:endParaRPr lang="en-GB" sz="2800" dirty="0"/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3707904" y="1707654"/>
            <a:ext cx="4824536" cy="2358262"/>
          </a:xfrm>
        </p:spPr>
        <p:txBody>
          <a:bodyPr/>
          <a:lstStyle/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200" dirty="0" smtClean="0"/>
              <a:t>Connects to the end-users leg bag and provides an additional overnight capacity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200" dirty="0" smtClean="0"/>
              <a:t>Available in sterile and non sterile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200" dirty="0" smtClean="0"/>
              <a:t>Drainable and non-drainable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200" dirty="0" smtClean="0"/>
              <a:t>Sterile drainable night bags can be connected directly to an indwelling catheter, sheath (if bed bound) or the leg bag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200" dirty="0" smtClean="0"/>
              <a:t>Non-sterile, non-drainable leg bags cannot be connected directly to the end-users catheter as there is a potential infection risk.  They can be connected directly to sheath</a:t>
            </a:r>
          </a:p>
          <a:p>
            <a:pPr marL="133350" indent="-133350">
              <a:buFont typeface="Wingdings" pitchFamily="2" charset="2"/>
              <a:buChar char="§"/>
              <a:defRPr/>
            </a:pPr>
            <a:endParaRPr lang="en-GB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9E1F64D6-41D1-4C6E-9A0C-391134CF5866}" type="slidenum">
              <a:rPr lang="en-GB" smtClean="0">
                <a:solidFill>
                  <a:srgbClr val="6F6F6F"/>
                </a:solidFill>
              </a:rPr>
              <a:pPr/>
              <a:t>6</a:t>
            </a:fld>
            <a:endParaRPr lang="en-GB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7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378619"/>
            <a:ext cx="8137117" cy="536675"/>
          </a:xfrm>
          <a:noFill/>
        </p:spPr>
        <p:txBody>
          <a:bodyPr>
            <a:normAutofit/>
          </a:bodyPr>
          <a:lstStyle/>
          <a:p>
            <a:r>
              <a:rPr lang="en-GB" sz="2800" dirty="0" smtClean="0"/>
              <a:t>Specifications of a night drainage bag</a:t>
            </a:r>
            <a:endParaRPr lang="en-GB" sz="2800" b="1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idx="1"/>
          </p:nvPr>
        </p:nvSpPr>
        <p:spPr>
          <a:xfrm>
            <a:off x="3872359" y="1438870"/>
            <a:ext cx="3615965" cy="2861072"/>
          </a:xfrm>
          <a:noFill/>
        </p:spPr>
        <p:txBody>
          <a:bodyPr/>
          <a:lstStyle/>
          <a:p>
            <a:pPr marL="336947" indent="-336947">
              <a:spcAft>
                <a:spcPct val="50000"/>
              </a:spcAft>
              <a:buClr>
                <a:srgbClr val="00926D"/>
              </a:buClr>
            </a:pPr>
            <a:r>
              <a:rPr lang="en-GB" sz="1200" b="1" dirty="0">
                <a:solidFill>
                  <a:schemeClr val="tx2"/>
                </a:solidFill>
              </a:rPr>
              <a:t>Generally 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2,000 ml</a:t>
            </a: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1,500 ml</a:t>
            </a:r>
          </a:p>
          <a:p>
            <a:pPr marL="336947" indent="-336947">
              <a:spcAft>
                <a:spcPct val="50000"/>
              </a:spcAft>
              <a:buClr>
                <a:srgbClr val="00926D"/>
              </a:buClr>
            </a:pPr>
            <a:endParaRPr lang="en-GB" sz="1200" b="1" dirty="0"/>
          </a:p>
          <a:p>
            <a:pPr>
              <a:spcAft>
                <a:spcPct val="50000"/>
              </a:spcAft>
              <a:buClr>
                <a:srgbClr val="00926D"/>
              </a:buClr>
              <a:buSzPct val="85000"/>
              <a:buNone/>
              <a:tabLst/>
            </a:pPr>
            <a:r>
              <a:rPr lang="en-GB" sz="1200" b="1" dirty="0">
                <a:solidFill>
                  <a:schemeClr val="tx2"/>
                </a:solidFill>
              </a:rPr>
              <a:t>The length of night bags tubing varies but is </a:t>
            </a:r>
            <a:br>
              <a:rPr lang="en-GB" sz="1200" b="1" dirty="0">
                <a:solidFill>
                  <a:schemeClr val="tx2"/>
                </a:solidFill>
              </a:rPr>
            </a:br>
            <a:r>
              <a:rPr lang="en-GB" sz="1200" b="1" dirty="0">
                <a:solidFill>
                  <a:schemeClr val="tx2"/>
                </a:solidFill>
              </a:rPr>
              <a:t>generally </a:t>
            </a:r>
            <a:r>
              <a:rPr lang="en-GB" sz="1200" b="1" dirty="0" smtClean="0">
                <a:solidFill>
                  <a:schemeClr val="tx2"/>
                </a:solidFill>
              </a:rPr>
              <a:t>between:</a:t>
            </a:r>
            <a:endParaRPr lang="en-GB" sz="1200" b="1" dirty="0">
              <a:solidFill>
                <a:schemeClr val="tx2"/>
              </a:solidFill>
            </a:endParaRPr>
          </a:p>
          <a:p>
            <a:pPr marL="133350" indent="-133350">
              <a:spcAft>
                <a:spcPct val="5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90 cm – 120 cm</a:t>
            </a:r>
          </a:p>
          <a:p>
            <a:pPr marL="336947" indent="-336947">
              <a:buClr>
                <a:srgbClr val="00926D"/>
              </a:buClr>
              <a:buFont typeface="Wingdings" pitchFamily="2" charset="2"/>
              <a:buChar char="q"/>
            </a:pPr>
            <a:endParaRPr lang="en-GB" dirty="0" smtClean="0"/>
          </a:p>
        </p:txBody>
      </p:sp>
      <p:sp>
        <p:nvSpPr>
          <p:cNvPr id="1228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C99E47B-43A5-4CBC-A264-23C472702AA4}" type="slidenum">
              <a:rPr lang="en-GB" smtClean="0">
                <a:solidFill>
                  <a:srgbClr val="6F6F6F"/>
                </a:solidFill>
              </a:rPr>
              <a:pPr/>
              <a:t>7</a:t>
            </a:fld>
            <a:endParaRPr lang="en-GB" dirty="0" smtClean="0">
              <a:solidFill>
                <a:srgbClr val="6F6F6F"/>
              </a:solidFill>
            </a:endParaRPr>
          </a:p>
        </p:txBody>
      </p:sp>
      <p:pic>
        <p:nvPicPr>
          <p:cNvPr id="8" name="Picture 7" descr="C:\Users\dkmfc\AppData\Local\Microsoft\Windows\Temporary Internet Files\Content.Outlook\ZVZ9SZEI\CPUCC_Simpla_Profile_Night_bag_2000ml_120cm_descrip_001.jpg"/>
          <p:cNvPicPr/>
          <p:nvPr/>
        </p:nvPicPr>
        <p:blipFill>
          <a:blip r:embed="rId3" cstate="print"/>
          <a:srcRect l="2866" t="2643"/>
          <a:stretch>
            <a:fillRect/>
          </a:stretch>
        </p:blipFill>
        <p:spPr bwMode="auto">
          <a:xfrm>
            <a:off x="822960" y="987574"/>
            <a:ext cx="2394868" cy="34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30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43074"/>
            <a:ext cx="6102000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Urine drainage bag - taps</a:t>
            </a:r>
            <a:endParaRPr lang="en-GB" sz="2800" dirty="0" smtClean="0">
              <a:solidFill>
                <a:srgbClr val="00926D"/>
              </a:solidFill>
            </a:endParaRPr>
          </a:p>
        </p:txBody>
      </p:sp>
      <p:sp>
        <p:nvSpPr>
          <p:cNvPr id="119814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1080412" y="1265760"/>
            <a:ext cx="2304256" cy="2952328"/>
          </a:xfrm>
          <a:noFill/>
        </p:spPr>
        <p:txBody>
          <a:bodyPr>
            <a:normAutofit/>
          </a:bodyPr>
          <a:lstStyle/>
          <a:p>
            <a:pPr marL="336947" indent="-336947">
              <a:buSzPct val="75000"/>
              <a:buNone/>
            </a:pPr>
            <a:r>
              <a:rPr lang="en-GB" sz="1200" b="1" dirty="0">
                <a:solidFill>
                  <a:schemeClr val="tx2"/>
                </a:solidFill>
              </a:rPr>
              <a:t>Taps have to </a:t>
            </a:r>
            <a:r>
              <a:rPr lang="en-GB" sz="1200" b="1" dirty="0" smtClean="0">
                <a:solidFill>
                  <a:schemeClr val="tx2"/>
                </a:solidFill>
              </a:rPr>
              <a:t>be:</a:t>
            </a:r>
            <a:endParaRPr lang="en-GB" sz="1200" b="1" dirty="0">
              <a:solidFill>
                <a:schemeClr val="tx2"/>
              </a:solidFill>
            </a:endParaRPr>
          </a:p>
          <a:p>
            <a:pPr marL="133350" indent="-133350"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Safe and secure </a:t>
            </a:r>
          </a:p>
          <a:p>
            <a:pPr marL="133350" indent="-133350"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Easy to use</a:t>
            </a: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dirty="0"/>
              <a:t>Comfortable and discreet</a:t>
            </a:r>
            <a:br>
              <a:rPr lang="en-GB" sz="1200" dirty="0"/>
            </a:br>
            <a:endParaRPr lang="en-GB" sz="1200" dirty="0"/>
          </a:p>
          <a:p>
            <a:pPr marL="336947" indent="-336947">
              <a:lnSpc>
                <a:spcPct val="90000"/>
              </a:lnSpc>
              <a:spcAft>
                <a:spcPct val="30000"/>
              </a:spcAft>
              <a:buNone/>
            </a:pPr>
            <a:r>
              <a:rPr lang="en-GB" sz="1200" b="1" dirty="0">
                <a:solidFill>
                  <a:schemeClr val="tx2"/>
                </a:solidFill>
              </a:rPr>
              <a:t>Types of taps </a:t>
            </a:r>
            <a:r>
              <a:rPr lang="en-GB" sz="1200" b="1" dirty="0" smtClean="0">
                <a:solidFill>
                  <a:schemeClr val="tx2"/>
                </a:solidFill>
              </a:rPr>
              <a:t>available:</a:t>
            </a:r>
            <a:endParaRPr lang="en-GB" sz="1200" b="1" dirty="0">
              <a:solidFill>
                <a:schemeClr val="tx2"/>
              </a:solidFill>
            </a:endParaRP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§"/>
            </a:pPr>
            <a:r>
              <a:rPr lang="en-GB" sz="1200" dirty="0"/>
              <a:t>Slide action tap (t-tap)</a:t>
            </a: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§"/>
            </a:pPr>
            <a:r>
              <a:rPr lang="en-GB" sz="1200" dirty="0"/>
              <a:t>Lever action tap</a:t>
            </a: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§"/>
            </a:pPr>
            <a:r>
              <a:rPr lang="en-GB" sz="1200" dirty="0"/>
              <a:t>Clamp action tap</a:t>
            </a: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§"/>
            </a:pPr>
            <a:r>
              <a:rPr lang="en-GB" sz="1200" dirty="0"/>
              <a:t>Safety-Lock tap</a:t>
            </a:r>
          </a:p>
          <a:p>
            <a:pPr marL="133350" indent="-133350"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§"/>
            </a:pPr>
            <a:r>
              <a:rPr lang="en-GB" sz="1200" dirty="0"/>
              <a:t>Twist/Dial action tap</a:t>
            </a:r>
          </a:p>
          <a:p>
            <a:pPr marL="336947" indent="-336947">
              <a:buSzPct val="75000"/>
              <a:buFont typeface="Courier New" pitchFamily="49" charset="0"/>
              <a:buChar char="o"/>
            </a:pPr>
            <a:endParaRPr lang="en-GB" b="1" i="1" dirty="0" smtClean="0">
              <a:solidFill>
                <a:srgbClr val="00926D"/>
              </a:solidFill>
            </a:endParaRPr>
          </a:p>
        </p:txBody>
      </p:sp>
      <p:sp>
        <p:nvSpPr>
          <p:cNvPr id="1198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5BC7829-B0EE-4BAC-B6F1-ACAD65A98D5C}" type="slidenum">
              <a:rPr lang="en-GB" smtClean="0">
                <a:solidFill>
                  <a:srgbClr val="6F6F6F"/>
                </a:solidFill>
              </a:rPr>
              <a:pPr/>
              <a:t>8</a:t>
            </a:fld>
            <a:endParaRPr lang="en-GB" dirty="0" smtClean="0">
              <a:solidFill>
                <a:srgbClr val="6F6F6F"/>
              </a:solidFill>
            </a:endParaRPr>
          </a:p>
        </p:txBody>
      </p:sp>
      <p:pic>
        <p:nvPicPr>
          <p:cNvPr id="1156098" name="Picture 2" descr="http://www.tapsbathrooms.com/images/products/jarrow-hot-and-cold-basin-taps-pttb412469.jpg"/>
          <p:cNvPicPr>
            <a:picLocks noChangeAspect="1" noChangeArrowheads="1"/>
          </p:cNvPicPr>
          <p:nvPr/>
        </p:nvPicPr>
        <p:blipFill>
          <a:blip r:embed="rId3" cstate="print"/>
          <a:srcRect l="3921" t="7692" r="695" b="18462"/>
          <a:stretch>
            <a:fillRect/>
          </a:stretch>
        </p:blipFill>
        <p:spPr bwMode="auto">
          <a:xfrm rot="822020">
            <a:off x="5299958" y="1081662"/>
            <a:ext cx="3557645" cy="2754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82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Muscular Syste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3636" t="5935" r="1818" b="8747"/>
          <a:stretch>
            <a:fillRect/>
          </a:stretch>
        </p:blipFill>
        <p:spPr bwMode="auto">
          <a:xfrm>
            <a:off x="5768169" y="1059582"/>
            <a:ext cx="2808312" cy="3227961"/>
          </a:xfrm>
          <a:prstGeom prst="rect">
            <a:avLst/>
          </a:prstGeom>
          <a:noFill/>
        </p:spPr>
      </p:pic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34965"/>
            <a:ext cx="6102000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Anatomy of a urine drainage bag</a:t>
            </a:r>
            <a:endParaRPr lang="en-GB" sz="2800" dirty="0" smtClean="0">
              <a:solidFill>
                <a:srgbClr val="00926D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39552" y="1343152"/>
            <a:ext cx="4248472" cy="1512167"/>
          </a:xfrm>
        </p:spPr>
        <p:txBody>
          <a:bodyPr numCol="2">
            <a:normAutofit fontScale="62500" lnSpcReduction="20000"/>
          </a:bodyPr>
          <a:lstStyle/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Universal connector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Sample port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Tubing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Non-return valve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Body of bag (foil)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Fabric backing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Strap eyelets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Outlet tap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Night Bag Connector</a:t>
            </a:r>
          </a:p>
          <a:p>
            <a:pPr marL="133350" indent="-133350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2300" dirty="0" smtClean="0"/>
              <a:t>PVC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DAC4DFF-B23E-4EB0-B10D-3FF39D0FBABF}" type="slidenum">
              <a:rPr lang="en-GB" smtClean="0">
                <a:solidFill>
                  <a:srgbClr val="6F6F6F"/>
                </a:solidFill>
              </a:rPr>
              <a:pPr/>
              <a:t>9</a:t>
            </a:fld>
            <a:endParaRPr lang="en-GB" dirty="0" smtClean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2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8"/>
          <p:cNvSpPr>
            <a:spLocks noGrp="1" noChangeArrowheads="1"/>
          </p:cNvSpPr>
          <p:nvPr>
            <p:ph type="title"/>
          </p:nvPr>
        </p:nvSpPr>
        <p:spPr>
          <a:xfrm>
            <a:off x="533501" y="483518"/>
            <a:ext cx="7611184" cy="469800"/>
          </a:xfrm>
          <a:noFill/>
        </p:spPr>
        <p:txBody>
          <a:bodyPr anchor="ctr">
            <a:normAutofit/>
          </a:bodyPr>
          <a:lstStyle/>
          <a:p>
            <a:r>
              <a:rPr lang="en-GB" sz="2800" dirty="0" smtClean="0"/>
              <a:t>PVC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501" y="1166286"/>
            <a:ext cx="8137117" cy="3426619"/>
          </a:xfrm>
        </p:spPr>
        <p:txBody>
          <a:bodyPr/>
          <a:lstStyle/>
          <a:p>
            <a:pPr marL="336947" indent="-336947">
              <a:spcBef>
                <a:spcPct val="40000"/>
              </a:spcBef>
              <a:buSzPct val="100000"/>
              <a:buNone/>
              <a:defRPr/>
            </a:pPr>
            <a:r>
              <a:rPr lang="en-GB" sz="1600" dirty="0" smtClean="0"/>
              <a:t>The majority of urine bags are made of PVC for the following </a:t>
            </a:r>
            <a:r>
              <a:rPr lang="en-GB" sz="1600" dirty="0" smtClean="0"/>
              <a:t>reasons:</a:t>
            </a:r>
            <a:endParaRPr lang="en-GB" sz="1600" dirty="0" smtClean="0"/>
          </a:p>
          <a:p>
            <a:pPr marL="336947" indent="-336947">
              <a:spcBef>
                <a:spcPct val="40000"/>
              </a:spcBef>
              <a:buSzPct val="100000"/>
              <a:buNone/>
              <a:defRPr/>
            </a:pPr>
            <a:endParaRPr lang="en-GB" sz="1600" dirty="0" smtClean="0"/>
          </a:p>
          <a:p>
            <a:pPr marL="204788" indent="-204788"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PVC is soft and easy to weld</a:t>
            </a:r>
          </a:p>
          <a:p>
            <a:pPr marL="204788" indent="-204788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PVC is a quiet material</a:t>
            </a:r>
          </a:p>
          <a:p>
            <a:pPr marL="204788" indent="-204788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PVC weld strength susceptible to variations in temperature</a:t>
            </a:r>
          </a:p>
          <a:p>
            <a:pPr marL="204788" indent="-204788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PVC is a porous material and can sometimes allow odour to bleed through (although not proven)</a:t>
            </a:r>
          </a:p>
          <a:p>
            <a:pPr marL="204788" indent="-204788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PVC contains plastic softeners (Phthalates)</a:t>
            </a:r>
          </a:p>
          <a:p>
            <a:pPr marL="204788" indent="-204788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GB" sz="1600" dirty="0" smtClean="0"/>
              <a:t>Does not burn well and does not degrade easily</a:t>
            </a:r>
          </a:p>
          <a:p>
            <a:pPr marL="336947" indent="-336947">
              <a:spcBef>
                <a:spcPct val="40000"/>
              </a:spcBef>
              <a:buFont typeface="Courier New" pitchFamily="49" charset="0"/>
              <a:buChar char="o"/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499FF1-3503-4551-81AE-5BC85DBA506E}" type="slidenum">
              <a:rPr lang="en-GB" smtClean="0">
                <a:solidFill>
                  <a:srgbClr val="6F6F6F"/>
                </a:solidFill>
              </a:rPr>
              <a:pPr/>
              <a:t>10</a:t>
            </a:fld>
            <a:endParaRPr lang="en-GB" dirty="0" smtClean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6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57128"/>
            <a:ext cx="8280920" cy="108806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Accessories</a:t>
            </a:r>
            <a:r>
              <a:rPr lang="en-GB" sz="2800" dirty="0" smtClean="0"/>
              <a:t>… remembering </a:t>
            </a:r>
            <a:r>
              <a:rPr lang="en-GB" sz="2800" dirty="0" smtClean="0"/>
              <a:t>that the little </a:t>
            </a:r>
            <a:r>
              <a:rPr lang="en-GB" sz="2800" dirty="0" smtClean="0"/>
              <a:t>things </a:t>
            </a:r>
            <a:r>
              <a:rPr lang="en-GB" sz="2800" dirty="0" smtClean="0"/>
              <a:t>make all the difference</a:t>
            </a:r>
            <a:endParaRPr lang="en-GB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552" y="1303021"/>
            <a:ext cx="4168800" cy="3109997"/>
          </a:xfrm>
        </p:spPr>
        <p:txBody>
          <a:bodyPr/>
          <a:lstStyle/>
          <a:p>
            <a:pPr marL="266700" indent="-266700">
              <a:spcAft>
                <a:spcPct val="30000"/>
              </a:spcAft>
              <a:buFont typeface="Courier New" pitchFamily="49" charset="0"/>
              <a:buChar char="o"/>
            </a:pPr>
            <a:endParaRPr lang="en-GB" dirty="0" smtClean="0"/>
          </a:p>
          <a:p>
            <a:pPr marL="266700" indent="-266700">
              <a:spcAft>
                <a:spcPct val="30000"/>
              </a:spcAft>
              <a:buFont typeface="Courier New" pitchFamily="49" charset="0"/>
              <a:buChar char="o"/>
            </a:pPr>
            <a:endParaRPr lang="en-GB" dirty="0" smtClean="0"/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dirty="0" err="1" smtClean="0"/>
              <a:t>AquaSleeve</a:t>
            </a:r>
            <a:endParaRPr lang="en-GB" dirty="0" smtClean="0"/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Coloplast </a:t>
            </a:r>
            <a:r>
              <a:rPr lang="en-GB" dirty="0" smtClean="0"/>
              <a:t>Catheter Retaining </a:t>
            </a:r>
            <a:r>
              <a:rPr lang="en-GB" dirty="0" smtClean="0"/>
              <a:t>Strap</a:t>
            </a:r>
            <a:br>
              <a:rPr lang="en-GB" dirty="0" smtClean="0"/>
            </a:br>
            <a:r>
              <a:rPr lang="en-GB" dirty="0" smtClean="0"/>
              <a:t>also known as Simpla G-Strap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9E1F64D6-41D1-4C6E-9A0C-391134CF5866}" type="slidenum">
              <a:rPr lang="en-GB" smtClean="0">
                <a:solidFill>
                  <a:srgbClr val="6F6F6F"/>
                </a:solidFill>
              </a:rPr>
              <a:pPr/>
              <a:t>11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0" t="13699" r="16097" b="14384"/>
          <a:stretch/>
        </p:blipFill>
        <p:spPr>
          <a:xfrm>
            <a:off x="4427984" y="1202984"/>
            <a:ext cx="2016224" cy="2160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5242" r="16000" b="7959"/>
          <a:stretch/>
        </p:blipFill>
        <p:spPr>
          <a:xfrm>
            <a:off x="6876256" y="2193498"/>
            <a:ext cx="172819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35877"/>
            <a:ext cx="7596831" cy="601266"/>
          </a:xfrm>
        </p:spPr>
        <p:txBody>
          <a:bodyPr>
            <a:normAutofit/>
          </a:bodyPr>
          <a:lstStyle/>
          <a:p>
            <a:r>
              <a:rPr lang="en-GB" dirty="0" smtClean="0"/>
              <a:t>AquaSleeve…the alternative </a:t>
            </a:r>
            <a:r>
              <a:rPr lang="en-GB" dirty="0" smtClean="0"/>
              <a:t>to </a:t>
            </a:r>
            <a:r>
              <a:rPr lang="en-GB" dirty="0" smtClean="0"/>
              <a:t>leg bag straps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9855" y="1176930"/>
            <a:ext cx="3630613" cy="2861072"/>
          </a:xfrm>
        </p:spPr>
        <p:txBody>
          <a:bodyPr>
            <a:normAutofit fontScale="92500" lnSpcReduction="20000"/>
          </a:bodyPr>
          <a:lstStyle/>
          <a:p>
            <a:pPr marL="264319" indent="-264319">
              <a:lnSpc>
                <a:spcPct val="90000"/>
              </a:lnSpc>
              <a:spcAft>
                <a:spcPct val="30000"/>
              </a:spcAft>
              <a:buNone/>
            </a:pPr>
            <a:r>
              <a:rPr lang="en-GB" dirty="0" smtClean="0">
                <a:solidFill>
                  <a:srgbClr val="111111"/>
                </a:solidFill>
              </a:rPr>
              <a:t> 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Popular alternative to straps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Evenly </a:t>
            </a:r>
            <a:r>
              <a:rPr lang="en-GB" sz="1700" dirty="0" smtClean="0"/>
              <a:t>spreads the weight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Less </a:t>
            </a:r>
            <a:r>
              <a:rPr lang="en-GB" sz="1700" dirty="0" smtClean="0"/>
              <a:t>likely to slip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No </a:t>
            </a:r>
            <a:r>
              <a:rPr lang="en-GB" sz="1700" dirty="0" smtClean="0"/>
              <a:t>clammy plastic on skin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Suits </a:t>
            </a:r>
            <a:r>
              <a:rPr lang="en-GB" sz="1700" dirty="0" smtClean="0"/>
              <a:t>all taps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Available </a:t>
            </a:r>
            <a:r>
              <a:rPr lang="en-GB" sz="1700" dirty="0" smtClean="0"/>
              <a:t>in five </a:t>
            </a:r>
            <a:r>
              <a:rPr lang="en-GB" sz="1700" dirty="0" smtClean="0"/>
              <a:t>sizes</a:t>
            </a:r>
            <a:br>
              <a:rPr lang="en-GB" sz="1700" dirty="0" smtClean="0"/>
            </a:br>
            <a:r>
              <a:rPr lang="en-GB" sz="1700" dirty="0" smtClean="0"/>
              <a:t>(measuring </a:t>
            </a:r>
            <a:r>
              <a:rPr lang="en-GB" sz="1700" dirty="0" smtClean="0"/>
              <a:t>tape available) </a:t>
            </a:r>
          </a:p>
          <a:p>
            <a:pPr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700" dirty="0" smtClean="0"/>
              <a:t>On </a:t>
            </a:r>
            <a:r>
              <a:rPr lang="en-GB" sz="1700" dirty="0" smtClean="0"/>
              <a:t>prescription</a:t>
            </a:r>
          </a:p>
          <a:p>
            <a:endParaRPr lang="en-GB" dirty="0"/>
          </a:p>
        </p:txBody>
      </p:sp>
      <p:pic>
        <p:nvPicPr>
          <p:cNvPr id="7" name="Picture 17" descr="System Sel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 l="11815" t="5722" r="5386"/>
          <a:stretch>
            <a:fillRect/>
          </a:stretch>
        </p:blipFill>
        <p:spPr bwMode="auto">
          <a:xfrm>
            <a:off x="4586584" y="1176930"/>
            <a:ext cx="797585" cy="3375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2839C3-FDFB-41B4-AF19-207716AC666D}" type="slidenum">
              <a:rPr lang="en-GB" smtClean="0">
                <a:solidFill>
                  <a:srgbClr val="6F6F6F"/>
                </a:solidFill>
              </a:rPr>
              <a:pPr>
                <a:defRPr/>
              </a:pPr>
              <a:t>12</a:t>
            </a:fld>
            <a:endParaRPr lang="en-GB" dirty="0">
              <a:solidFill>
                <a:srgbClr val="6F6F6F"/>
              </a:solidFill>
            </a:endParaRPr>
          </a:p>
        </p:txBody>
      </p:sp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5850286" y="1502566"/>
            <a:ext cx="2527698" cy="1104900"/>
            <a:chOff x="4090" y="3249"/>
            <a:chExt cx="2123" cy="928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4090" y="3249"/>
              <a:ext cx="2123" cy="913"/>
              <a:chOff x="280" y="3294"/>
              <a:chExt cx="2123" cy="913"/>
            </a:xfrm>
          </p:grpSpPr>
          <p:sp>
            <p:nvSpPr>
              <p:cNvPr id="11" name="Oval 6"/>
              <p:cNvSpPr>
                <a:spLocks noChangeArrowheads="1"/>
              </p:cNvSpPr>
              <p:nvPr/>
            </p:nvSpPr>
            <p:spPr bwMode="auto">
              <a:xfrm>
                <a:off x="280" y="3512"/>
                <a:ext cx="136" cy="136"/>
              </a:xfrm>
              <a:prstGeom prst="ellipse">
                <a:avLst/>
              </a:prstGeom>
              <a:solidFill>
                <a:srgbClr val="CF100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Oval 7"/>
              <p:cNvSpPr>
                <a:spLocks noChangeArrowheads="1"/>
              </p:cNvSpPr>
              <p:nvPr/>
            </p:nvSpPr>
            <p:spPr bwMode="auto">
              <a:xfrm>
                <a:off x="280" y="3693"/>
                <a:ext cx="136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B0CA">
                      <a:lumMod val="50000"/>
                    </a:srgbClr>
                  </a:solidFill>
                </a:endParaRPr>
              </a:p>
            </p:txBody>
          </p:sp>
          <p:sp>
            <p:nvSpPr>
              <p:cNvPr id="13" name="Oval 8"/>
              <p:cNvSpPr>
                <a:spLocks noChangeArrowheads="1"/>
              </p:cNvSpPr>
              <p:nvPr/>
            </p:nvSpPr>
            <p:spPr bwMode="auto">
              <a:xfrm>
                <a:off x="280" y="3884"/>
                <a:ext cx="136" cy="136"/>
              </a:xfrm>
              <a:prstGeom prst="ellipse">
                <a:avLst/>
              </a:prstGeom>
              <a:solidFill>
                <a:srgbClr val="C08E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Oval 9"/>
              <p:cNvSpPr>
                <a:spLocks noChangeArrowheads="1"/>
              </p:cNvSpPr>
              <p:nvPr/>
            </p:nvSpPr>
            <p:spPr bwMode="auto">
              <a:xfrm>
                <a:off x="280" y="4071"/>
                <a:ext cx="136" cy="136"/>
              </a:xfrm>
              <a:prstGeom prst="ellipse">
                <a:avLst/>
              </a:pr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auto">
              <a:xfrm>
                <a:off x="416" y="3475"/>
                <a:ext cx="1987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900" dirty="0">
                    <a:solidFill>
                      <a:srgbClr val="02040A"/>
                    </a:solidFill>
                  </a:rPr>
                  <a:t>Standard (leg circum. 34-39 cm)</a:t>
                </a:r>
              </a:p>
            </p:txBody>
          </p:sp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416" y="3294"/>
                <a:ext cx="1587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900" dirty="0">
                    <a:solidFill>
                      <a:srgbClr val="02040A"/>
                    </a:solidFill>
                  </a:rPr>
                  <a:t>Small (leg circum. 24-33 cm)</a:t>
                </a:r>
              </a:p>
            </p:txBody>
          </p:sp>
          <p:sp>
            <p:nvSpPr>
              <p:cNvPr id="17" name="Oval 12"/>
              <p:cNvSpPr>
                <a:spLocks noChangeArrowheads="1"/>
              </p:cNvSpPr>
              <p:nvPr/>
            </p:nvSpPr>
            <p:spPr bwMode="auto">
              <a:xfrm>
                <a:off x="280" y="3331"/>
                <a:ext cx="136" cy="136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 Box 13"/>
              <p:cNvSpPr txBox="1">
                <a:spLocks noChangeArrowheads="1"/>
              </p:cNvSpPr>
              <p:nvPr/>
            </p:nvSpPr>
            <p:spPr bwMode="auto">
              <a:xfrm>
                <a:off x="416" y="3665"/>
                <a:ext cx="1987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900" dirty="0">
                    <a:solidFill>
                      <a:srgbClr val="02040A"/>
                    </a:solidFill>
                  </a:rPr>
                  <a:t>Medium (leg circum. 40-46 cm)</a:t>
                </a:r>
              </a:p>
            </p:txBody>
          </p:sp>
          <p:sp>
            <p:nvSpPr>
              <p:cNvPr id="19" name="Text Box 14"/>
              <p:cNvSpPr txBox="1">
                <a:spLocks noChangeArrowheads="1"/>
              </p:cNvSpPr>
              <p:nvPr/>
            </p:nvSpPr>
            <p:spPr bwMode="auto">
              <a:xfrm>
                <a:off x="416" y="3838"/>
                <a:ext cx="1987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900" dirty="0">
                    <a:solidFill>
                      <a:srgbClr val="02040A"/>
                    </a:solidFill>
                  </a:rPr>
                  <a:t>Large (leg circum. 47-64 cm)</a:t>
                </a:r>
              </a:p>
            </p:txBody>
          </p:sp>
        </p:grpSp>
        <p:sp>
          <p:nvSpPr>
            <p:cNvPr id="10" name="Text Box 15"/>
            <p:cNvSpPr txBox="1">
              <a:spLocks noChangeArrowheads="1"/>
            </p:cNvSpPr>
            <p:nvPr/>
          </p:nvSpPr>
          <p:spPr bwMode="auto">
            <a:xfrm>
              <a:off x="4226" y="3983"/>
              <a:ext cx="198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900" dirty="0">
                  <a:solidFill>
                    <a:srgbClr val="02040A"/>
                  </a:solidFill>
                </a:rPr>
                <a:t>Extra Large (leg circum. 65+ cm)</a:t>
              </a:r>
            </a:p>
          </p:txBody>
        </p:sp>
      </p:grpSp>
      <p:cxnSp>
        <p:nvCxnSpPr>
          <p:cNvPr id="20" name="Straight Arrow Connector 19"/>
          <p:cNvCxnSpPr/>
          <p:nvPr/>
        </p:nvCxnSpPr>
        <p:spPr bwMode="auto">
          <a:xfrm>
            <a:off x="4406564" y="3032996"/>
            <a:ext cx="360040" cy="202412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8225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403562"/>
            <a:ext cx="7543800" cy="1088068"/>
          </a:xfrm>
          <a:noFill/>
        </p:spPr>
        <p:txBody>
          <a:bodyPr>
            <a:normAutofit/>
          </a:bodyPr>
          <a:lstStyle/>
          <a:p>
            <a:r>
              <a:rPr lang="en-GB" sz="2800" dirty="0" smtClean="0"/>
              <a:t>Coloplast Catheter Retaining </a:t>
            </a:r>
            <a:r>
              <a:rPr lang="en-GB" sz="2800" dirty="0" smtClean="0"/>
              <a:t>Strap</a:t>
            </a:r>
            <a:br>
              <a:rPr lang="en-GB" sz="2800" dirty="0" smtClean="0"/>
            </a:br>
            <a:r>
              <a:rPr lang="en-GB" sz="2800" dirty="0" smtClean="0"/>
              <a:t>(</a:t>
            </a:r>
            <a:r>
              <a:rPr lang="en-GB" sz="2800" dirty="0" smtClean="0"/>
              <a:t>G-Strap)</a:t>
            </a:r>
            <a:r>
              <a:rPr lang="en-GB" sz="2400" b="1" dirty="0"/>
              <a:t/>
            </a:r>
            <a:br>
              <a:rPr lang="en-GB" sz="2400" b="1" dirty="0"/>
            </a:br>
            <a:endParaRPr lang="en-GB" sz="1500" b="1" dirty="0">
              <a:solidFill>
                <a:srgbClr val="00926D"/>
              </a:solidFill>
            </a:endParaRPr>
          </a:p>
        </p:txBody>
      </p:sp>
      <p:sp>
        <p:nvSpPr>
          <p:cNvPr id="16282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539552" y="1495654"/>
            <a:ext cx="4896544" cy="2989744"/>
          </a:xfrm>
          <a:noFill/>
        </p:spPr>
        <p:txBody>
          <a:bodyPr>
            <a:normAutofit/>
          </a:bodyPr>
          <a:lstStyle/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Holds tubing comfortably in place</a:t>
            </a:r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Prevents accidental urethral and </a:t>
            </a:r>
            <a:br>
              <a:rPr lang="en-GB" sz="1600" dirty="0"/>
            </a:br>
            <a:r>
              <a:rPr lang="en-GB" sz="1600" dirty="0"/>
              <a:t>bladder neck trauma</a:t>
            </a:r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Stops tubing from sliding, twisting and kinking</a:t>
            </a:r>
          </a:p>
          <a:p>
            <a:pPr defTabSz="539750"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Available in 2 </a:t>
            </a:r>
            <a:r>
              <a:rPr lang="en-GB" sz="1600" dirty="0" smtClean="0"/>
              <a:t>sizes:</a:t>
            </a:r>
          </a:p>
          <a:p>
            <a:pPr lvl="1" defTabSz="539750">
              <a:spcAft>
                <a:spcPct val="300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GB" sz="1400" dirty="0" smtClean="0"/>
              <a:t>Adult</a:t>
            </a:r>
          </a:p>
          <a:p>
            <a:pPr lvl="1" defTabSz="539750">
              <a:spcAft>
                <a:spcPct val="300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GB" sz="1400" dirty="0" smtClean="0"/>
              <a:t>Abdominal (suprapubic or can be cut to fit larger legs)</a:t>
            </a:r>
            <a:endParaRPr lang="en-GB" sz="1400" dirty="0"/>
          </a:p>
          <a:p>
            <a:pPr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On prescription</a:t>
            </a:r>
          </a:p>
        </p:txBody>
      </p:sp>
      <p:pic>
        <p:nvPicPr>
          <p:cNvPr id="8" name="Picture 5" descr="System Sell (Profile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0074" r="10463" b="68553"/>
          <a:stretch>
            <a:fillRect/>
          </a:stretch>
        </p:blipFill>
        <p:spPr bwMode="auto">
          <a:xfrm>
            <a:off x="6104221" y="1144109"/>
            <a:ext cx="1979131" cy="286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8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B60F58B-BE10-450F-B976-511500DB085A}" type="slidenum">
              <a:rPr lang="en-GB" smtClean="0">
                <a:solidFill>
                  <a:srgbClr val="6F6F6F"/>
                </a:solidFill>
              </a:rPr>
              <a:pPr/>
              <a:t>13</a:t>
            </a:fld>
            <a:endParaRPr lang="en-GB" dirty="0" smtClean="0">
              <a:solidFill>
                <a:srgbClr val="6F6F6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7894304" y="2409161"/>
            <a:ext cx="370157" cy="277190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3283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7" name="Rectangle 5"/>
          <p:cNvSpPr>
            <a:spLocks noGrp="1" noChangeArrowheads="1"/>
          </p:cNvSpPr>
          <p:nvPr>
            <p:ph idx="1"/>
          </p:nvPr>
        </p:nvSpPr>
        <p:spPr>
          <a:xfrm>
            <a:off x="3385162" y="1563638"/>
            <a:ext cx="4427198" cy="1999060"/>
          </a:xfrm>
          <a:noFill/>
          <a:ln/>
        </p:spPr>
        <p:txBody>
          <a:bodyPr>
            <a:normAutofit/>
          </a:bodyPr>
          <a:lstStyle/>
          <a:p>
            <a:pPr marL="204788" indent="-204788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600" dirty="0"/>
              <a:t>Product code:  CV3808</a:t>
            </a:r>
          </a:p>
          <a:p>
            <a:pPr marL="204788" indent="-204788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600" dirty="0"/>
              <a:t>A convenient and discreet alternative to bags</a:t>
            </a:r>
          </a:p>
          <a:p>
            <a:pPr marL="204788" indent="-204788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600" dirty="0"/>
              <a:t>Only suitable for patients with good bladder sensation, mobility and dexterity</a:t>
            </a:r>
          </a:p>
          <a:p>
            <a:pPr marL="204788" indent="-204788">
              <a:spcAft>
                <a:spcPct val="300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600" dirty="0"/>
              <a:t>Features smooth and discreet T2 lever tap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C1C9E-FC4A-43DD-B582-70623D8F22A1}" type="slidenum">
              <a:rPr lang="en-GB">
                <a:solidFill>
                  <a:srgbClr val="6F6F6F"/>
                </a:solidFill>
              </a:rPr>
              <a:pPr/>
              <a:t>14</a:t>
            </a:fld>
            <a:endParaRPr lang="en-GB" dirty="0">
              <a:solidFill>
                <a:srgbClr val="6F6F6F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547089" y="811217"/>
            <a:ext cx="7869811" cy="46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  <a:defRPr/>
            </a:pPr>
            <a:r>
              <a:rPr lang="en-GB" sz="2800" kern="0" dirty="0">
                <a:solidFill>
                  <a:schemeClr val="tx2"/>
                </a:solidFill>
                <a:latin typeface="+mj-lt"/>
              </a:rPr>
              <a:t>Catheter valve </a:t>
            </a:r>
            <a:r>
              <a:rPr lang="en-GB" sz="2800" kern="0" dirty="0" smtClean="0">
                <a:solidFill>
                  <a:schemeClr val="tx2"/>
                </a:solidFill>
                <a:latin typeface="+mj-lt"/>
              </a:rPr>
              <a:t>- Mobility </a:t>
            </a:r>
            <a:r>
              <a:rPr lang="en-GB" sz="2800" kern="0" dirty="0">
                <a:solidFill>
                  <a:schemeClr val="tx2"/>
                </a:solidFill>
                <a:latin typeface="+mj-lt"/>
              </a:rPr>
              <a:t>for patients with indwelling catheters</a:t>
            </a:r>
            <a:endParaRPr lang="en-GB" sz="2800" b="1" kern="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2738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63638"/>
            <a:ext cx="1967504" cy="205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46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15</a:t>
            </a:fld>
            <a:endParaRPr lang="en-GB" dirty="0">
              <a:solidFill>
                <a:srgbClr val="6F6F6F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529943" y="383681"/>
            <a:ext cx="6102000" cy="46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  <a:defRPr/>
            </a:pPr>
            <a:r>
              <a:rPr lang="en-GB" sz="2800" kern="0" dirty="0" err="1">
                <a:solidFill>
                  <a:schemeClr val="tx2"/>
                </a:solidFill>
                <a:latin typeface="Arial"/>
              </a:rPr>
              <a:t>Simpla</a:t>
            </a:r>
            <a:r>
              <a:rPr lang="en-GB" sz="2800" kern="0" dirty="0">
                <a:solidFill>
                  <a:schemeClr val="tx2"/>
                </a:solidFill>
                <a:latin typeface="Arial"/>
              </a:rPr>
              <a:t> catheter valve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367310" y="1127913"/>
            <a:ext cx="1969229" cy="2970899"/>
            <a:chOff x="6249659" y="1628041"/>
            <a:chExt cx="2412648" cy="3740529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70253" t="3005" r="4656" b="67639"/>
            <a:stretch>
              <a:fillRect/>
            </a:stretch>
          </p:blipFill>
          <p:spPr bwMode="auto">
            <a:xfrm>
              <a:off x="6249660" y="1628041"/>
              <a:ext cx="1161681" cy="11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Group 15"/>
            <p:cNvGrpSpPr/>
            <p:nvPr/>
          </p:nvGrpSpPr>
          <p:grpSpPr>
            <a:xfrm>
              <a:off x="6249660" y="2780928"/>
              <a:ext cx="2412647" cy="1382553"/>
              <a:chOff x="5580112" y="2636911"/>
              <a:chExt cx="2412647" cy="1382553"/>
            </a:xfrm>
          </p:grpSpPr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6872" t="34458" r="26401" b="40380"/>
              <a:stretch>
                <a:fillRect/>
              </a:stretch>
            </p:blipFill>
            <p:spPr bwMode="auto">
              <a:xfrm>
                <a:off x="5580112" y="2636911"/>
                <a:ext cx="1152128" cy="1382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5271" t="42845" r="7165" b="34090"/>
              <a:stretch>
                <a:fillRect/>
              </a:stretch>
            </p:blipFill>
            <p:spPr bwMode="auto">
              <a:xfrm>
                <a:off x="6840631" y="2720794"/>
                <a:ext cx="1152128" cy="1284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48508" t="61716" r="26402" b="8636"/>
            <a:stretch>
              <a:fillRect/>
            </a:stretch>
          </p:blipFill>
          <p:spPr bwMode="auto">
            <a:xfrm>
              <a:off x="6249659" y="4244837"/>
              <a:ext cx="1192137" cy="1123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8"/>
          <p:cNvGrpSpPr/>
          <p:nvPr/>
        </p:nvGrpSpPr>
        <p:grpSpPr>
          <a:xfrm>
            <a:off x="971600" y="1282729"/>
            <a:ext cx="3996444" cy="756084"/>
            <a:chOff x="539552" y="1988840"/>
            <a:chExt cx="5328592" cy="1008112"/>
          </a:xfrm>
          <a:noFill/>
        </p:grpSpPr>
        <p:sp>
          <p:nvSpPr>
            <p:cNvPr id="18" name="Pentagon 17"/>
            <p:cNvSpPr/>
            <p:nvPr/>
          </p:nvSpPr>
          <p:spPr bwMode="auto">
            <a:xfrm>
              <a:off x="539552" y="1988840"/>
              <a:ext cx="5328592" cy="1008112"/>
            </a:xfrm>
            <a:prstGeom prst="homePlate">
              <a:avLst/>
            </a:prstGeom>
            <a:grp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3568" y="2067525"/>
              <a:ext cx="4896544" cy="824157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dirty="0">
                  <a:solidFill>
                    <a:srgbClr val="00B0CA"/>
                  </a:solidFill>
                </a:rPr>
                <a:t>Ridged connector in polypropylene</a:t>
              </a:r>
            </a:p>
            <a:p>
              <a:pPr>
                <a:spcBef>
                  <a:spcPts val="450"/>
                </a:spcBef>
                <a:buClr>
                  <a:srgbClr val="00B0CA"/>
                </a:buClr>
                <a:buSzPct val="85000"/>
              </a:pPr>
              <a:r>
                <a:rPr lang="en-GB" sz="1200" dirty="0">
                  <a:solidFill>
                    <a:srgbClr val="6F6F6F"/>
                  </a:solidFill>
                </a:rPr>
                <a:t>Offers better connection, compatibility and security with the indwelling catheter drainage funnel 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71600" y="2261470"/>
            <a:ext cx="3996444" cy="756084"/>
            <a:chOff x="539552" y="3091952"/>
            <a:chExt cx="5328592" cy="1008112"/>
          </a:xfrm>
          <a:noFill/>
        </p:grpSpPr>
        <p:sp>
          <p:nvSpPr>
            <p:cNvPr id="20" name="Pentagon 19"/>
            <p:cNvSpPr/>
            <p:nvPr/>
          </p:nvSpPr>
          <p:spPr bwMode="auto">
            <a:xfrm>
              <a:off x="539552" y="3091952"/>
              <a:ext cx="5328592" cy="1008112"/>
            </a:xfrm>
            <a:prstGeom prst="homePlate">
              <a:avLst/>
            </a:prstGeom>
            <a:grp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3568" y="3291661"/>
              <a:ext cx="4896544" cy="577936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dirty="0">
                  <a:solidFill>
                    <a:srgbClr val="00B0CA"/>
                  </a:solidFill>
                </a:rPr>
                <a:t>On/off valve in polyethylene</a:t>
              </a:r>
            </a:p>
            <a:p>
              <a:pPr>
                <a:spcBef>
                  <a:spcPts val="450"/>
                </a:spcBef>
                <a:buClr>
                  <a:srgbClr val="00B0CA"/>
                </a:buClr>
                <a:buSzPct val="85000"/>
              </a:pPr>
              <a:r>
                <a:rPr lang="en-GB" sz="1200" dirty="0">
                  <a:solidFill>
                    <a:srgbClr val="6F6F6F"/>
                  </a:solidFill>
                </a:rPr>
                <a:t>Ensures watertight catheter valve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71600" y="3289858"/>
            <a:ext cx="3996444" cy="756084"/>
            <a:chOff x="539552" y="4221088"/>
            <a:chExt cx="5328592" cy="1008112"/>
          </a:xfrm>
          <a:noFill/>
        </p:grpSpPr>
        <p:sp>
          <p:nvSpPr>
            <p:cNvPr id="21" name="Pentagon 20"/>
            <p:cNvSpPr/>
            <p:nvPr/>
          </p:nvSpPr>
          <p:spPr bwMode="auto">
            <a:xfrm>
              <a:off x="539552" y="4221088"/>
              <a:ext cx="5328592" cy="1008112"/>
            </a:xfrm>
            <a:prstGeom prst="homePlate">
              <a:avLst/>
            </a:prstGeom>
            <a:grp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568" y="4382899"/>
              <a:ext cx="4896544" cy="577936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dirty="0">
                  <a:solidFill>
                    <a:srgbClr val="00B0CA"/>
                  </a:solidFill>
                </a:rPr>
                <a:t>Silicone tube</a:t>
              </a:r>
            </a:p>
            <a:p>
              <a:pPr>
                <a:spcBef>
                  <a:spcPts val="450"/>
                </a:spcBef>
                <a:buClr>
                  <a:srgbClr val="00B0CA"/>
                </a:buClr>
                <a:buSzPct val="85000"/>
              </a:pPr>
              <a:r>
                <a:rPr lang="en-GB" sz="1200" dirty="0">
                  <a:solidFill>
                    <a:srgbClr val="6F6F6F"/>
                  </a:solidFill>
                </a:rPr>
                <a:t>Connects to the urine drainage bags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585</Words>
  <Application>Microsoft Office PowerPoint</Application>
  <PresentationFormat>On-screen Show (16:9)</PresentationFormat>
  <Paragraphs>141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Aharoni</vt:lpstr>
      <vt:lpstr>Arial</vt:lpstr>
      <vt:lpstr>Bernard MT Condensed</vt:lpstr>
      <vt:lpstr>Courier New</vt:lpstr>
      <vt:lpstr>Wingdings</vt:lpstr>
      <vt:lpstr>Corporate 16_9</vt:lpstr>
      <vt:lpstr>Acrobat Document</vt:lpstr>
      <vt:lpstr>think-cell Slide</vt:lpstr>
      <vt:lpstr>Urine Drainage Bags</vt:lpstr>
      <vt:lpstr>Who wears a urine drainage bag?</vt:lpstr>
      <vt:lpstr>An overview of urine drainage bags</vt:lpstr>
      <vt:lpstr>General specifications of a leg bag</vt:lpstr>
      <vt:lpstr>Leg bags provide daytime freedom and convenience</vt:lpstr>
      <vt:lpstr>A night bag enables additional overnight capacity to aid sleep</vt:lpstr>
      <vt:lpstr>Specifications of a night drainage bag</vt:lpstr>
      <vt:lpstr>Urine drainage bag - taps</vt:lpstr>
      <vt:lpstr>Anatomy of a urine drainage bag</vt:lpstr>
      <vt:lpstr>PVC</vt:lpstr>
      <vt:lpstr>Accessories… remembering that the little things make all the difference</vt:lpstr>
      <vt:lpstr>AquaSleeve…the alternative to leg bag straps</vt:lpstr>
      <vt:lpstr>Coloplast Catheter Retaining Strap (G-Strap)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2015-11-24T16:40:09Z</dcterms:created>
  <dcterms:modified xsi:type="dcterms:W3CDTF">2016-01-07T14:37:57Z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