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05613" cy="9939338"/>
  <p:custDataLst>
    <p:tags r:id="rId2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9">
          <p15:clr>
            <a:srgbClr val="A4A3A4"/>
          </p15:clr>
        </p15:guide>
        <p15:guide id="2" orient="horz" pos="576">
          <p15:clr>
            <a:srgbClr val="A4A3A4"/>
          </p15:clr>
        </p15:guide>
        <p15:guide id="3" orient="horz" pos="640">
          <p15:clr>
            <a:srgbClr val="A4A3A4"/>
          </p15:clr>
        </p15:guide>
        <p15:guide id="4" orient="horz" pos="2819">
          <p15:clr>
            <a:srgbClr val="A4A3A4"/>
          </p15:clr>
        </p15:guide>
        <p15:guide id="5" orient="horz" pos="2798">
          <p15:clr>
            <a:srgbClr val="A4A3A4"/>
          </p15:clr>
        </p15:guide>
        <p15:guide id="6" orient="horz" pos="450">
          <p15:clr>
            <a:srgbClr val="A4A3A4"/>
          </p15:clr>
        </p15:guide>
        <p15:guide id="7" orient="horz" pos="2606">
          <p15:clr>
            <a:srgbClr val="A4A3A4"/>
          </p15:clr>
        </p15:guide>
        <p15:guide id="8" pos="3039">
          <p15:clr>
            <a:srgbClr val="A4A3A4"/>
          </p15:clr>
        </p15:guide>
        <p15:guide id="9" pos="5442">
          <p15:clr>
            <a:srgbClr val="A4A3A4"/>
          </p15:clr>
        </p15:guide>
        <p15:guide id="10" pos="2722">
          <p15:clr>
            <a:srgbClr val="A4A3A4"/>
          </p15:clr>
        </p15:guide>
        <p15:guide id="11" pos="317">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25397D"/>
    <a:srgbClr val="40C3D7"/>
    <a:srgbClr val="C7B37F"/>
    <a:srgbClr val="AFADC3"/>
    <a:srgbClr val="B8CF95"/>
    <a:srgbClr val="E34D37"/>
    <a:srgbClr val="FCD900"/>
    <a:srgbClr val="7AB800"/>
    <a:srgbClr val="006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700" autoAdjust="0"/>
  </p:normalViewPr>
  <p:slideViewPr>
    <p:cSldViewPr snapToObjects="1">
      <p:cViewPr varScale="1">
        <p:scale>
          <a:sx n="109" d="100"/>
          <a:sy n="109" d="100"/>
        </p:scale>
        <p:origin x="91" y="86"/>
      </p:cViewPr>
      <p:guideLst>
        <p:guide orient="horz" pos="239"/>
        <p:guide orient="horz" pos="576"/>
        <p:guide orient="horz" pos="640"/>
        <p:guide orient="horz" pos="2819"/>
        <p:guide orient="horz" pos="2798"/>
        <p:guide orient="horz" pos="450"/>
        <p:guide orient="horz" pos="2606"/>
        <p:guide pos="3039"/>
        <p:guide pos="5442"/>
        <p:guide pos="2722"/>
        <p:guide pos="317"/>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varScale="1">
        <p:scale>
          <a:sx n="85" d="100"/>
          <a:sy n="85" d="100"/>
        </p:scale>
        <p:origin x="-3078" y="-8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dirty="0"/>
          </a:p>
        </p:txBody>
      </p:sp>
      <p:sp>
        <p:nvSpPr>
          <p:cNvPr id="6147"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US" dirty="0"/>
          </a:p>
        </p:txBody>
      </p:sp>
      <p:sp>
        <p:nvSpPr>
          <p:cNvPr id="6148"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vl1pPr>
          </a:lstStyle>
          <a:p>
            <a:endParaRPr lang="en-US" dirty="0"/>
          </a:p>
        </p:txBody>
      </p:sp>
      <p:sp>
        <p:nvSpPr>
          <p:cNvPr id="6151"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fld id="{A6DCC2FD-5590-45B0-9304-F5328BE63FEC}" type="slidenum">
              <a:rPr lang="en-US" smtClean="0"/>
              <a:pPr/>
              <a:t>‹#›</a:t>
            </a:fld>
            <a:endParaRPr lang="en-US" dirty="0"/>
          </a:p>
        </p:txBody>
      </p:sp>
    </p:spTree>
    <p:extLst>
      <p:ext uri="{BB962C8B-B14F-4D97-AF65-F5344CB8AC3E}">
        <p14:creationId xmlns:p14="http://schemas.microsoft.com/office/powerpoint/2010/main" val="8421784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a:t>
            </a:fld>
            <a:endParaRPr lang="en-GB" dirty="0"/>
          </a:p>
        </p:txBody>
      </p:sp>
    </p:spTree>
    <p:extLst>
      <p:ext uri="{BB962C8B-B14F-4D97-AF65-F5344CB8AC3E}">
        <p14:creationId xmlns:p14="http://schemas.microsoft.com/office/powerpoint/2010/main" val="912513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2</a:t>
            </a:fld>
            <a:endParaRPr lang="en-GB" dirty="0"/>
          </a:p>
        </p:txBody>
      </p:sp>
    </p:spTree>
    <p:extLst>
      <p:ext uri="{BB962C8B-B14F-4D97-AF65-F5344CB8AC3E}">
        <p14:creationId xmlns:p14="http://schemas.microsoft.com/office/powerpoint/2010/main" val="320072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3</a:t>
            </a:fld>
            <a:endParaRPr lang="en-GB" dirty="0"/>
          </a:p>
        </p:txBody>
      </p:sp>
    </p:spTree>
    <p:extLst>
      <p:ext uri="{BB962C8B-B14F-4D97-AF65-F5344CB8AC3E}">
        <p14:creationId xmlns:p14="http://schemas.microsoft.com/office/powerpoint/2010/main" val="1546209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4</a:t>
            </a:fld>
            <a:endParaRPr lang="en-GB" dirty="0"/>
          </a:p>
        </p:txBody>
      </p:sp>
    </p:spTree>
    <p:extLst>
      <p:ext uri="{BB962C8B-B14F-4D97-AF65-F5344CB8AC3E}">
        <p14:creationId xmlns:p14="http://schemas.microsoft.com/office/powerpoint/2010/main" val="2622741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5</a:t>
            </a:fld>
            <a:endParaRPr lang="en-GB" dirty="0"/>
          </a:p>
        </p:txBody>
      </p:sp>
    </p:spTree>
    <p:extLst>
      <p:ext uri="{BB962C8B-B14F-4D97-AF65-F5344CB8AC3E}">
        <p14:creationId xmlns:p14="http://schemas.microsoft.com/office/powerpoint/2010/main" val="858058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BBD1AAF-CBC4-423E-AA26-B7798B6C53F7}" type="slidenum">
              <a:rPr lang="en-GB" altLang="en-US" sz="1200">
                <a:latin typeface="Times New Roman" panose="02020603050405020304" pitchFamily="18" charset="0"/>
              </a:rPr>
              <a:pPr eaLnBrk="1" hangingPunct="1"/>
              <a:t>6</a:t>
            </a:fld>
            <a:endParaRPr lang="en-GB" altLang="en-US" sz="1200" dirty="0">
              <a:latin typeface="Times New Roman" panose="02020603050405020304" pitchFamily="18" charset="0"/>
            </a:endParaRPr>
          </a:p>
        </p:txBody>
      </p:sp>
      <p:sp>
        <p:nvSpPr>
          <p:cNvPr id="35843" name="Rectangle 2"/>
          <p:cNvSpPr>
            <a:spLocks noGrp="1" noRot="1" noChangeAspect="1" noChangeArrowheads="1" noTextEdit="1"/>
          </p:cNvSpPr>
          <p:nvPr>
            <p:ph type="sldImg"/>
          </p:nvPr>
        </p:nvSpPr>
        <p:spPr>
          <a:xfrm>
            <a:off x="90488" y="744538"/>
            <a:ext cx="6616700"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smtClean="0"/>
              <a:t>Urgency, frequency and dysuria will be absent in catheterised patients.</a:t>
            </a:r>
          </a:p>
          <a:p>
            <a:pPr eaLnBrk="1" hangingPunct="1"/>
            <a:r>
              <a:rPr lang="en-GB" altLang="en-US" dirty="0" smtClean="0"/>
              <a:t>Will need dipstick or CSU sending to confirm diagnosis.</a:t>
            </a:r>
          </a:p>
        </p:txBody>
      </p:sp>
    </p:spTree>
    <p:extLst>
      <p:ext uri="{BB962C8B-B14F-4D97-AF65-F5344CB8AC3E}">
        <p14:creationId xmlns:p14="http://schemas.microsoft.com/office/powerpoint/2010/main" val="3013261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89B72BA-B09B-46B6-9C88-DAD7C8B9BC46}" type="slidenum">
              <a:rPr lang="en-GB" altLang="en-US" sz="1200">
                <a:latin typeface="Times New Roman" panose="02020603050405020304" pitchFamily="18" charset="0"/>
              </a:rPr>
              <a:pPr eaLnBrk="1" hangingPunct="1"/>
              <a:t>7</a:t>
            </a:fld>
            <a:endParaRPr lang="en-GB" altLang="en-US" sz="1200" dirty="0">
              <a:latin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90488" y="744538"/>
            <a:ext cx="6616700" cy="3722687"/>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eriod"/>
            </a:pPr>
            <a:r>
              <a:rPr lang="en-GB" altLang="en-US" dirty="0" smtClean="0"/>
              <a:t>Poor aseptic technique when catheterising.</a:t>
            </a:r>
          </a:p>
          <a:p>
            <a:pPr marL="228600" indent="-228600" eaLnBrk="1" hangingPunct="1">
              <a:buFontTx/>
              <a:buAutoNum type="arabicPeriod"/>
            </a:pPr>
            <a:r>
              <a:rPr lang="en-GB" altLang="en-US" dirty="0" smtClean="0"/>
              <a:t>Bacteria enters at the following points, catheter/drainage tube junction, via the sampling port, outlet of the drainage bag, via any punctures of the drainage bag system, on the outside of the catheter due to handling or movement of the catheter, on the inside of the catheter due to bio film formation, on the connection points of the link system. Wilson (1998).</a:t>
            </a:r>
          </a:p>
          <a:p>
            <a:pPr marL="228600" indent="-228600" eaLnBrk="1" hangingPunct="1">
              <a:buFontTx/>
              <a:buAutoNum type="arabicPeriod"/>
            </a:pPr>
            <a:r>
              <a:rPr lang="en-GB" altLang="en-US" dirty="0" smtClean="0"/>
              <a:t>Caused by gram negative bacteria from the gut colonising the perineum, women are more vulnerable than men as the urethra is shorter and nearer the perineum. This is thought to be the most common route of infection in women. Men are at less risk from this route as the urethra is longer and further away from the rectum. The most common route for men is thought to be from the drainage system. Wilson (1997).</a:t>
            </a:r>
          </a:p>
          <a:p>
            <a:pPr marL="228600" indent="-228600" eaLnBrk="1" hangingPunct="1"/>
            <a:endParaRPr lang="en-GB" altLang="en-US" dirty="0" smtClean="0"/>
          </a:p>
          <a:p>
            <a:pPr marL="228600" indent="-228600" eaLnBrk="1" hangingPunct="1"/>
            <a:endParaRPr lang="en-GB" altLang="en-US" dirty="0" smtClean="0"/>
          </a:p>
        </p:txBody>
      </p:sp>
    </p:spTree>
    <p:extLst>
      <p:ext uri="{BB962C8B-B14F-4D97-AF65-F5344CB8AC3E}">
        <p14:creationId xmlns:p14="http://schemas.microsoft.com/office/powerpoint/2010/main" val="3338542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8</a:t>
            </a:fld>
            <a:endParaRPr lang="en-GB" dirty="0"/>
          </a:p>
        </p:txBody>
      </p:sp>
    </p:spTree>
    <p:extLst>
      <p:ext uri="{BB962C8B-B14F-4D97-AF65-F5344CB8AC3E}">
        <p14:creationId xmlns:p14="http://schemas.microsoft.com/office/powerpoint/2010/main" val="486997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9</a:t>
            </a:fld>
            <a:endParaRPr lang="en-GB" dirty="0"/>
          </a:p>
        </p:txBody>
      </p:sp>
    </p:spTree>
    <p:extLst>
      <p:ext uri="{BB962C8B-B14F-4D97-AF65-F5344CB8AC3E}">
        <p14:creationId xmlns:p14="http://schemas.microsoft.com/office/powerpoint/2010/main" val="3528020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10</a:t>
            </a:fld>
            <a:endParaRPr lang="en-GB" dirty="0"/>
          </a:p>
        </p:txBody>
      </p:sp>
    </p:spTree>
    <p:extLst>
      <p:ext uri="{BB962C8B-B14F-4D97-AF65-F5344CB8AC3E}">
        <p14:creationId xmlns:p14="http://schemas.microsoft.com/office/powerpoint/2010/main" val="118340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11</a:t>
            </a:fld>
            <a:endParaRPr lang="en-GB" dirty="0"/>
          </a:p>
        </p:txBody>
      </p:sp>
    </p:spTree>
    <p:extLst>
      <p:ext uri="{BB962C8B-B14F-4D97-AF65-F5344CB8AC3E}">
        <p14:creationId xmlns:p14="http://schemas.microsoft.com/office/powerpoint/2010/main" val="2785162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12</a:t>
            </a:fld>
            <a:endParaRPr lang="en-GB" dirty="0"/>
          </a:p>
        </p:txBody>
      </p:sp>
    </p:spTree>
    <p:extLst>
      <p:ext uri="{BB962C8B-B14F-4D97-AF65-F5344CB8AC3E}">
        <p14:creationId xmlns:p14="http://schemas.microsoft.com/office/powerpoint/2010/main" val="3365469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13</a:t>
            </a:fld>
            <a:endParaRPr lang="en-GB" dirty="0"/>
          </a:p>
        </p:txBody>
      </p:sp>
    </p:spTree>
    <p:extLst>
      <p:ext uri="{BB962C8B-B14F-4D97-AF65-F5344CB8AC3E}">
        <p14:creationId xmlns:p14="http://schemas.microsoft.com/office/powerpoint/2010/main" val="863178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1D77E27-817C-416B-9D0F-E567F19BCF3C}" type="slidenum">
              <a:rPr lang="en-GB" altLang="en-US" sz="1200">
                <a:latin typeface="Times New Roman" panose="02020603050405020304" pitchFamily="18" charset="0"/>
              </a:rPr>
              <a:pPr eaLnBrk="1" hangingPunct="1"/>
              <a:t>14</a:t>
            </a:fld>
            <a:endParaRPr lang="en-GB" altLang="en-US" sz="1200" dirty="0">
              <a:latin typeface="Times New Roman" panose="02020603050405020304" pitchFamily="18" charset="0"/>
            </a:endParaRPr>
          </a:p>
        </p:txBody>
      </p:sp>
      <p:sp>
        <p:nvSpPr>
          <p:cNvPr id="39939" name="Rectangle 2"/>
          <p:cNvSpPr>
            <a:spLocks noGrp="1" noRot="1" noChangeAspect="1" noChangeArrowheads="1" noTextEdit="1"/>
          </p:cNvSpPr>
          <p:nvPr>
            <p:ph type="sldImg"/>
          </p:nvPr>
        </p:nvSpPr>
        <p:spPr>
          <a:xfrm>
            <a:off x="90488" y="744538"/>
            <a:ext cx="6616700"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smtClean="0"/>
              <a:t>Change the catheter by trained staff.</a:t>
            </a:r>
          </a:p>
          <a:p>
            <a:pPr eaLnBrk="1" hangingPunct="1"/>
            <a:r>
              <a:rPr lang="en-GB" altLang="en-US" dirty="0" smtClean="0"/>
              <a:t>Catheter may be too large causing irritability, use the smallest size possible, size 12ch catheter can drain 100l in 24 hrs. Patient may require </a:t>
            </a:r>
            <a:r>
              <a:rPr lang="en-GB" altLang="en-US" dirty="0" err="1" smtClean="0"/>
              <a:t>anticholinergenics</a:t>
            </a:r>
            <a:r>
              <a:rPr lang="en-GB" altLang="en-US" dirty="0" smtClean="0"/>
              <a:t>.</a:t>
            </a:r>
          </a:p>
        </p:txBody>
      </p:sp>
    </p:spTree>
    <p:extLst>
      <p:ext uri="{BB962C8B-B14F-4D97-AF65-F5344CB8AC3E}">
        <p14:creationId xmlns:p14="http://schemas.microsoft.com/office/powerpoint/2010/main" val="882525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Blood in Urine = Haematuria May be visible in the form of clots or</a:t>
            </a:r>
            <a:r>
              <a:rPr lang="en-GB" baseline="0" dirty="0" smtClean="0"/>
              <a:t> traces on dip stick test</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15</a:t>
            </a:fld>
            <a:endParaRPr lang="en-GB" dirty="0"/>
          </a:p>
        </p:txBody>
      </p:sp>
    </p:spTree>
    <p:extLst>
      <p:ext uri="{BB962C8B-B14F-4D97-AF65-F5344CB8AC3E}">
        <p14:creationId xmlns:p14="http://schemas.microsoft.com/office/powerpoint/2010/main" val="2970069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16</a:t>
            </a:fld>
            <a:endParaRPr lang="en-GB" dirty="0"/>
          </a:p>
        </p:txBody>
      </p:sp>
    </p:spTree>
    <p:extLst>
      <p:ext uri="{BB962C8B-B14F-4D97-AF65-F5344CB8AC3E}">
        <p14:creationId xmlns:p14="http://schemas.microsoft.com/office/powerpoint/2010/main" val="2943999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17</a:t>
            </a:fld>
            <a:endParaRPr lang="en-GB" dirty="0"/>
          </a:p>
        </p:txBody>
      </p:sp>
    </p:spTree>
    <p:extLst>
      <p:ext uri="{BB962C8B-B14F-4D97-AF65-F5344CB8AC3E}">
        <p14:creationId xmlns:p14="http://schemas.microsoft.com/office/powerpoint/2010/main" val="339512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486DF66-CEA0-425D-BFDA-E7D9056FFD36}" type="slidenum">
              <a:rPr lang="en-GB" altLang="en-US" sz="1200">
                <a:latin typeface="Times New Roman" panose="02020603050405020304" pitchFamily="18" charset="0"/>
              </a:rPr>
              <a:pPr eaLnBrk="1" hangingPunct="1"/>
              <a:t>18</a:t>
            </a:fld>
            <a:endParaRPr lang="en-GB" altLang="en-US" sz="1200" dirty="0">
              <a:latin typeface="Times New Roman" panose="02020603050405020304" pitchFamily="18" charset="0"/>
            </a:endParaRPr>
          </a:p>
        </p:txBody>
      </p:sp>
      <p:sp>
        <p:nvSpPr>
          <p:cNvPr id="37891" name="Rectangle 2"/>
          <p:cNvSpPr>
            <a:spLocks noGrp="1" noRot="1" noChangeAspect="1" noChangeArrowheads="1" noTextEdit="1"/>
          </p:cNvSpPr>
          <p:nvPr>
            <p:ph type="sldImg"/>
          </p:nvPr>
        </p:nvSpPr>
        <p:spPr>
          <a:xfrm>
            <a:off x="90488" y="744538"/>
            <a:ext cx="6616700" cy="3722687"/>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smtClean="0"/>
              <a:t>Use of sterile saline or water not </a:t>
            </a:r>
            <a:r>
              <a:rPr lang="en-GB" altLang="en-US" dirty="0" err="1" smtClean="0"/>
              <a:t>chlorhexadine</a:t>
            </a:r>
            <a:r>
              <a:rPr lang="en-GB" altLang="en-US" dirty="0" smtClean="0"/>
              <a:t> as this may result in resistant micro-organisms (Roe, 1993 in </a:t>
            </a:r>
            <a:r>
              <a:rPr lang="en-GB" altLang="en-US" dirty="0" err="1" smtClean="0"/>
              <a:t>Penfold</a:t>
            </a:r>
            <a:r>
              <a:rPr lang="en-GB" altLang="en-US" dirty="0" smtClean="0"/>
              <a:t>, 1999) and urethral trauma (Gould, 1994 in </a:t>
            </a:r>
            <a:r>
              <a:rPr lang="en-GB" altLang="en-US" dirty="0" err="1" smtClean="0"/>
              <a:t>Penfold</a:t>
            </a:r>
            <a:r>
              <a:rPr lang="en-GB" altLang="en-US" dirty="0" smtClean="0"/>
              <a:t>, 1999).</a:t>
            </a:r>
          </a:p>
          <a:p>
            <a:pPr eaLnBrk="1" hangingPunct="1"/>
            <a:r>
              <a:rPr lang="en-GB" altLang="en-US" dirty="0" smtClean="0"/>
              <a:t>Keep the catheter bag below the level of the bladder to allow drainage by gravity(</a:t>
            </a:r>
          </a:p>
          <a:p>
            <a:pPr eaLnBrk="1" hangingPunct="1"/>
            <a:r>
              <a:rPr lang="en-GB" altLang="en-US" dirty="0" smtClean="0"/>
              <a:t>Keep drainage bag closed except to empty twice daily (Roe, 1985 in </a:t>
            </a:r>
            <a:r>
              <a:rPr lang="en-GB" altLang="en-US" dirty="0" err="1" smtClean="0"/>
              <a:t>Penfold</a:t>
            </a:r>
            <a:r>
              <a:rPr lang="en-GB" altLang="en-US" dirty="0" smtClean="0"/>
              <a:t> 1999), prevent bags from getting overfull.</a:t>
            </a:r>
          </a:p>
          <a:p>
            <a:pPr eaLnBrk="1" hangingPunct="1"/>
            <a:r>
              <a:rPr lang="en-GB" altLang="en-US" dirty="0" smtClean="0"/>
              <a:t>Changing of bag or catheter valve every 5-7 days according to DOH guidelines.</a:t>
            </a:r>
          </a:p>
          <a:p>
            <a:pPr eaLnBrk="1" hangingPunct="1"/>
            <a:r>
              <a:rPr lang="en-GB" altLang="en-US" dirty="0" smtClean="0"/>
              <a:t>Showering is preferable to bathing, however if bathing then the bag should be emptied prior to bathing and the  tap should remain closed. The bath should be washed out before and after use.</a:t>
            </a:r>
          </a:p>
          <a:p>
            <a:pPr eaLnBrk="1" hangingPunct="1"/>
            <a:r>
              <a:rPr lang="en-GB" altLang="en-US" dirty="0" smtClean="0"/>
              <a:t>Encourage good fluid intake, aids flushing action and helps to prevent constipation.</a:t>
            </a:r>
          </a:p>
          <a:p>
            <a:pPr eaLnBrk="1" hangingPunct="1"/>
            <a:endParaRPr lang="en-GB" altLang="en-US" dirty="0" smtClean="0"/>
          </a:p>
        </p:txBody>
      </p:sp>
    </p:spTree>
    <p:extLst>
      <p:ext uri="{BB962C8B-B14F-4D97-AF65-F5344CB8AC3E}">
        <p14:creationId xmlns:p14="http://schemas.microsoft.com/office/powerpoint/2010/main" val="4179188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r" eaLnBrk="1" hangingPunct="1"/>
            <a:fld id="{D5A3EE5A-C33C-4804-AC98-6EA5A884CD6B}" type="slidenum">
              <a:rPr lang="en-GB" altLang="en-US" sz="1200">
                <a:latin typeface="Times New Roman" panose="02020603050405020304" pitchFamily="18" charset="0"/>
              </a:rPr>
              <a:pPr algn="r" eaLnBrk="1" hangingPunct="1"/>
              <a:t>19</a:t>
            </a:fld>
            <a:endParaRPr lang="en-GB" altLang="en-US" sz="1200" dirty="0">
              <a:latin typeface="Times New Roman" panose="02020603050405020304" pitchFamily="18" charset="0"/>
            </a:endParaRPr>
          </a:p>
        </p:txBody>
      </p:sp>
      <p:sp>
        <p:nvSpPr>
          <p:cNvPr id="38915" name="Rectangle 2"/>
          <p:cNvSpPr>
            <a:spLocks noGrp="1" noRot="1" noChangeAspect="1" noChangeArrowheads="1" noTextEdit="1"/>
          </p:cNvSpPr>
          <p:nvPr>
            <p:ph type="sldImg"/>
          </p:nvPr>
        </p:nvSpPr>
        <p:spPr>
          <a:xfrm>
            <a:off x="90488" y="744538"/>
            <a:ext cx="6616700"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smtClean="0"/>
              <a:t>Use of sterile saline or water not </a:t>
            </a:r>
            <a:r>
              <a:rPr lang="en-GB" altLang="en-US" dirty="0" err="1" smtClean="0"/>
              <a:t>chlorhexadine</a:t>
            </a:r>
            <a:r>
              <a:rPr lang="en-GB" altLang="en-US" dirty="0" smtClean="0"/>
              <a:t> as this may result in resistant micro-organisms (Roe, 1993 in </a:t>
            </a:r>
            <a:r>
              <a:rPr lang="en-GB" altLang="en-US" dirty="0" err="1" smtClean="0"/>
              <a:t>Penfold</a:t>
            </a:r>
            <a:r>
              <a:rPr lang="en-GB" altLang="en-US" dirty="0" smtClean="0"/>
              <a:t>, 1999) and urethral trauma (Gould, 1994 in </a:t>
            </a:r>
            <a:r>
              <a:rPr lang="en-GB" altLang="en-US" dirty="0" err="1" smtClean="0"/>
              <a:t>Penfold</a:t>
            </a:r>
            <a:r>
              <a:rPr lang="en-GB" altLang="en-US" dirty="0" smtClean="0"/>
              <a:t>, 1999).</a:t>
            </a:r>
          </a:p>
          <a:p>
            <a:pPr eaLnBrk="1" hangingPunct="1"/>
            <a:r>
              <a:rPr lang="en-GB" altLang="en-US" dirty="0" smtClean="0"/>
              <a:t>Keep the catheter bag below the level of the bladder to allow drainage by gravity(</a:t>
            </a:r>
          </a:p>
          <a:p>
            <a:pPr eaLnBrk="1" hangingPunct="1"/>
            <a:r>
              <a:rPr lang="en-GB" altLang="en-US" dirty="0" smtClean="0"/>
              <a:t>Keep drainage bag closed except to empty twice daily (Roe, 1985 in </a:t>
            </a:r>
            <a:r>
              <a:rPr lang="en-GB" altLang="en-US" dirty="0" err="1" smtClean="0"/>
              <a:t>Penfold</a:t>
            </a:r>
            <a:r>
              <a:rPr lang="en-GB" altLang="en-US" dirty="0" smtClean="0"/>
              <a:t> 1999), prevent bags from getting overfull.</a:t>
            </a:r>
          </a:p>
          <a:p>
            <a:pPr eaLnBrk="1" hangingPunct="1"/>
            <a:r>
              <a:rPr lang="en-GB" altLang="en-US" dirty="0" smtClean="0"/>
              <a:t>Changing of bag or catheter valve every 5-7 days according to DOH guidelines.</a:t>
            </a:r>
          </a:p>
          <a:p>
            <a:pPr eaLnBrk="1" hangingPunct="1"/>
            <a:r>
              <a:rPr lang="en-GB" altLang="en-US" dirty="0" smtClean="0"/>
              <a:t>Showering is preferable to bathing, however if bathing then the bag should be emptied prior to bathing and the  tap should remain closed. The bath should be washed out before and after use.</a:t>
            </a:r>
          </a:p>
          <a:p>
            <a:pPr eaLnBrk="1" hangingPunct="1"/>
            <a:r>
              <a:rPr lang="en-GB" altLang="en-US" dirty="0" smtClean="0"/>
              <a:t>Encourage good fluid intake, aids flushing action and helps to prevent constipation.</a:t>
            </a:r>
          </a:p>
          <a:p>
            <a:pPr eaLnBrk="1" hangingPunct="1"/>
            <a:endParaRPr lang="en-GB" altLang="en-US" dirty="0" smtClean="0"/>
          </a:p>
        </p:txBody>
      </p:sp>
    </p:spTree>
    <p:extLst>
      <p:ext uri="{BB962C8B-B14F-4D97-AF65-F5344CB8AC3E}">
        <p14:creationId xmlns:p14="http://schemas.microsoft.com/office/powerpoint/2010/main" val="2054866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20</a:t>
            </a:fld>
            <a:endParaRPr lang="en-GB" dirty="0"/>
          </a:p>
        </p:txBody>
      </p:sp>
    </p:spTree>
    <p:extLst>
      <p:ext uri="{BB962C8B-B14F-4D97-AF65-F5344CB8AC3E}">
        <p14:creationId xmlns:p14="http://schemas.microsoft.com/office/powerpoint/2010/main" val="1316923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orporate">
    <p:spTree>
      <p:nvGrpSpPr>
        <p:cNvPr id="1" name=""/>
        <p:cNvGrpSpPr/>
        <p:nvPr/>
      </p:nvGrpSpPr>
      <p:grpSpPr>
        <a:xfrm>
          <a:off x="0" y="0"/>
          <a:ext cx="0" cy="0"/>
          <a:chOff x="0" y="0"/>
          <a:chExt cx="0" cy="0"/>
        </a:xfrm>
      </p:grpSpPr>
      <p:pic>
        <p:nvPicPr>
          <p:cNvPr id="28" name="Picture 2" descr="U:\Coloplast\Jobs\4002_PowerPoint skabelon tilpasninger\Received\Work\business area.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U:\Coloplast\Jobs\4002_PowerPoint skabelon tilpasninger\Received\Work\CPlogo_Small_Blue_RGB_300.emf"/>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16" name="bmkFPPicture" descr="Coloplast_Nature_Abstracts_02.jpg"/>
          <p:cNvPicPr>
            <a:picLocks/>
          </p:cNvPicPr>
          <p:nvPr userDrawn="1"/>
        </p:nvPicPr>
        <p:blipFill rotWithShape="1">
          <a:blip r:embed="rId4"/>
          <a:srcRect r="-23" b="24389"/>
          <a:stretch/>
        </p:blipFill>
        <p:spPr>
          <a:xfrm>
            <a:off x="0" y="0"/>
            <a:ext cx="8639999" cy="4475561"/>
          </a:xfrm>
          <a:prstGeom prst="rect">
            <a:avLst/>
          </a:prstGeom>
        </p:spPr>
      </p:pic>
      <p:sp>
        <p:nvSpPr>
          <p:cNvPr id="14" name="Rectangle 13"/>
          <p:cNvSpPr/>
          <p:nvPr userDrawn="1"/>
        </p:nvSpPr>
        <p:spPr bwMode="auto">
          <a:xfrm>
            <a:off x="0" y="3318319"/>
            <a:ext cx="8640000" cy="1155600"/>
          </a:xfrm>
          <a:prstGeom prst="rect">
            <a:avLst/>
          </a:prstGeom>
          <a:solidFill>
            <a:srgbClr val="00B0CA">
              <a:alpha val="85000"/>
            </a:srgb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15" name="bmkFldName"/>
          <p:cNvSpPr txBox="1"/>
          <p:nvPr userDrawn="1"/>
        </p:nvSpPr>
        <p:spPr>
          <a:xfrm>
            <a:off x="504000" y="4149919"/>
            <a:ext cx="7632000" cy="246221"/>
          </a:xfrm>
          <a:prstGeom prst="rect">
            <a:avLst/>
          </a:prstGeom>
          <a:noFill/>
        </p:spPr>
        <p:txBody>
          <a:bodyPr wrap="square" lIns="0" tIns="0" rIns="0" bIns="0" rtlCol="0">
            <a:spAutoFit/>
          </a:bodyPr>
          <a:lstStyle/>
          <a:p>
            <a:endParaRPr lang="en-GB" sz="1600" noProof="0" smtClean="0">
              <a:solidFill>
                <a:schemeClr val="bg1"/>
              </a:solidFill>
            </a:endParaRPr>
          </a:p>
        </p:txBody>
      </p:sp>
      <p:sp>
        <p:nvSpPr>
          <p:cNvPr id="4098" name="Title 4097"/>
          <p:cNvSpPr>
            <a:spLocks noGrp="1" noChangeArrowheads="1"/>
          </p:cNvSpPr>
          <p:nvPr>
            <p:ph type="ctrTitle" hasCustomPrompt="1"/>
          </p:nvPr>
        </p:nvSpPr>
        <p:spPr>
          <a:xfrm>
            <a:off x="504000" y="3453319"/>
            <a:ext cx="7632000" cy="270000"/>
          </a:xfrm>
        </p:spPr>
        <p:txBody>
          <a:bodyPr anchor="b" anchorCtr="0"/>
          <a:lstStyle>
            <a:lvl1pPr>
              <a:lnSpc>
                <a:spcPts val="2900"/>
              </a:lnSpc>
              <a:defRPr sz="2400">
                <a:solidFill>
                  <a:schemeClr val="bg1"/>
                </a:solidFill>
              </a:defRPr>
            </a:lvl1pPr>
          </a:lstStyle>
          <a:p>
            <a:r>
              <a:rPr lang="en-GB" noProof="0" dirty="0" smtClean="0"/>
              <a:t>Presentation title</a:t>
            </a:r>
            <a:endParaRPr lang="en-GB" noProof="0" dirty="0"/>
          </a:p>
        </p:txBody>
      </p:sp>
      <p:sp>
        <p:nvSpPr>
          <p:cNvPr id="4099" name="Subtitle 4098"/>
          <p:cNvSpPr>
            <a:spLocks noGrp="1" noChangeArrowheads="1"/>
          </p:cNvSpPr>
          <p:nvPr>
            <p:ph type="subTitle" idx="1" hasCustomPrompt="1"/>
          </p:nvPr>
        </p:nvSpPr>
        <p:spPr>
          <a:xfrm>
            <a:off x="504000" y="3736819"/>
            <a:ext cx="7632000" cy="270000"/>
          </a:xfrm>
        </p:spPr>
        <p:txBody>
          <a:bodyPr/>
          <a:lstStyle>
            <a:lvl1pPr marL="0" indent="0">
              <a:lnSpc>
                <a:spcPts val="1900"/>
              </a:lnSpc>
              <a:spcBef>
                <a:spcPct val="0"/>
              </a:spcBef>
              <a:buFontTx/>
              <a:buNone/>
              <a:defRPr sz="1600" baseline="0">
                <a:solidFill>
                  <a:schemeClr val="bg1"/>
                </a:solidFill>
              </a:defRPr>
            </a:lvl1pPr>
          </a:lstStyle>
          <a:p>
            <a:r>
              <a:rPr lang="en-GB" noProof="0" dirty="0" smtClean="0"/>
              <a:t>Presentation subtitle</a:t>
            </a:r>
            <a:endParaRPr lang="en-GB" noProof="0" dirty="0"/>
          </a:p>
        </p:txBody>
      </p:sp>
      <p:sp>
        <p:nvSpPr>
          <p:cNvPr id="4127" name="Rectangle 31"/>
          <p:cNvSpPr>
            <a:spLocks noGrp="1" noChangeArrowheads="1"/>
          </p:cNvSpPr>
          <p:nvPr>
            <p:ph type="sldNum" sz="quarter" idx="4"/>
          </p:nvPr>
        </p:nvSpPr>
        <p:spPr>
          <a:xfrm>
            <a:off x="2304000" y="4806000"/>
            <a:ext cx="1152000" cy="76200"/>
          </a:xfrm>
        </p:spPr>
        <p:txBody>
          <a:bodyPr/>
          <a:lstStyle>
            <a:lvl1pPr>
              <a:defRPr/>
            </a:lvl1pPr>
          </a:lstStyle>
          <a:p>
            <a:r>
              <a:rPr lang="en-GB" noProof="0" dirty="0" smtClean="0"/>
              <a:t>Page </a:t>
            </a:r>
            <a:fld id="{887756B2-0F5F-488B-B360-E5187770A516}" type="slidenum">
              <a:rPr lang="en-GB" noProof="0" smtClean="0"/>
              <a:pPr/>
              <a:t>‹#›</a:t>
            </a:fld>
            <a:endParaRPr lang="en-GB" noProof="0" dirty="0"/>
          </a:p>
        </p:txBody>
      </p:sp>
      <p:sp>
        <p:nvSpPr>
          <p:cNvPr id="34" name="bmkFld10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sp>
        <p:nvSpPr>
          <p:cNvPr id="35" name="bmkFld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lvl1pPr>
              <a:defRPr/>
            </a:lvl1pPr>
            <a:lvl2pPr>
              <a:spcBef>
                <a:spcPts val="300"/>
              </a:spcBef>
              <a:defRPr/>
            </a:lvl2pPr>
            <a:lvl3pPr>
              <a:spcBef>
                <a:spcPts val="300"/>
              </a:spcBef>
              <a:defRPr/>
            </a:lvl3pPr>
            <a:lvl4pPr>
              <a:spcBef>
                <a:spcPts val="300"/>
              </a:spcBef>
              <a:defRPr/>
            </a:lvl4pPr>
            <a:lvl5pPr>
              <a:spcBef>
                <a:spcPts val="300"/>
              </a:spcBef>
              <a:defRPr/>
            </a:lvl5pPr>
            <a:lvl6pPr>
              <a:spcBef>
                <a:spcPts val="300"/>
              </a:spcBef>
              <a:defRPr baseline="0"/>
            </a:lvl6pPr>
            <a:lvl7pPr>
              <a:spcBef>
                <a:spcPts val="300"/>
              </a:spcBef>
              <a:buFont typeface="Arial" pitchFamily="34" charset="0"/>
              <a:buChar char="•"/>
              <a:defRPr baseline="0"/>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3" name="bmkFld2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cxnSp>
        <p:nvCxnSpPr>
          <p:cNvPr id="11" name="Straight Connector 10"/>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4" name="bmkFld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503999" y="1015604"/>
            <a:ext cx="8136000" cy="3426619"/>
          </a:xfrm>
        </p:spPr>
        <p:txBody>
          <a:bodyPr/>
          <a:lstStyle>
            <a:lvl1pPr marL="0" indent="0">
              <a:lnSpc>
                <a:spcPct val="97000"/>
              </a:lnSpc>
              <a:spcBef>
                <a:spcPts val="0"/>
              </a:spcBef>
              <a:buNone/>
              <a:tabLst/>
              <a:defRPr sz="1800" baseline="0"/>
            </a:lvl1pPr>
            <a:lvl2pPr marL="0" indent="0">
              <a:lnSpc>
                <a:spcPts val="1920"/>
              </a:lnSpc>
              <a:spcBef>
                <a:spcPts val="0"/>
              </a:spcBef>
              <a:buNone/>
              <a:defRPr sz="1600" baseline="0"/>
            </a:lvl2pPr>
            <a:lvl3pPr marL="0" indent="0">
              <a:lnSpc>
                <a:spcPts val="1920"/>
              </a:lnSpc>
              <a:spcBef>
                <a:spcPts val="0"/>
              </a:spcBef>
              <a:buNone/>
              <a:tabLst/>
              <a:defRPr sz="1600" baseline="0"/>
            </a:lvl3pPr>
            <a:lvl4pPr marL="0" indent="0">
              <a:lnSpc>
                <a:spcPts val="1920"/>
              </a:lnSpc>
              <a:spcBef>
                <a:spcPts val="0"/>
              </a:spcBef>
              <a:buNone/>
              <a:defRPr sz="1600" baseline="0"/>
            </a:lvl4pPr>
            <a:lvl5pPr marL="0" indent="0">
              <a:lnSpc>
                <a:spcPts val="1920"/>
              </a:lnSpc>
              <a:spcBef>
                <a:spcPts val="0"/>
              </a:spcBef>
              <a:buNone/>
              <a:defRPr sz="1600" baseline="0"/>
            </a:lvl5pPr>
          </a:lstStyle>
          <a:p>
            <a:pPr lvl="0"/>
            <a:r>
              <a:rPr lang="en-US" noProof="0"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0" name="bmkFld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503999" y="1015604"/>
            <a:ext cx="3463200" cy="3109997"/>
          </a:xfrm>
        </p:spPr>
        <p:txBody>
          <a:bodyPr/>
          <a:lstStyle>
            <a:lvl1pPr marL="162000" indent="-162000">
              <a:tabLst/>
              <a:defRPr sz="1800"/>
            </a:lvl1pPr>
            <a:lvl2pPr marL="324000">
              <a:spcBef>
                <a:spcPts val="300"/>
              </a:spcBef>
              <a:tabLst/>
              <a:defRPr sz="1600"/>
            </a:lvl2pPr>
            <a:lvl3pPr marL="486000" indent="-162000">
              <a:spcBef>
                <a:spcPts val="300"/>
              </a:spcBef>
              <a:tabLst/>
              <a:defRPr sz="1600"/>
            </a:lvl3pPr>
            <a:lvl4pPr marL="648000">
              <a:spcBef>
                <a:spcPts val="300"/>
              </a:spcBef>
              <a:tabLst/>
              <a:defRPr sz="1600"/>
            </a:lvl4pPr>
            <a:lvl5pPr marL="810000" indent="-162000">
              <a:spcBef>
                <a:spcPts val="300"/>
              </a:spcBef>
              <a:tabLst/>
              <a:defRPr sz="1600" baseline="0"/>
            </a:lvl5pPr>
            <a:lvl6pPr marL="162000">
              <a:defRPr sz="1600"/>
            </a:lvl6pPr>
            <a:lvl7pPr marL="972000" indent="-162000">
              <a:spcBef>
                <a:spcPts val="300"/>
              </a:spcBef>
              <a:buSzPct val="85000"/>
              <a:tabLst/>
              <a:defRPr lang="en-US" sz="1600" baseline="0">
                <a:solidFill>
                  <a:schemeClr val="bg2"/>
                </a:solidFill>
                <a:latin typeface="+mn-lt"/>
              </a:defRPr>
            </a:lvl7pPr>
            <a:lvl8pPr marL="1134000" indent="-162000">
              <a:spcBef>
                <a:spcPts val="300"/>
              </a:spcBef>
              <a:buSzPct val="85000"/>
              <a:tabLst/>
              <a:defRPr lang="en-US" sz="1600" baseline="0">
                <a:solidFill>
                  <a:schemeClr val="bg2"/>
                </a:solidFill>
                <a:latin typeface="+mn-lt"/>
              </a:defRPr>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4471200" y="1015604"/>
            <a:ext cx="4168800" cy="3109997"/>
          </a:xfrm>
        </p:spPr>
        <p:txBody>
          <a:bodyPr/>
          <a:lstStyle>
            <a:lvl1pPr marL="162000">
              <a:defRPr sz="1800"/>
            </a:lvl1pPr>
            <a:lvl2pPr marL="324000">
              <a:spcBef>
                <a:spcPts val="300"/>
              </a:spcBef>
              <a:defRPr sz="1600"/>
            </a:lvl2pPr>
            <a:lvl3pPr marL="486000">
              <a:spcBef>
                <a:spcPts val="300"/>
              </a:spcBef>
              <a:defRPr sz="1600"/>
            </a:lvl3pPr>
            <a:lvl4pPr marL="648000">
              <a:spcBef>
                <a:spcPts val="300"/>
              </a:spcBef>
              <a:defRPr sz="1600"/>
            </a:lvl4pPr>
            <a:lvl5pPr marL="810000" indent="-162000">
              <a:spcBef>
                <a:spcPts val="300"/>
              </a:spcBef>
              <a:defRPr sz="1600"/>
            </a:lvl5pPr>
            <a:lvl6pPr marL="972000">
              <a:spcBef>
                <a:spcPts val="300"/>
              </a:spcBef>
              <a:defRPr sz="1600"/>
            </a:lvl6pPr>
            <a:lvl7pPr>
              <a:spcBef>
                <a:spcPts val="300"/>
              </a:spcBef>
              <a:buFont typeface="Arial" pitchFamily="34" charset="0"/>
              <a:buChar char="•"/>
              <a:defRPr lang="en-US" sz="1600" smtClean="0">
                <a:solidFill>
                  <a:schemeClr val="bg2"/>
                </a:solidFill>
                <a:latin typeface="+mn-lt"/>
              </a:defRPr>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5" name="Slide Number Placeholder 4"/>
          <p:cNvSpPr>
            <a:spLocks noGrp="1"/>
          </p:cNvSpPr>
          <p:nvPr>
            <p:ph type="sldNum" sz="quarter" idx="10"/>
          </p:nvPr>
        </p:nvSpPr>
        <p:spPr/>
        <p:txBody>
          <a:bodyPr/>
          <a:lstStyle>
            <a:lvl1pPr>
              <a:defRPr/>
            </a:lvl1pPr>
          </a:lstStyle>
          <a:p>
            <a:r>
              <a:rPr lang="en-GB" noProof="0" smtClean="0"/>
              <a:t>Page </a:t>
            </a:r>
            <a:fld id="{9E1F64D6-41D1-4C6E-9A0C-391134CF5866}" type="slidenum">
              <a:rPr lang="en-GB" noProof="0" smtClean="0"/>
              <a:pPr/>
              <a:t>‹#›</a:t>
            </a:fld>
            <a:endParaRPr lang="en-GB" noProof="0"/>
          </a:p>
        </p:txBody>
      </p:sp>
      <p:sp>
        <p:nvSpPr>
          <p:cNvPr id="11" name="bmkFld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3" name="bmkFld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5" name="Straight Connector 14"/>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7" name="Picture Placeholder 6"/>
          <p:cNvSpPr>
            <a:spLocks noGrp="1"/>
          </p:cNvSpPr>
          <p:nvPr>
            <p:ph type="pic" sz="quarter" idx="13"/>
          </p:nvPr>
        </p:nvSpPr>
        <p:spPr>
          <a:xfrm>
            <a:off x="504000" y="1015604"/>
            <a:ext cx="8136000" cy="3425897"/>
          </a:xfrm>
        </p:spPr>
        <p:txBody>
          <a:bodyPr/>
          <a:lstStyle/>
          <a:p>
            <a:r>
              <a:rPr lang="en-US" noProof="0" smtClean="0"/>
              <a:t>Click icon to add picture</a:t>
            </a:r>
            <a:endParaRPr lang="en-GB" noProof="0"/>
          </a:p>
        </p:txBody>
      </p:sp>
      <p:sp>
        <p:nvSpPr>
          <p:cNvPr id="10" name="bmkFld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onl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6" name="Picture Placeholder 5"/>
          <p:cNvSpPr>
            <a:spLocks noGrp="1"/>
          </p:cNvSpPr>
          <p:nvPr>
            <p:ph type="pic" sz="quarter" idx="13"/>
          </p:nvPr>
        </p:nvSpPr>
        <p:spPr>
          <a:xfrm>
            <a:off x="504000" y="378618"/>
            <a:ext cx="8136000" cy="4098006"/>
          </a:xfrm>
        </p:spPr>
        <p:txBody>
          <a:bodyPr/>
          <a:lstStyle/>
          <a:p>
            <a:r>
              <a:rPr lang="en-US" noProof="0" smtClean="0"/>
              <a:t>Click icon to add picture</a:t>
            </a:r>
            <a:endParaRPr lang="en-GB" noProof="0"/>
          </a:p>
        </p:txBody>
      </p:sp>
      <p:sp>
        <p:nvSpPr>
          <p:cNvPr id="9" name="bmkFld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7" name="bmkFld7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9" name="bmkFld8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1" name="bmkFld8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3" name="Straight Connector 12"/>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7" name="bmkFld9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0" name="bmkFld9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slide corporate">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8639175" cy="4470075"/>
          </a:xfrm>
        </p:spPr>
        <p:txBody>
          <a:bodyPr/>
          <a:lstStyle>
            <a:lvl1pPr marL="0" indent="0" algn="ctr">
              <a:buNone/>
              <a:defRPr baseline="0"/>
            </a:lvl1pPr>
          </a:lstStyle>
          <a:p>
            <a:r>
              <a:rPr lang="en-GB" dirty="0" smtClean="0"/>
              <a:t>Insert picture: Select placeholder and insert picture via </a:t>
            </a:r>
            <a:r>
              <a:rPr lang="en-GB" dirty="0" err="1" smtClean="0"/>
              <a:t>ImageShopper</a:t>
            </a:r>
            <a:r>
              <a:rPr lang="en-GB" dirty="0" smtClean="0"/>
              <a:t> or Browse</a:t>
            </a:r>
            <a:endParaRPr lang="en-GB" dirty="0"/>
          </a:p>
        </p:txBody>
      </p:sp>
      <p:sp>
        <p:nvSpPr>
          <p:cNvPr id="2" name="Title 1"/>
          <p:cNvSpPr>
            <a:spLocks noGrp="1"/>
          </p:cNvSpPr>
          <p:nvPr>
            <p:ph type="title"/>
          </p:nvPr>
        </p:nvSpPr>
        <p:spPr>
          <a:xfrm>
            <a:off x="0" y="3680100"/>
            <a:ext cx="8640000" cy="791100"/>
          </a:xfrm>
          <a:solidFill>
            <a:srgbClr val="00B0CA">
              <a:alpha val="85000"/>
            </a:srgbClr>
          </a:solidFill>
        </p:spPr>
        <p:txBody>
          <a:bodyPr lIns="504000" tIns="172800" rIns="216000" anchor="t" anchorCtr="0"/>
          <a:lstStyle>
            <a:lvl1pPr>
              <a:defRPr>
                <a:solidFill>
                  <a:schemeClr val="bg1"/>
                </a:solidFill>
              </a:defRPr>
            </a:lvl1pPr>
          </a:lstStyle>
          <a:p>
            <a:r>
              <a:rPr lang="en-US" noProof="0" smtClean="0"/>
              <a:t>Click to edit Master title style</a:t>
            </a:r>
            <a:endParaRPr lang="en-GB" noProof="0" dirty="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10" name="bmkFld11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6" name="bmkFld10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12822431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with bullets for colored background">
    <p:spTree>
      <p:nvGrpSpPr>
        <p:cNvPr id="1" name=""/>
        <p:cNvGrpSpPr/>
        <p:nvPr/>
      </p:nvGrpSpPr>
      <p:grpSpPr>
        <a:xfrm>
          <a:off x="0" y="0"/>
          <a:ext cx="0" cy="0"/>
          <a:chOff x="0" y="0"/>
          <a:chExt cx="0" cy="0"/>
        </a:xfrm>
      </p:grpSpPr>
      <p:sp>
        <p:nvSpPr>
          <p:cNvPr id="10" name="Rectangle 9"/>
          <p:cNvSpPr/>
          <p:nvPr userDrawn="1"/>
        </p:nvSpPr>
        <p:spPr bwMode="auto">
          <a:xfrm>
            <a:off x="0" y="0"/>
            <a:ext cx="8640000" cy="447556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for colored background">
    <p:spTree>
      <p:nvGrpSpPr>
        <p:cNvPr id="1" name=""/>
        <p:cNvGrpSpPr/>
        <p:nvPr/>
      </p:nvGrpSpPr>
      <p:grpSpPr>
        <a:xfrm>
          <a:off x="0" y="0"/>
          <a:ext cx="0" cy="0"/>
          <a:chOff x="0" y="0"/>
          <a:chExt cx="0" cy="0"/>
        </a:xfrm>
      </p:grpSpPr>
      <p:sp>
        <p:nvSpPr>
          <p:cNvPr id="10" name="Rectangle 9"/>
          <p:cNvSpPr/>
          <p:nvPr userDrawn="1"/>
        </p:nvSpPr>
        <p:spPr bwMode="auto">
          <a:xfrm>
            <a:off x="0" y="-1"/>
            <a:ext cx="8640000" cy="4475561"/>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marL="0" indent="0">
              <a:buFontTx/>
              <a:buNone/>
              <a:defRPr>
                <a:solidFill>
                  <a:schemeClr val="bg1"/>
                </a:solidFill>
              </a:defRPr>
            </a:lvl1pPr>
            <a:lvl2pPr marL="0" indent="0">
              <a:buFontTx/>
              <a:buNone/>
              <a:defRPr>
                <a:solidFill>
                  <a:schemeClr val="bg1"/>
                </a:solidFill>
              </a:defRPr>
            </a:lvl2pPr>
            <a:lvl3pPr marL="0" indent="0">
              <a:buFontTx/>
              <a:buNone/>
              <a:defRPr>
                <a:solidFill>
                  <a:schemeClr val="bg1"/>
                </a:solidFill>
              </a:defRPr>
            </a:lvl3pPr>
            <a:lvl4pPr marL="0" indent="0">
              <a:buFontTx/>
              <a:buNone/>
              <a:defRPr>
                <a:solidFill>
                  <a:schemeClr val="bg1"/>
                </a:solidFill>
              </a:defRPr>
            </a:lvl4pPr>
            <a:lvl5pPr marL="0" indent="0">
              <a:buFontTx/>
              <a:buNone/>
              <a:defRPr baseline="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sion-Health-Histor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dirty="0" smtClean="0"/>
              <a:t>Page </a:t>
            </a:r>
            <a:fld id="{A9648339-1880-4CA1-A1F8-F52B65A13388}" type="slidenum">
              <a:rPr lang="en-GB" noProof="0" smtClean="0"/>
              <a:pPr/>
              <a:t>‹#›</a:t>
            </a:fld>
            <a:endParaRPr lang="en-GB" noProof="0" dirty="0"/>
          </a:p>
        </p:txBody>
      </p:sp>
      <p:sp>
        <p:nvSpPr>
          <p:cNvPr id="11" name="bmkFld1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5" name="bmkFld1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two content with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504000" y="914369"/>
            <a:ext cx="3817175" cy="503659"/>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03999" y="1495425"/>
            <a:ext cx="3817176" cy="2642775"/>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Text Placeholder 4"/>
          <p:cNvSpPr>
            <a:spLocks noGrp="1"/>
          </p:cNvSpPr>
          <p:nvPr>
            <p:ph type="body" sz="quarter" idx="3"/>
          </p:nvPr>
        </p:nvSpPr>
        <p:spPr>
          <a:xfrm>
            <a:off x="4824412" y="914400"/>
            <a:ext cx="3815588" cy="503504"/>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824412" y="1495425"/>
            <a:ext cx="3815588" cy="2641997"/>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8"/>
          <p:cNvSpPr>
            <a:spLocks noGrp="1"/>
          </p:cNvSpPr>
          <p:nvPr>
            <p:ph type="sldNum" sz="quarter" idx="12"/>
          </p:nvPr>
        </p:nvSpPr>
        <p:spPr/>
        <p:txBody>
          <a:bodyPr/>
          <a:lstStyle/>
          <a:p>
            <a:r>
              <a:rPr lang="en-GB" noProof="0" smtClean="0"/>
              <a:t>Page </a:t>
            </a:r>
            <a:fld id="{B087C561-5A31-4087-8FFE-8379F507CA49}" type="slidenum">
              <a:rPr lang="en-GB" noProof="0" smtClean="0"/>
              <a:pPr/>
              <a:t>‹#›</a:t>
            </a:fld>
            <a:endParaRPr lang="en-GB" noProof="0"/>
          </a:p>
        </p:txBody>
      </p:sp>
      <p:cxnSp>
        <p:nvCxnSpPr>
          <p:cNvPr id="18" name="Straight Connector 17"/>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3" name="bmkFld16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5" name="bmkFld1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equal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dirty="0"/>
          </a:p>
        </p:txBody>
      </p:sp>
      <p:sp>
        <p:nvSpPr>
          <p:cNvPr id="6" name="Content Placeholder 2"/>
          <p:cNvSpPr>
            <a:spLocks noGrp="1"/>
          </p:cNvSpPr>
          <p:nvPr>
            <p:ph sz="quarter" idx="11"/>
          </p:nvPr>
        </p:nvSpPr>
        <p:spPr>
          <a:xfrm>
            <a:off x="504000" y="1015603"/>
            <a:ext cx="3815589"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Content Placeholder 3"/>
          <p:cNvSpPr>
            <a:spLocks noGrp="1"/>
          </p:cNvSpPr>
          <p:nvPr>
            <p:ph sz="quarter" idx="12"/>
          </p:nvPr>
        </p:nvSpPr>
        <p:spPr>
          <a:xfrm>
            <a:off x="4824002" y="1015604"/>
            <a:ext cx="3815174"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a:t>
            </a:fld>
            <a:endParaRPr lang="en-GB" noProof="0" dirty="0"/>
          </a:p>
        </p:txBody>
      </p:sp>
      <p:cxnSp>
        <p:nvCxnSpPr>
          <p:cNvPr id="7" name="Straight Connector 6"/>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1" name="bmkFld1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16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2974695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371600"/>
            <a:ext cx="7772400" cy="74295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752475" y="2114550"/>
            <a:ext cx="3810000" cy="23431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14875" y="2114550"/>
            <a:ext cx="3810000" cy="23431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noChangeArrowheads="1"/>
          </p:cNvSpPr>
          <p:nvPr>
            <p:ph type="dt" sz="half" idx="10"/>
          </p:nvPr>
        </p:nvSpPr>
        <p:spPr>
          <a:xfrm>
            <a:off x="3778250" y="4836319"/>
            <a:ext cx="1447800" cy="171450"/>
          </a:xfrm>
          <a:prstGeom prst="rect">
            <a:avLst/>
          </a:prstGeom>
          <a:ln/>
        </p:spPr>
        <p:txBody>
          <a:bodyPr/>
          <a:lstStyle>
            <a:lvl1pPr>
              <a:defRPr/>
            </a:lvl1pPr>
          </a:lstStyle>
          <a:p>
            <a:pPr>
              <a:defRPr/>
            </a:pPr>
            <a:endParaRPr lang="da-DK" altLang="da-DK"/>
          </a:p>
        </p:txBody>
      </p:sp>
      <p:sp>
        <p:nvSpPr>
          <p:cNvPr id="6" name="Rectangle 6"/>
          <p:cNvSpPr>
            <a:spLocks noGrp="1" noChangeArrowheads="1"/>
          </p:cNvSpPr>
          <p:nvPr>
            <p:ph type="ftr" sz="quarter" idx="11"/>
          </p:nvPr>
        </p:nvSpPr>
        <p:spPr>
          <a:xfrm>
            <a:off x="809625" y="4838700"/>
            <a:ext cx="2895600" cy="170260"/>
          </a:xfrm>
          <a:prstGeom prst="rect">
            <a:avLst/>
          </a:prstGeom>
          <a:ln/>
        </p:spPr>
        <p:txBody>
          <a:bodyPr/>
          <a:lstStyle>
            <a:lvl1pPr>
              <a:defRPr/>
            </a:lvl1pPr>
          </a:lstStyle>
          <a:p>
            <a:pPr>
              <a:defRPr/>
            </a:pPr>
            <a:endParaRPr lang="da-DK"/>
          </a:p>
        </p:txBody>
      </p:sp>
      <p:sp>
        <p:nvSpPr>
          <p:cNvPr id="7" name="Rectangle 7"/>
          <p:cNvSpPr>
            <a:spLocks noGrp="1" noChangeArrowheads="1"/>
          </p:cNvSpPr>
          <p:nvPr>
            <p:ph type="sldNum" sz="quarter" idx="12"/>
          </p:nvPr>
        </p:nvSpPr>
        <p:spPr>
          <a:ln/>
        </p:spPr>
        <p:txBody>
          <a:bodyPr/>
          <a:lstStyle>
            <a:lvl1pPr>
              <a:defRPr/>
            </a:lvl1pPr>
          </a:lstStyle>
          <a:p>
            <a:fld id="{A9DB26C0-5086-4D60-ABED-7417A33DB18C}" type="slidenum">
              <a:rPr lang="da-DK" altLang="en-US"/>
              <a:pPr/>
              <a:t>‹#›</a:t>
            </a:fld>
            <a:endParaRPr lang="da-DK" altLang="en-US"/>
          </a:p>
        </p:txBody>
      </p:sp>
    </p:spTree>
    <p:extLst>
      <p:ext uri="{BB962C8B-B14F-4D97-AF65-F5344CB8AC3E}">
        <p14:creationId xmlns:p14="http://schemas.microsoft.com/office/powerpoint/2010/main" val="3162596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2882" y="378619"/>
            <a:ext cx="8137117" cy="5366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noProof="0" smtClean="0"/>
              <a:t>Click to edit Master title style</a:t>
            </a:r>
            <a:endParaRPr lang="en-GB" noProof="0" dirty="0" smtClean="0"/>
          </a:p>
        </p:txBody>
      </p:sp>
      <p:sp>
        <p:nvSpPr>
          <p:cNvPr id="1027" name="Rectangle 3"/>
          <p:cNvSpPr>
            <a:spLocks noGrp="1" noChangeArrowheads="1"/>
          </p:cNvSpPr>
          <p:nvPr>
            <p:ph type="body" idx="1"/>
          </p:nvPr>
        </p:nvSpPr>
        <p:spPr bwMode="auto">
          <a:xfrm>
            <a:off x="502882" y="1015604"/>
            <a:ext cx="8137117" cy="342661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1070" name="Rectangle 46"/>
          <p:cNvSpPr>
            <a:spLocks noGrp="1" noChangeArrowheads="1"/>
          </p:cNvSpPr>
          <p:nvPr>
            <p:ph type="sldNum" sz="quarter" idx="4"/>
          </p:nvPr>
        </p:nvSpPr>
        <p:spPr bwMode="auto">
          <a:xfrm>
            <a:off x="2305162" y="4805874"/>
            <a:ext cx="1080000" cy="76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650">
                <a:solidFill>
                  <a:schemeClr val="bg2"/>
                </a:solidFill>
              </a:defRPr>
            </a:lvl1pPr>
          </a:lstStyle>
          <a:p>
            <a:r>
              <a:rPr lang="en-GB" noProof="0" dirty="0" smtClean="0"/>
              <a:t>Page </a:t>
            </a:r>
            <a:fld id="{9E8C26A4-B458-44EA-95C6-042A46251F83}" type="slidenum">
              <a:rPr lang="en-GB" noProof="0" smtClean="0"/>
              <a:pPr/>
              <a:t>‹#›</a:t>
            </a:fld>
            <a:endParaRPr lang="en-GB" noProof="0" dirty="0"/>
          </a:p>
        </p:txBody>
      </p:sp>
      <p:pic>
        <p:nvPicPr>
          <p:cNvPr id="13" name="Picture 12"/>
          <p:cNvPicPr>
            <a:picLocks/>
          </p:cNvPicPr>
          <p:nvPr/>
        </p:nvPicPr>
        <p:blipFill rotWithShape="1">
          <a:blip r:embed="rId17" cstate="print">
            <a:extLst>
              <a:ext uri="{28A0092B-C50C-407E-A947-70E740481C1C}">
                <a14:useLocalDpi xmlns:a14="http://schemas.microsoft.com/office/drawing/2010/main" val="0"/>
              </a:ext>
            </a:extLst>
          </a:blip>
          <a:srcRect l="-16667" t="1" r="-16667" b="1"/>
          <a:stretch/>
        </p:blipFill>
        <p:spPr>
          <a:xfrm>
            <a:off x="503999" y="4672626"/>
            <a:ext cx="953878" cy="198188"/>
          </a:xfrm>
          <a:prstGeom prst="rect">
            <a:avLst/>
          </a:prstGeom>
        </p:spPr>
      </p:pic>
      <p:pic>
        <p:nvPicPr>
          <p:cNvPr id="1028" name="Picture 4"/>
          <p:cNvPicPr>
            <a:picLocks noChangeArrowheads="1"/>
          </p:cNvPicPr>
          <p:nvPr/>
        </p:nvPicPr>
        <p:blipFill rotWithShape="1">
          <a:blip r:embed="rId18" cstate="print">
            <a:extLst>
              <a:ext uri="{28A0092B-C50C-407E-A947-70E740481C1C}">
                <a14:useLocalDpi xmlns:a14="http://schemas.microsoft.com/office/drawing/2010/main" val="0"/>
              </a:ext>
            </a:extLst>
          </a:blip>
          <a:srcRect l="-16667" r="-16667"/>
          <a:stretch/>
        </p:blipFill>
        <p:spPr bwMode="auto">
          <a:xfrm>
            <a:off x="505416" y="4672627"/>
            <a:ext cx="951147" cy="1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U:\Coloplast\Jobs\4002_PowerPoint skabelon tilpasninger\Received\Work\CPlogo_Small_Blue_RGB_300.emf"/>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Coloplast\Jobs\4002_PowerPoint skabelon tilpasninger\Received\Work\business area.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65" r:id="rId5"/>
    <p:sldLayoutId id="2147483667" r:id="rId6"/>
    <p:sldLayoutId id="2147483654" r:id="rId7"/>
    <p:sldLayoutId id="2147483655" r:id="rId8"/>
    <p:sldLayoutId id="2147483678" r:id="rId9"/>
    <p:sldLayoutId id="2147483676" r:id="rId10"/>
    <p:sldLayoutId id="2147483677" r:id="rId11"/>
    <p:sldLayoutId id="2147483675" r:id="rId12"/>
    <p:sldLayoutId id="2147483672" r:id="rId13"/>
    <p:sldLayoutId id="2147483679" r:id="rId14"/>
    <p:sldLayoutId id="2147483680" r:id="rId15"/>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p:titleStyle>
    <p:body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mkFldPresentationTitle"/>
          <p:cNvSpPr>
            <a:spLocks noGrp="1"/>
          </p:cNvSpPr>
          <p:nvPr>
            <p:ph type="ctrTitle"/>
          </p:nvPr>
        </p:nvSpPr>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10" name="bmkFldPresentationSubtitle"/>
          <p:cNvSpPr>
            <a:spLocks noGrp="1"/>
          </p:cNvSpPr>
          <p:nvPr>
            <p:ph type="subTitle" idx="1"/>
          </p:nvPr>
        </p:nvSpPr>
        <p:spPr>
          <a:xfrm>
            <a:off x="504000" y="3736818"/>
            <a:ext cx="7632000" cy="635131"/>
          </a:xfrm>
        </p:spPr>
        <p:txBody>
          <a:bodyPr>
            <a:normAutofit/>
          </a:bodyPr>
          <a:lstStyle/>
          <a:p>
            <a:r>
              <a:rPr lang="en-GB" sz="2800" dirty="0" smtClean="0"/>
              <a:t>Catheter Care</a:t>
            </a:r>
            <a:endParaRPr lang="en-GB" sz="2800" dirty="0"/>
          </a:p>
        </p:txBody>
      </p:sp>
      <p:sp>
        <p:nvSpPr>
          <p:cNvPr id="5" name="Slide Number Placeholder 4"/>
          <p:cNvSpPr>
            <a:spLocks noGrp="1"/>
          </p:cNvSpPr>
          <p:nvPr>
            <p:ph type="sldNum" sz="quarter" idx="4"/>
          </p:nvPr>
        </p:nvSpPr>
        <p:spPr/>
        <p:txBody>
          <a:bodyPr>
            <a:normAutofit fontScale="85000" lnSpcReduction="20000"/>
          </a:bodyPr>
          <a:lstStyle/>
          <a:p>
            <a:r>
              <a:rPr lang="en-GB" dirty="0" smtClean="0"/>
              <a:t>Page </a:t>
            </a:r>
            <a:fld id="{2F4432FF-5EA5-4C7F-B1F8-4542D993CF2D}" type="slidenum">
              <a:rPr lang="en-GB" smtClean="0"/>
              <a:pPr/>
              <a:t>1</a:t>
            </a:fld>
            <a:endParaRPr lang="en-GB" dirty="0"/>
          </a:p>
        </p:txBody>
      </p:sp>
    </p:spTree>
    <p:custDataLst>
      <p:tags r:id="rId1"/>
    </p:custDataLst>
    <p:extLst>
      <p:ext uri="{BB962C8B-B14F-4D97-AF65-F5344CB8AC3E}">
        <p14:creationId xmlns:p14="http://schemas.microsoft.com/office/powerpoint/2010/main" val="3603097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55576" y="525592"/>
            <a:ext cx="5829300" cy="742950"/>
          </a:xfrm>
        </p:spPr>
        <p:txBody>
          <a:bodyPr>
            <a:normAutofit/>
          </a:bodyPr>
          <a:lstStyle/>
          <a:p>
            <a:pPr eaLnBrk="1" hangingPunct="1"/>
            <a:r>
              <a:rPr lang="en-GB" altLang="en-US" sz="2800" dirty="0"/>
              <a:t>What is a urinary catheter?</a:t>
            </a:r>
          </a:p>
        </p:txBody>
      </p:sp>
      <p:sp>
        <p:nvSpPr>
          <p:cNvPr id="5123" name="Rectangle 3"/>
          <p:cNvSpPr>
            <a:spLocks noGrp="1" noChangeArrowheads="1"/>
          </p:cNvSpPr>
          <p:nvPr>
            <p:ph idx="1"/>
          </p:nvPr>
        </p:nvSpPr>
        <p:spPr>
          <a:xfrm>
            <a:off x="822960" y="1771649"/>
            <a:ext cx="7543800" cy="2630171"/>
          </a:xfrm>
        </p:spPr>
        <p:txBody>
          <a:bodyPr/>
          <a:lstStyle/>
          <a:p>
            <a:pPr eaLnBrk="1" hangingPunct="1">
              <a:buFontTx/>
              <a:buNone/>
            </a:pPr>
            <a:r>
              <a:rPr lang="en-GB" altLang="en-US" dirty="0"/>
              <a:t> </a:t>
            </a:r>
            <a:r>
              <a:rPr lang="en-GB" altLang="en-US" dirty="0" smtClean="0"/>
              <a:t>	</a:t>
            </a:r>
            <a:r>
              <a:rPr lang="en-GB" altLang="en-US" sz="2000" dirty="0" smtClean="0"/>
              <a:t>A catheter </a:t>
            </a:r>
            <a:r>
              <a:rPr lang="en-GB" altLang="en-US" sz="2000" dirty="0"/>
              <a:t>is a </a:t>
            </a:r>
            <a:r>
              <a:rPr lang="en-GB" altLang="en-US" sz="2000" dirty="0" smtClean="0"/>
              <a:t>hollow tube that is used to remove fluid from or instil fluid into a </a:t>
            </a:r>
            <a:r>
              <a:rPr lang="en-GB" altLang="en-US" sz="2000" dirty="0"/>
              <a:t>body cavity or </a:t>
            </a:r>
            <a:r>
              <a:rPr lang="en-GB" altLang="en-US" sz="2000" dirty="0" smtClean="0"/>
              <a:t>organ, a </a:t>
            </a:r>
            <a:r>
              <a:rPr lang="en-GB" altLang="en-US" sz="2000" dirty="0"/>
              <a:t>urinary catheter is designed for insertion into the urinary bladder to enable drainage of urine, removal of clots and instillation of medication.’</a:t>
            </a:r>
          </a:p>
          <a:p>
            <a:pPr eaLnBrk="1" hangingPunct="1">
              <a:buFontTx/>
              <a:buNone/>
            </a:pPr>
            <a:r>
              <a:rPr lang="en-GB" altLang="en-US" dirty="0" smtClean="0"/>
              <a:t>                       </a:t>
            </a:r>
          </a:p>
          <a:p>
            <a:pPr eaLnBrk="1" hangingPunct="1">
              <a:buFontTx/>
              <a:buNone/>
            </a:pPr>
            <a:endParaRPr lang="en-GB" altLang="en-US" dirty="0" smtClean="0"/>
          </a:p>
          <a:p>
            <a:pPr algn="r" eaLnBrk="1" hangingPunct="1">
              <a:buFontTx/>
              <a:buNone/>
            </a:pPr>
            <a:r>
              <a:rPr lang="en-GB" altLang="en-US" dirty="0" err="1" smtClean="0"/>
              <a:t>Pomfret</a:t>
            </a:r>
            <a:r>
              <a:rPr lang="en-GB" altLang="en-US" dirty="0" smtClean="0"/>
              <a:t> (1996)</a:t>
            </a:r>
          </a:p>
        </p:txBody>
      </p:sp>
    </p:spTree>
    <p:extLst>
      <p:ext uri="{BB962C8B-B14F-4D97-AF65-F5344CB8AC3E}">
        <p14:creationId xmlns:p14="http://schemas.microsoft.com/office/powerpoint/2010/main" val="1986271147"/>
      </p:ext>
    </p:extLst>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27584" y="485775"/>
            <a:ext cx="5143500" cy="742950"/>
          </a:xfrm>
        </p:spPr>
        <p:txBody>
          <a:bodyPr>
            <a:normAutofit/>
          </a:bodyPr>
          <a:lstStyle/>
          <a:p>
            <a:pPr eaLnBrk="1" hangingPunct="1"/>
            <a:r>
              <a:rPr lang="en-GB" altLang="en-US" sz="2800" dirty="0"/>
              <a:t>Reasons for </a:t>
            </a:r>
            <a:r>
              <a:rPr lang="en-GB" altLang="en-US" sz="2800" dirty="0" smtClean="0"/>
              <a:t>Catheterisation</a:t>
            </a:r>
            <a:endParaRPr lang="en-GB" altLang="en-US" sz="2800" dirty="0"/>
          </a:p>
        </p:txBody>
      </p:sp>
      <p:sp>
        <p:nvSpPr>
          <p:cNvPr id="6147" name="Rectangle 3"/>
          <p:cNvSpPr>
            <a:spLocks noGrp="1" noChangeArrowheads="1"/>
          </p:cNvSpPr>
          <p:nvPr>
            <p:ph idx="1"/>
          </p:nvPr>
        </p:nvSpPr>
        <p:spPr>
          <a:xfrm>
            <a:off x="1707356" y="1771650"/>
            <a:ext cx="5829300" cy="2686050"/>
          </a:xfrm>
        </p:spPr>
        <p:txBody>
          <a:bodyPr/>
          <a:lstStyle/>
          <a:p>
            <a:pPr eaLnBrk="1" hangingPunct="1"/>
            <a:r>
              <a:rPr lang="en-GB" altLang="en-US" dirty="0"/>
              <a:t>To relieve acute urinary retention – whilst awaiting assessment by urologist.</a:t>
            </a:r>
          </a:p>
          <a:p>
            <a:pPr eaLnBrk="1" hangingPunct="1"/>
            <a:r>
              <a:rPr lang="en-GB" altLang="en-US" dirty="0"/>
              <a:t>To relieve chronic retention with renal impairment.</a:t>
            </a:r>
          </a:p>
          <a:p>
            <a:pPr eaLnBrk="1" hangingPunct="1"/>
            <a:r>
              <a:rPr lang="en-GB" altLang="en-US" dirty="0"/>
              <a:t>Nerve damage – where bladder sensation is reduced (diabetics, neurological, spinal injury)</a:t>
            </a:r>
          </a:p>
          <a:p>
            <a:pPr eaLnBrk="1" hangingPunct="1"/>
            <a:r>
              <a:rPr lang="en-GB" altLang="en-US" dirty="0"/>
              <a:t>To protect wounds from urine; sacral pressure sores</a:t>
            </a:r>
          </a:p>
          <a:p>
            <a:pPr eaLnBrk="1" hangingPunct="1"/>
            <a:r>
              <a:rPr lang="en-GB" altLang="en-US" dirty="0"/>
              <a:t>Palliative Care </a:t>
            </a:r>
            <a:r>
              <a:rPr lang="en-GB" altLang="en-US" dirty="0" smtClean="0"/>
              <a:t>(only if </a:t>
            </a:r>
            <a:r>
              <a:rPr lang="en-GB" altLang="en-US" dirty="0"/>
              <a:t>absolutely necessary)</a:t>
            </a:r>
          </a:p>
          <a:p>
            <a:pPr algn="r" eaLnBrk="1" hangingPunct="1">
              <a:buFontTx/>
              <a:buNone/>
            </a:pPr>
            <a:r>
              <a:rPr lang="en-GB" altLang="en-US" dirty="0" smtClean="0"/>
              <a:t>    </a:t>
            </a:r>
          </a:p>
        </p:txBody>
      </p:sp>
    </p:spTree>
    <p:extLst>
      <p:ext uri="{BB962C8B-B14F-4D97-AF65-F5344CB8AC3E}">
        <p14:creationId xmlns:p14="http://schemas.microsoft.com/office/powerpoint/2010/main" val="2073031632"/>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99592" y="483518"/>
            <a:ext cx="5829300" cy="742950"/>
          </a:xfrm>
          <a:noFill/>
        </p:spPr>
        <p:txBody>
          <a:bodyPr>
            <a:normAutofit/>
          </a:bodyPr>
          <a:lstStyle/>
          <a:p>
            <a:pPr eaLnBrk="1" hangingPunct="1"/>
            <a:r>
              <a:rPr lang="en-GB" altLang="en-US" sz="2800" dirty="0" smtClean="0"/>
              <a:t>Complications</a:t>
            </a:r>
            <a:endParaRPr lang="en-GB" altLang="en-US" sz="2800" dirty="0"/>
          </a:p>
        </p:txBody>
      </p:sp>
      <p:sp>
        <p:nvSpPr>
          <p:cNvPr id="11267" name="Rectangle 3"/>
          <p:cNvSpPr>
            <a:spLocks noGrp="1" noChangeArrowheads="1"/>
          </p:cNvSpPr>
          <p:nvPr>
            <p:ph idx="1"/>
          </p:nvPr>
        </p:nvSpPr>
        <p:spPr>
          <a:xfrm>
            <a:off x="1043608" y="1563638"/>
            <a:ext cx="5886450" cy="2514600"/>
          </a:xfrm>
        </p:spPr>
        <p:txBody>
          <a:bodyPr/>
          <a:lstStyle/>
          <a:p>
            <a:pPr eaLnBrk="1" hangingPunct="1"/>
            <a:r>
              <a:rPr lang="en-GB" altLang="en-US" dirty="0"/>
              <a:t>Infection</a:t>
            </a:r>
          </a:p>
          <a:p>
            <a:pPr eaLnBrk="1" hangingPunct="1"/>
            <a:r>
              <a:rPr lang="en-GB" altLang="en-US" dirty="0"/>
              <a:t>Non-drainage of urine</a:t>
            </a:r>
          </a:p>
          <a:p>
            <a:pPr eaLnBrk="1" hangingPunct="1"/>
            <a:r>
              <a:rPr lang="en-GB" altLang="en-US" dirty="0"/>
              <a:t>Encrustation</a:t>
            </a:r>
          </a:p>
          <a:p>
            <a:pPr eaLnBrk="1" hangingPunct="1"/>
            <a:r>
              <a:rPr lang="en-GB" altLang="en-US" dirty="0"/>
              <a:t>Bypassing</a:t>
            </a:r>
          </a:p>
          <a:p>
            <a:pPr eaLnBrk="1" hangingPunct="1"/>
            <a:r>
              <a:rPr lang="en-GB" altLang="en-US" dirty="0"/>
              <a:t>Haematuria</a:t>
            </a:r>
          </a:p>
          <a:p>
            <a:pPr eaLnBrk="1" hangingPunct="1"/>
            <a:r>
              <a:rPr lang="en-GB" altLang="en-US" dirty="0"/>
              <a:t>Tissue damage</a:t>
            </a:r>
          </a:p>
        </p:txBody>
      </p:sp>
    </p:spTree>
    <p:extLst>
      <p:ext uri="{BB962C8B-B14F-4D97-AF65-F5344CB8AC3E}">
        <p14:creationId xmlns:p14="http://schemas.microsoft.com/office/powerpoint/2010/main" val="3441478729"/>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27584" y="411510"/>
            <a:ext cx="4400550" cy="742950"/>
          </a:xfrm>
        </p:spPr>
        <p:txBody>
          <a:bodyPr>
            <a:normAutofit/>
          </a:bodyPr>
          <a:lstStyle/>
          <a:p>
            <a:pPr eaLnBrk="1" hangingPunct="1"/>
            <a:r>
              <a:rPr lang="en-GB" altLang="en-US" sz="2800" dirty="0" smtClean="0"/>
              <a:t>Infection</a:t>
            </a:r>
            <a:endParaRPr lang="en-GB" altLang="en-US" sz="2800" dirty="0"/>
          </a:p>
        </p:txBody>
      </p:sp>
      <p:sp>
        <p:nvSpPr>
          <p:cNvPr id="12291" name="Rectangle 3"/>
          <p:cNvSpPr>
            <a:spLocks noGrp="1" noChangeArrowheads="1"/>
          </p:cNvSpPr>
          <p:nvPr>
            <p:ph idx="1"/>
          </p:nvPr>
        </p:nvSpPr>
        <p:spPr>
          <a:xfrm>
            <a:off x="827584" y="1563638"/>
            <a:ext cx="5829300" cy="2343150"/>
          </a:xfrm>
        </p:spPr>
        <p:txBody>
          <a:bodyPr/>
          <a:lstStyle/>
          <a:p>
            <a:pPr eaLnBrk="1" hangingPunct="1"/>
            <a:r>
              <a:rPr lang="en-GB" altLang="en-US" dirty="0" smtClean="0"/>
              <a:t>Research shows that an indwelling catheter is the main factor which predisposes a patient to a Urinary Tract Infection (UTI) . Burke et al (1981), Crow et al (1998)</a:t>
            </a:r>
          </a:p>
          <a:p>
            <a:pPr eaLnBrk="1" hangingPunct="1"/>
            <a:r>
              <a:rPr lang="en-GB" altLang="en-US" dirty="0" smtClean="0"/>
              <a:t>80% of healthcare associated infections are related to catheter insertion.</a:t>
            </a:r>
          </a:p>
          <a:p>
            <a:pPr eaLnBrk="1" hangingPunct="1"/>
            <a:r>
              <a:rPr lang="en-GB" altLang="en-US" dirty="0" smtClean="0"/>
              <a:t>The extra cost of looking after a patient with a urinary tract infection is estimated at £1,122 per patient.</a:t>
            </a:r>
          </a:p>
          <a:p>
            <a:pPr eaLnBrk="1" hangingPunct="1">
              <a:buFontTx/>
              <a:buNone/>
            </a:pPr>
            <a:r>
              <a:rPr lang="en-GB" altLang="en-US" b="1" dirty="0" smtClean="0"/>
              <a:t>Ref: Department of Health ‘Winning ways’ 2004</a:t>
            </a:r>
          </a:p>
        </p:txBody>
      </p:sp>
    </p:spTree>
    <p:extLst>
      <p:ext uri="{BB962C8B-B14F-4D97-AF65-F5344CB8AC3E}">
        <p14:creationId xmlns:p14="http://schemas.microsoft.com/office/powerpoint/2010/main" val="3550030876"/>
      </p:ext>
    </p:extLst>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99592" y="483518"/>
            <a:ext cx="4686300" cy="742950"/>
          </a:xfrm>
        </p:spPr>
        <p:txBody>
          <a:bodyPr>
            <a:normAutofit/>
          </a:bodyPr>
          <a:lstStyle/>
          <a:p>
            <a:pPr eaLnBrk="1" hangingPunct="1"/>
            <a:r>
              <a:rPr lang="en-GB" altLang="en-US" sz="2800" dirty="0"/>
              <a:t>Signs and symptoms of a </a:t>
            </a:r>
            <a:r>
              <a:rPr lang="en-GB" altLang="en-US" sz="2800" dirty="0" smtClean="0"/>
              <a:t>UTI</a:t>
            </a:r>
            <a:endParaRPr lang="en-GB" altLang="en-US" dirty="0"/>
          </a:p>
        </p:txBody>
      </p:sp>
      <p:sp>
        <p:nvSpPr>
          <p:cNvPr id="13315" name="Rectangle 3"/>
          <p:cNvSpPr>
            <a:spLocks noGrp="1" noChangeArrowheads="1"/>
          </p:cNvSpPr>
          <p:nvPr>
            <p:ph idx="1"/>
          </p:nvPr>
        </p:nvSpPr>
        <p:spPr>
          <a:xfrm>
            <a:off x="1707356" y="1543050"/>
            <a:ext cx="5829300" cy="2914650"/>
          </a:xfrm>
        </p:spPr>
        <p:txBody>
          <a:bodyPr>
            <a:normAutofit/>
          </a:bodyPr>
          <a:lstStyle/>
          <a:p>
            <a:pPr eaLnBrk="1" hangingPunct="1">
              <a:lnSpc>
                <a:spcPct val="130000"/>
              </a:lnSpc>
            </a:pPr>
            <a:r>
              <a:rPr lang="en-GB" altLang="en-US" dirty="0"/>
              <a:t>Fever</a:t>
            </a:r>
          </a:p>
          <a:p>
            <a:pPr eaLnBrk="1" hangingPunct="1">
              <a:lnSpc>
                <a:spcPct val="130000"/>
              </a:lnSpc>
            </a:pPr>
            <a:r>
              <a:rPr lang="en-GB" altLang="en-US" dirty="0"/>
              <a:t>Frequency / Urgency to pass urine</a:t>
            </a:r>
          </a:p>
          <a:p>
            <a:pPr eaLnBrk="1" hangingPunct="1">
              <a:lnSpc>
                <a:spcPct val="130000"/>
              </a:lnSpc>
            </a:pPr>
            <a:r>
              <a:rPr lang="en-GB" altLang="en-US" dirty="0"/>
              <a:t>Discomfort on passing urine</a:t>
            </a:r>
          </a:p>
          <a:p>
            <a:pPr eaLnBrk="1" hangingPunct="1">
              <a:lnSpc>
                <a:spcPct val="130000"/>
              </a:lnSpc>
            </a:pPr>
            <a:r>
              <a:rPr lang="en-GB" altLang="en-US" dirty="0"/>
              <a:t>Suprapubic or back pain</a:t>
            </a:r>
          </a:p>
          <a:p>
            <a:pPr eaLnBrk="1" hangingPunct="1">
              <a:lnSpc>
                <a:spcPct val="130000"/>
              </a:lnSpc>
            </a:pPr>
            <a:r>
              <a:rPr lang="en-GB" altLang="en-US" dirty="0"/>
              <a:t>Offensive smelling or discoloured urine</a:t>
            </a:r>
          </a:p>
          <a:p>
            <a:pPr eaLnBrk="1" hangingPunct="1">
              <a:lnSpc>
                <a:spcPct val="130000"/>
              </a:lnSpc>
            </a:pPr>
            <a:r>
              <a:rPr lang="en-GB" altLang="en-US" dirty="0"/>
              <a:t>Haematuria</a:t>
            </a:r>
          </a:p>
          <a:p>
            <a:pPr eaLnBrk="1" hangingPunct="1">
              <a:lnSpc>
                <a:spcPct val="130000"/>
              </a:lnSpc>
            </a:pPr>
            <a:r>
              <a:rPr lang="en-GB" altLang="en-US" dirty="0"/>
              <a:t>Confusion</a:t>
            </a:r>
          </a:p>
          <a:p>
            <a:pPr eaLnBrk="1" hangingPunct="1">
              <a:lnSpc>
                <a:spcPct val="130000"/>
              </a:lnSpc>
            </a:pPr>
            <a:endParaRPr lang="en-GB" altLang="en-US" dirty="0"/>
          </a:p>
        </p:txBody>
      </p:sp>
    </p:spTree>
    <p:extLst>
      <p:ext uri="{BB962C8B-B14F-4D97-AF65-F5344CB8AC3E}">
        <p14:creationId xmlns:p14="http://schemas.microsoft.com/office/powerpoint/2010/main" val="4042994770"/>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3568" y="339502"/>
            <a:ext cx="6264696" cy="889223"/>
          </a:xfrm>
        </p:spPr>
        <p:txBody>
          <a:bodyPr>
            <a:normAutofit/>
          </a:bodyPr>
          <a:lstStyle/>
          <a:p>
            <a:pPr eaLnBrk="1" hangingPunct="1"/>
            <a:r>
              <a:rPr lang="en-GB" altLang="en-US" sz="2800" dirty="0" smtClean="0"/>
              <a:t>CAUTI - How </a:t>
            </a:r>
            <a:r>
              <a:rPr lang="en-GB" altLang="en-US" sz="2800" dirty="0"/>
              <a:t>is infection introduced?</a:t>
            </a:r>
          </a:p>
        </p:txBody>
      </p:sp>
      <p:sp>
        <p:nvSpPr>
          <p:cNvPr id="14339" name="Rectangle 3"/>
          <p:cNvSpPr>
            <a:spLocks noGrp="1" noChangeArrowheads="1"/>
          </p:cNvSpPr>
          <p:nvPr>
            <p:ph idx="1"/>
          </p:nvPr>
        </p:nvSpPr>
        <p:spPr>
          <a:xfrm>
            <a:off x="1714500" y="1657350"/>
            <a:ext cx="5829300" cy="2343150"/>
          </a:xfrm>
        </p:spPr>
        <p:txBody>
          <a:bodyPr>
            <a:normAutofit fontScale="92500" lnSpcReduction="10000"/>
          </a:bodyPr>
          <a:lstStyle/>
          <a:p>
            <a:pPr eaLnBrk="1" hangingPunct="1">
              <a:buFontTx/>
              <a:buNone/>
            </a:pPr>
            <a:r>
              <a:rPr lang="en-GB" altLang="en-US" dirty="0"/>
              <a:t>There are 3 main routes:</a:t>
            </a:r>
          </a:p>
          <a:p>
            <a:pPr eaLnBrk="1" hangingPunct="1">
              <a:buFontTx/>
              <a:buNone/>
            </a:pPr>
            <a:endParaRPr lang="en-GB" altLang="en-US" dirty="0"/>
          </a:p>
          <a:p>
            <a:pPr eaLnBrk="1" hangingPunct="1"/>
            <a:r>
              <a:rPr lang="en-GB" altLang="en-US" dirty="0"/>
              <a:t>On insertion of the catheter</a:t>
            </a:r>
            <a:br>
              <a:rPr lang="en-GB" altLang="en-US" dirty="0"/>
            </a:br>
            <a:endParaRPr lang="en-GB" altLang="en-US" dirty="0"/>
          </a:p>
          <a:p>
            <a:pPr eaLnBrk="1" hangingPunct="1"/>
            <a:r>
              <a:rPr lang="en-GB" altLang="en-US" dirty="0"/>
              <a:t>Via the drainage system</a:t>
            </a:r>
          </a:p>
          <a:p>
            <a:pPr eaLnBrk="1" hangingPunct="1"/>
            <a:endParaRPr lang="en-GB" altLang="en-US" dirty="0"/>
          </a:p>
          <a:p>
            <a:pPr eaLnBrk="1" hangingPunct="1"/>
            <a:r>
              <a:rPr lang="en-GB" altLang="en-US" dirty="0"/>
              <a:t>Via the space between the walls of the catheter and the urethra</a:t>
            </a:r>
          </a:p>
          <a:p>
            <a:pPr eaLnBrk="1" hangingPunct="1">
              <a:buFontTx/>
              <a:buNone/>
            </a:pPr>
            <a:r>
              <a:rPr lang="en-GB" altLang="en-US" dirty="0" smtClean="0"/>
              <a:t>						               Hart (1985)</a:t>
            </a:r>
          </a:p>
          <a:p>
            <a:pPr eaLnBrk="1" hangingPunct="1"/>
            <a:endParaRPr lang="en-GB" altLang="en-US" dirty="0" smtClean="0"/>
          </a:p>
          <a:p>
            <a:pPr eaLnBrk="1" hangingPunct="1"/>
            <a:endParaRPr lang="en-GB" altLang="en-US" dirty="0" smtClean="0"/>
          </a:p>
        </p:txBody>
      </p:sp>
    </p:spTree>
    <p:extLst>
      <p:ext uri="{BB962C8B-B14F-4D97-AF65-F5344CB8AC3E}">
        <p14:creationId xmlns:p14="http://schemas.microsoft.com/office/powerpoint/2010/main" val="3391876043"/>
      </p:ext>
    </p:extLst>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99592" y="428625"/>
            <a:ext cx="4400550" cy="742950"/>
          </a:xfrm>
        </p:spPr>
        <p:txBody>
          <a:bodyPr>
            <a:normAutofit/>
          </a:bodyPr>
          <a:lstStyle/>
          <a:p>
            <a:pPr eaLnBrk="1" hangingPunct="1"/>
            <a:r>
              <a:rPr lang="en-GB" altLang="en-US" sz="2800" dirty="0" smtClean="0"/>
              <a:t>CAUTI - Encrustation</a:t>
            </a:r>
            <a:r>
              <a:rPr lang="en-GB" altLang="en-US" sz="2800" dirty="0"/>
              <a:t>.</a:t>
            </a:r>
          </a:p>
        </p:txBody>
      </p:sp>
      <p:sp>
        <p:nvSpPr>
          <p:cNvPr id="18435" name="Rectangle 3"/>
          <p:cNvSpPr>
            <a:spLocks noGrp="1" noChangeArrowheads="1"/>
          </p:cNvSpPr>
          <p:nvPr>
            <p:ph idx="1"/>
          </p:nvPr>
        </p:nvSpPr>
        <p:spPr>
          <a:xfrm>
            <a:off x="871933" y="1419622"/>
            <a:ext cx="5829300" cy="2743200"/>
          </a:xfrm>
        </p:spPr>
        <p:txBody>
          <a:bodyPr/>
          <a:lstStyle/>
          <a:p>
            <a:pPr eaLnBrk="1" hangingPunct="1">
              <a:buFontTx/>
              <a:buNone/>
            </a:pPr>
            <a:endParaRPr lang="en-GB" altLang="en-US" dirty="0"/>
          </a:p>
          <a:p>
            <a:pPr eaLnBrk="1" hangingPunct="1"/>
            <a:r>
              <a:rPr lang="en-GB" altLang="en-US" dirty="0"/>
              <a:t>Infected urine results in a higher incidence of encrustation than non-infected urine</a:t>
            </a:r>
          </a:p>
          <a:p>
            <a:pPr eaLnBrk="1" hangingPunct="1"/>
            <a:r>
              <a:rPr lang="en-GB" altLang="en-US" dirty="0"/>
              <a:t>Encourage an increase in fluid intake</a:t>
            </a:r>
          </a:p>
          <a:p>
            <a:pPr eaLnBrk="1" hangingPunct="1"/>
            <a:r>
              <a:rPr lang="en-GB" altLang="en-US" dirty="0"/>
              <a:t>Encourage mobilisation</a:t>
            </a:r>
          </a:p>
          <a:p>
            <a:pPr eaLnBrk="1" hangingPunct="1"/>
            <a:r>
              <a:rPr lang="en-GB" altLang="en-US" dirty="0"/>
              <a:t>Review frequency of catheter change </a:t>
            </a:r>
          </a:p>
          <a:p>
            <a:pPr eaLnBrk="1" hangingPunct="1"/>
            <a:r>
              <a:rPr lang="en-GB" altLang="en-US" dirty="0"/>
              <a:t>Consider the use of an open-ended catheter</a:t>
            </a:r>
          </a:p>
        </p:txBody>
      </p:sp>
    </p:spTree>
    <p:extLst>
      <p:ext uri="{BB962C8B-B14F-4D97-AF65-F5344CB8AC3E}">
        <p14:creationId xmlns:p14="http://schemas.microsoft.com/office/powerpoint/2010/main" val="174780209"/>
      </p:ext>
    </p:extLst>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eaLnBrk="1" hangingPunct="1"/>
            <a:r>
              <a:rPr lang="en-GB" altLang="en-US" sz="2800" dirty="0"/>
              <a:t/>
            </a:r>
            <a:br>
              <a:rPr lang="en-GB" altLang="en-US" sz="2800" dirty="0"/>
            </a:br>
            <a:r>
              <a:rPr lang="en-GB" altLang="en-US" sz="2800" dirty="0" smtClean="0"/>
              <a:t>CAUTI - Formation </a:t>
            </a:r>
            <a:r>
              <a:rPr lang="en-GB" altLang="en-US" sz="2800" dirty="0"/>
              <a:t>of encrustation.</a:t>
            </a:r>
            <a:r>
              <a:rPr lang="en-GB" altLang="en-US" sz="2800" dirty="0" smtClean="0"/>
              <a:t> </a:t>
            </a:r>
          </a:p>
        </p:txBody>
      </p:sp>
      <p:sp>
        <p:nvSpPr>
          <p:cNvPr id="19459" name="Rectangle 3"/>
          <p:cNvSpPr>
            <a:spLocks noGrp="1" noChangeArrowheads="1"/>
          </p:cNvSpPr>
          <p:nvPr>
            <p:ph idx="1"/>
          </p:nvPr>
        </p:nvSpPr>
        <p:spPr>
          <a:xfrm>
            <a:off x="773084" y="1707654"/>
            <a:ext cx="7543800" cy="3017520"/>
          </a:xfrm>
        </p:spPr>
        <p:txBody>
          <a:bodyPr/>
          <a:lstStyle/>
          <a:p>
            <a:pPr eaLnBrk="1" hangingPunct="1">
              <a:lnSpc>
                <a:spcPct val="120000"/>
              </a:lnSpc>
              <a:buFont typeface="Arial" panose="020B0604020202020204" pitchFamily="34" charset="0"/>
              <a:buChar char="•"/>
            </a:pPr>
            <a:r>
              <a:rPr lang="en-GB" altLang="en-US" dirty="0"/>
              <a:t>The bacteria </a:t>
            </a:r>
            <a:r>
              <a:rPr lang="en-GB" altLang="en-US" dirty="0" err="1"/>
              <a:t>Klebsiella</a:t>
            </a:r>
            <a:r>
              <a:rPr lang="en-GB" altLang="en-US" dirty="0"/>
              <a:t>, Pseudomonas or Proteus when present in urine produce urease</a:t>
            </a:r>
          </a:p>
          <a:p>
            <a:pPr eaLnBrk="1" hangingPunct="1">
              <a:lnSpc>
                <a:spcPct val="120000"/>
              </a:lnSpc>
              <a:buFont typeface="Arial" panose="020B0604020202020204" pitchFamily="34" charset="0"/>
              <a:buChar char="•"/>
            </a:pPr>
            <a:r>
              <a:rPr lang="en-GB" altLang="en-US" dirty="0"/>
              <a:t> </a:t>
            </a:r>
            <a:r>
              <a:rPr lang="en-GB" altLang="en-US" dirty="0" smtClean="0"/>
              <a:t>Ammonia </a:t>
            </a:r>
            <a:r>
              <a:rPr lang="en-GB" altLang="en-US" dirty="0"/>
              <a:t>is released when the urease mixes with Urea ( which is also present) resulting in an increase in urine alkalinity (above PH7)</a:t>
            </a:r>
          </a:p>
          <a:p>
            <a:pPr eaLnBrk="1" hangingPunct="1">
              <a:lnSpc>
                <a:spcPct val="120000"/>
              </a:lnSpc>
              <a:buFont typeface="Arial" panose="020B0604020202020204" pitchFamily="34" charset="0"/>
              <a:buChar char="•"/>
            </a:pPr>
            <a:r>
              <a:rPr lang="en-GB" altLang="en-US" dirty="0"/>
              <a:t>An increase in urine alkalinity results in encrustation.</a:t>
            </a:r>
          </a:p>
        </p:txBody>
      </p:sp>
    </p:spTree>
    <p:extLst>
      <p:ext uri="{BB962C8B-B14F-4D97-AF65-F5344CB8AC3E}">
        <p14:creationId xmlns:p14="http://schemas.microsoft.com/office/powerpoint/2010/main" val="2380656324"/>
      </p:ext>
    </p:extLst>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27584" y="555526"/>
            <a:ext cx="4572000" cy="742950"/>
          </a:xfrm>
        </p:spPr>
        <p:txBody>
          <a:bodyPr>
            <a:normAutofit/>
          </a:bodyPr>
          <a:lstStyle/>
          <a:p>
            <a:pPr eaLnBrk="1" hangingPunct="1"/>
            <a:r>
              <a:rPr lang="en-GB" altLang="en-US" sz="2800" dirty="0"/>
              <a:t>Non-drainage of </a:t>
            </a:r>
            <a:r>
              <a:rPr lang="en-GB" altLang="en-US" sz="2800" dirty="0" smtClean="0"/>
              <a:t>urine</a:t>
            </a:r>
            <a:endParaRPr lang="en-GB" altLang="en-US" sz="2800" dirty="0"/>
          </a:p>
        </p:txBody>
      </p:sp>
      <p:sp>
        <p:nvSpPr>
          <p:cNvPr id="17411" name="Rectangle 3"/>
          <p:cNvSpPr>
            <a:spLocks noGrp="1" noChangeArrowheads="1"/>
          </p:cNvSpPr>
          <p:nvPr>
            <p:ph idx="1"/>
          </p:nvPr>
        </p:nvSpPr>
        <p:spPr>
          <a:xfrm>
            <a:off x="827584" y="1563638"/>
            <a:ext cx="5829300" cy="3143250"/>
          </a:xfrm>
        </p:spPr>
        <p:txBody>
          <a:bodyPr/>
          <a:lstStyle/>
          <a:p>
            <a:pPr eaLnBrk="1" hangingPunct="1">
              <a:lnSpc>
                <a:spcPct val="110000"/>
              </a:lnSpc>
            </a:pPr>
            <a:r>
              <a:rPr lang="en-GB" altLang="en-US" dirty="0"/>
              <a:t>Check that the bag is below the level of the bladder to allow drainage by gravity. Use night stand or secure bag to leg.</a:t>
            </a:r>
          </a:p>
          <a:p>
            <a:pPr eaLnBrk="1" hangingPunct="1">
              <a:lnSpc>
                <a:spcPct val="110000"/>
              </a:lnSpc>
            </a:pPr>
            <a:r>
              <a:rPr lang="en-GB" altLang="en-US" dirty="0"/>
              <a:t>Check that the tubing is not blocked or kinked</a:t>
            </a:r>
          </a:p>
          <a:p>
            <a:pPr eaLnBrk="1" hangingPunct="1">
              <a:lnSpc>
                <a:spcPct val="110000"/>
              </a:lnSpc>
            </a:pPr>
            <a:r>
              <a:rPr lang="en-GB" altLang="en-US" dirty="0"/>
              <a:t>Catheter may be encrusted discuss with GP or continence advisor the use of bladder maintenance solutions.</a:t>
            </a:r>
          </a:p>
          <a:p>
            <a:pPr eaLnBrk="1" hangingPunct="1">
              <a:lnSpc>
                <a:spcPct val="110000"/>
              </a:lnSpc>
            </a:pPr>
            <a:r>
              <a:rPr lang="en-GB" altLang="en-US" dirty="0"/>
              <a:t>Avoid constipation, treat if present.</a:t>
            </a:r>
          </a:p>
        </p:txBody>
      </p:sp>
    </p:spTree>
    <p:extLst>
      <p:ext uri="{BB962C8B-B14F-4D97-AF65-F5344CB8AC3E}">
        <p14:creationId xmlns:p14="http://schemas.microsoft.com/office/powerpoint/2010/main" val="716922160"/>
      </p:ext>
    </p:extLst>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eaLnBrk="1" hangingPunct="1"/>
            <a:r>
              <a:rPr lang="en-GB" altLang="en-US" sz="2800" dirty="0" smtClean="0">
                <a:solidFill>
                  <a:schemeClr val="tx1"/>
                </a:solidFill>
              </a:rPr>
              <a:t>Biofilms</a:t>
            </a:r>
          </a:p>
        </p:txBody>
      </p:sp>
      <p:pic>
        <p:nvPicPr>
          <p:cNvPr id="20483"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805334" y="2028912"/>
            <a:ext cx="3533333" cy="1400000"/>
          </a:xfrm>
          <a:noFill/>
        </p:spPr>
      </p:pic>
      <p:sp>
        <p:nvSpPr>
          <p:cNvPr id="20484" name="TextBox 5"/>
          <p:cNvSpPr txBox="1">
            <a:spLocks noChangeArrowheads="1"/>
          </p:cNvSpPr>
          <p:nvPr/>
        </p:nvSpPr>
        <p:spPr bwMode="auto">
          <a:xfrm>
            <a:off x="845822" y="2464102"/>
            <a:ext cx="378317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l" eaLnBrk="1" hangingPunct="1"/>
            <a:r>
              <a:rPr lang="en-GB" altLang="en-US" sz="1500" b="1" dirty="0"/>
              <a:t>Therefore</a:t>
            </a:r>
            <a:r>
              <a:rPr lang="en-GB" altLang="en-US" sz="1500" dirty="0"/>
              <a:t> </a:t>
            </a:r>
          </a:p>
          <a:p>
            <a:pPr algn="l" eaLnBrk="1" hangingPunct="1"/>
            <a:endParaRPr lang="en-GB" altLang="en-US" sz="1500" dirty="0" smtClean="0"/>
          </a:p>
          <a:p>
            <a:pPr algn="l" eaLnBrk="1" hangingPunct="1"/>
            <a:r>
              <a:rPr lang="en-GB" altLang="en-US" sz="1500" dirty="0" smtClean="0"/>
              <a:t>Catheter choice is important.</a:t>
            </a:r>
            <a:endParaRPr lang="en-GB" altLang="en-US" sz="1500" dirty="0"/>
          </a:p>
        </p:txBody>
      </p:sp>
      <p:sp>
        <p:nvSpPr>
          <p:cNvPr id="2" name="Rectangle 1"/>
          <p:cNvSpPr/>
          <p:nvPr/>
        </p:nvSpPr>
        <p:spPr>
          <a:xfrm>
            <a:off x="845822" y="1536053"/>
            <a:ext cx="5852884" cy="369332"/>
          </a:xfrm>
          <a:prstGeom prst="rect">
            <a:avLst/>
          </a:prstGeom>
        </p:spPr>
        <p:txBody>
          <a:bodyPr wrap="none">
            <a:spAutoFit/>
          </a:bodyPr>
          <a:lstStyle/>
          <a:p>
            <a:r>
              <a:rPr lang="en-GB" altLang="en-US" dirty="0" smtClean="0"/>
              <a:t>Biofilms obstruct the lumen and block urinary catheters.</a:t>
            </a:r>
            <a:endParaRPr lang="en-GB" dirty="0"/>
          </a:p>
        </p:txBody>
      </p:sp>
    </p:spTree>
    <p:extLst>
      <p:ext uri="{BB962C8B-B14F-4D97-AF65-F5344CB8AC3E}">
        <p14:creationId xmlns:p14="http://schemas.microsoft.com/office/powerpoint/2010/main" val="32557643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752475" y="662853"/>
            <a:ext cx="7772400" cy="742950"/>
          </a:xfrm>
        </p:spPr>
        <p:txBody>
          <a:bodyPr>
            <a:normAutofit/>
          </a:bodyPr>
          <a:lstStyle/>
          <a:p>
            <a:pPr eaLnBrk="1" hangingPunct="1"/>
            <a:r>
              <a:rPr lang="en-GB" altLang="en-US" sz="2800" dirty="0" err="1" smtClean="0"/>
              <a:t>Folysil</a:t>
            </a:r>
            <a:r>
              <a:rPr lang="en-GB" altLang="en-US" sz="2800" dirty="0" smtClean="0"/>
              <a:t> Catheters</a:t>
            </a:r>
          </a:p>
        </p:txBody>
      </p:sp>
      <p:sp>
        <p:nvSpPr>
          <p:cNvPr id="1028" name="Rectangle 3"/>
          <p:cNvSpPr>
            <a:spLocks noGrp="1" noChangeArrowheads="1"/>
          </p:cNvSpPr>
          <p:nvPr>
            <p:ph type="body" sz="half" idx="1"/>
          </p:nvPr>
        </p:nvSpPr>
        <p:spPr>
          <a:xfrm>
            <a:off x="748786" y="1779662"/>
            <a:ext cx="3810000" cy="2343150"/>
          </a:xfrm>
        </p:spPr>
        <p:txBody>
          <a:bodyPr/>
          <a:lstStyle/>
          <a:p>
            <a:pPr eaLnBrk="1" hangingPunct="1"/>
            <a:r>
              <a:rPr lang="en-GB" altLang="en-US" dirty="0" smtClean="0"/>
              <a:t>100% Silicone</a:t>
            </a:r>
          </a:p>
          <a:p>
            <a:pPr eaLnBrk="1" hangingPunct="1"/>
            <a:r>
              <a:rPr lang="en-GB" altLang="en-US" dirty="0" smtClean="0"/>
              <a:t>X ray line</a:t>
            </a:r>
          </a:p>
          <a:p>
            <a:pPr eaLnBrk="1" hangingPunct="1"/>
            <a:r>
              <a:rPr lang="en-GB" altLang="en-US" dirty="0" smtClean="0"/>
              <a:t>Licensed for suprapubic and urethral use</a:t>
            </a:r>
          </a:p>
          <a:p>
            <a:pPr eaLnBrk="1" hangingPunct="1"/>
            <a:r>
              <a:rPr lang="en-GB" altLang="en-US" dirty="0" smtClean="0"/>
              <a:t>Use up to 12 weeks</a:t>
            </a:r>
          </a:p>
          <a:p>
            <a:pPr eaLnBrk="1" hangingPunct="1"/>
            <a:r>
              <a:rPr lang="en-GB" altLang="en-US" dirty="0" smtClean="0"/>
              <a:t>Open ended version </a:t>
            </a:r>
          </a:p>
        </p:txBody>
      </p:sp>
      <p:graphicFrame>
        <p:nvGraphicFramePr>
          <p:cNvPr id="1026" name="Object 4"/>
          <p:cNvGraphicFramePr>
            <a:graphicFrameLocks noGrp="1" noChangeAspect="1"/>
          </p:cNvGraphicFramePr>
          <p:nvPr>
            <p:ph sz="half" idx="2"/>
            <p:extLst/>
          </p:nvPr>
        </p:nvGraphicFramePr>
        <p:xfrm>
          <a:off x="5148263" y="2355850"/>
          <a:ext cx="2809875" cy="434975"/>
        </p:xfrm>
        <a:graphic>
          <a:graphicData uri="http://schemas.openxmlformats.org/presentationml/2006/ole">
            <mc:AlternateContent xmlns:mc="http://schemas.openxmlformats.org/markup-compatibility/2006">
              <mc:Choice xmlns:v="urn:schemas-microsoft-com:vml" Requires="v">
                <p:oleObj spid="_x0000_s1026" name="Image Photo Editor" r:id="rId4" imgW="3753374" imgH="581106" progId="MSPhotoEd.3">
                  <p:embed/>
                </p:oleObj>
              </mc:Choice>
              <mc:Fallback>
                <p:oleObj name="Image Photo Editor" r:id="rId4" imgW="3753374" imgH="58110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2355850"/>
                        <a:ext cx="28098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178948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a:bodyPr>
          <a:lstStyle/>
          <a:p>
            <a:r>
              <a:rPr lang="en-GB" altLang="en-US" sz="2800" dirty="0" smtClean="0"/>
              <a:t>Catheter Maintenance - Troubleshooting</a:t>
            </a:r>
          </a:p>
        </p:txBody>
      </p:sp>
      <p:sp>
        <p:nvSpPr>
          <p:cNvPr id="21507" name="Content Placeholder 2"/>
          <p:cNvSpPr>
            <a:spLocks noGrp="1"/>
          </p:cNvSpPr>
          <p:nvPr>
            <p:ph idx="1"/>
          </p:nvPr>
        </p:nvSpPr>
        <p:spPr>
          <a:xfrm>
            <a:off x="822960" y="1635645"/>
            <a:ext cx="7543800" cy="2766175"/>
          </a:xfrm>
        </p:spPr>
        <p:txBody>
          <a:bodyPr/>
          <a:lstStyle/>
          <a:p>
            <a:r>
              <a:rPr lang="en-GB" altLang="en-US" dirty="0" smtClean="0"/>
              <a:t>40 – 50% of catheterised patients will block.</a:t>
            </a:r>
          </a:p>
          <a:p>
            <a:endParaRPr lang="en-GB" altLang="en-US" dirty="0" smtClean="0"/>
          </a:p>
          <a:p>
            <a:r>
              <a:rPr lang="en-GB" altLang="en-US" dirty="0" smtClean="0"/>
              <a:t>Blocked catheters cause the patient pain, anxiety and incontinence.</a:t>
            </a:r>
          </a:p>
          <a:p>
            <a:endParaRPr lang="en-GB" altLang="en-US" dirty="0" smtClean="0"/>
          </a:p>
          <a:p>
            <a:r>
              <a:rPr lang="en-GB" altLang="en-US" dirty="0" smtClean="0"/>
              <a:t>Little research in this area.</a:t>
            </a:r>
          </a:p>
        </p:txBody>
      </p:sp>
    </p:spTree>
    <p:extLst>
      <p:ext uri="{BB962C8B-B14F-4D97-AF65-F5344CB8AC3E}">
        <p14:creationId xmlns:p14="http://schemas.microsoft.com/office/powerpoint/2010/main" val="397977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827584" y="627534"/>
            <a:ext cx="4285273" cy="753696"/>
          </a:xfrm>
        </p:spPr>
        <p:txBody>
          <a:bodyPr/>
          <a:lstStyle/>
          <a:p>
            <a:pPr eaLnBrk="1" hangingPunct="1"/>
            <a:r>
              <a:rPr lang="en-GB" altLang="en-US" dirty="0"/>
              <a:t>Bypassing of urine.</a:t>
            </a:r>
          </a:p>
        </p:txBody>
      </p:sp>
      <p:sp>
        <p:nvSpPr>
          <p:cNvPr id="23555" name="Rectangle 3"/>
          <p:cNvSpPr>
            <a:spLocks noGrp="1" noChangeArrowheads="1"/>
          </p:cNvSpPr>
          <p:nvPr>
            <p:ph idx="1"/>
          </p:nvPr>
        </p:nvSpPr>
        <p:spPr>
          <a:xfrm>
            <a:off x="899592" y="1491630"/>
            <a:ext cx="6758508" cy="3023220"/>
          </a:xfrm>
        </p:spPr>
        <p:txBody>
          <a:bodyPr/>
          <a:lstStyle/>
          <a:p>
            <a:pPr eaLnBrk="1" hangingPunct="1">
              <a:lnSpc>
                <a:spcPct val="90000"/>
              </a:lnSpc>
              <a:buFontTx/>
              <a:buNone/>
            </a:pPr>
            <a:r>
              <a:rPr lang="en-GB" altLang="en-US" dirty="0"/>
              <a:t>Bypassing of urine has been found to occur in 89% of patients with long term </a:t>
            </a:r>
            <a:r>
              <a:rPr lang="en-GB" altLang="en-US" dirty="0" smtClean="0"/>
              <a:t>catheters</a:t>
            </a:r>
            <a:endParaRPr lang="en-GB" altLang="en-US" dirty="0"/>
          </a:p>
          <a:p>
            <a:pPr eaLnBrk="1" hangingPunct="1">
              <a:lnSpc>
                <a:spcPct val="90000"/>
              </a:lnSpc>
              <a:buFontTx/>
              <a:buNone/>
            </a:pPr>
            <a:r>
              <a:rPr lang="en-GB" altLang="en-US" dirty="0"/>
              <a:t>Due to:</a:t>
            </a:r>
          </a:p>
          <a:p>
            <a:pPr eaLnBrk="1" hangingPunct="1">
              <a:lnSpc>
                <a:spcPct val="90000"/>
              </a:lnSpc>
            </a:pPr>
            <a:r>
              <a:rPr lang="en-GB" altLang="en-US" dirty="0"/>
              <a:t>Encrustation and blockage</a:t>
            </a:r>
          </a:p>
          <a:p>
            <a:pPr eaLnBrk="1" hangingPunct="1">
              <a:lnSpc>
                <a:spcPct val="90000"/>
              </a:lnSpc>
            </a:pPr>
            <a:r>
              <a:rPr lang="en-GB" altLang="en-US" dirty="0"/>
              <a:t>Bladder spasm</a:t>
            </a:r>
          </a:p>
          <a:p>
            <a:pPr eaLnBrk="1" hangingPunct="1">
              <a:lnSpc>
                <a:spcPct val="90000"/>
              </a:lnSpc>
            </a:pPr>
            <a:r>
              <a:rPr lang="en-GB" altLang="en-US" dirty="0"/>
              <a:t>Kinked tubing</a:t>
            </a:r>
          </a:p>
          <a:p>
            <a:pPr eaLnBrk="1" hangingPunct="1">
              <a:lnSpc>
                <a:spcPct val="90000"/>
              </a:lnSpc>
            </a:pPr>
            <a:r>
              <a:rPr lang="en-GB" altLang="en-US" dirty="0" smtClean="0"/>
              <a:t>Constipation</a:t>
            </a:r>
          </a:p>
          <a:p>
            <a:pPr eaLnBrk="1" hangingPunct="1">
              <a:lnSpc>
                <a:spcPct val="90000"/>
              </a:lnSpc>
            </a:pPr>
            <a:endParaRPr lang="en-GB" altLang="en-US" dirty="0"/>
          </a:p>
          <a:p>
            <a:pPr algn="r"/>
            <a:r>
              <a:rPr lang="en-GB" altLang="en-US" dirty="0"/>
              <a:t>(Roe and Brocklehurst.1987).</a:t>
            </a:r>
          </a:p>
          <a:p>
            <a:pPr algn="r" eaLnBrk="1" hangingPunct="1">
              <a:lnSpc>
                <a:spcPct val="90000"/>
              </a:lnSpc>
            </a:pPr>
            <a:endParaRPr lang="en-GB" altLang="en-US" dirty="0"/>
          </a:p>
        </p:txBody>
      </p:sp>
    </p:spTree>
    <p:extLst>
      <p:ext uri="{BB962C8B-B14F-4D97-AF65-F5344CB8AC3E}">
        <p14:creationId xmlns:p14="http://schemas.microsoft.com/office/powerpoint/2010/main" val="2094392672"/>
      </p:ext>
    </p:extLst>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899592" y="1573068"/>
            <a:ext cx="5829300" cy="2857500"/>
          </a:xfrm>
        </p:spPr>
        <p:txBody>
          <a:bodyPr>
            <a:normAutofit fontScale="92500" lnSpcReduction="10000"/>
          </a:bodyPr>
          <a:lstStyle/>
          <a:p>
            <a:pPr>
              <a:lnSpc>
                <a:spcPct val="130000"/>
              </a:lnSpc>
              <a:buFont typeface="Arial" panose="020B0604020202020204" pitchFamily="34" charset="0"/>
              <a:buChar char="•"/>
            </a:pPr>
            <a:r>
              <a:rPr lang="en-GB" altLang="en-US" dirty="0" smtClean="0"/>
              <a:t>May indicate an infection – always take a sample for urinalysis from the sample port</a:t>
            </a:r>
          </a:p>
          <a:p>
            <a:pPr>
              <a:lnSpc>
                <a:spcPct val="130000"/>
              </a:lnSpc>
              <a:buFont typeface="Arial" panose="020B0604020202020204" pitchFamily="34" charset="0"/>
              <a:buChar char="•"/>
            </a:pPr>
            <a:r>
              <a:rPr lang="en-GB" altLang="en-US" dirty="0" smtClean="0"/>
              <a:t>Small amount of bleeding is usual following initial catheterisation – increase fluids</a:t>
            </a:r>
          </a:p>
          <a:p>
            <a:pPr>
              <a:lnSpc>
                <a:spcPct val="130000"/>
              </a:lnSpc>
              <a:buFont typeface="Arial" panose="020B0604020202020204" pitchFamily="34" charset="0"/>
              <a:buChar char="•"/>
            </a:pPr>
            <a:r>
              <a:rPr lang="en-GB" altLang="en-US" dirty="0" smtClean="0"/>
              <a:t>May indicate a more serious problem -  if it remains present after 24hrs seek medical advice</a:t>
            </a:r>
          </a:p>
          <a:p>
            <a:pPr>
              <a:lnSpc>
                <a:spcPct val="130000"/>
              </a:lnSpc>
              <a:buFont typeface="Arial" panose="020B0604020202020204" pitchFamily="34" charset="0"/>
              <a:buChar char="•"/>
            </a:pPr>
            <a:r>
              <a:rPr lang="en-GB" altLang="en-US" dirty="0" smtClean="0"/>
              <a:t>Trauma – always use the smallest catheter that allows drainage</a:t>
            </a:r>
          </a:p>
          <a:p>
            <a:pPr>
              <a:lnSpc>
                <a:spcPct val="130000"/>
              </a:lnSpc>
              <a:buFont typeface="Arial" panose="020B0604020202020204" pitchFamily="34" charset="0"/>
              <a:buChar char="•"/>
            </a:pPr>
            <a:r>
              <a:rPr lang="en-GB" altLang="en-US" dirty="0" smtClean="0"/>
              <a:t>Always use </a:t>
            </a:r>
            <a:r>
              <a:rPr lang="en-GB" altLang="en-US" dirty="0" err="1" smtClean="0"/>
              <a:t>Cathejel</a:t>
            </a:r>
            <a:r>
              <a:rPr lang="en-GB" altLang="en-US" dirty="0" smtClean="0"/>
              <a:t> in all female and male catheterisations.</a:t>
            </a:r>
          </a:p>
          <a:p>
            <a:pPr>
              <a:lnSpc>
                <a:spcPct val="130000"/>
              </a:lnSpc>
              <a:buFont typeface="Arial" panose="020B0604020202020204" pitchFamily="34" charset="0"/>
              <a:buChar char="•"/>
            </a:pPr>
            <a:endParaRPr lang="en-GB" altLang="en-US" dirty="0" smtClean="0"/>
          </a:p>
        </p:txBody>
      </p:sp>
      <p:sp>
        <p:nvSpPr>
          <p:cNvPr id="2" name="Rectangle 1"/>
          <p:cNvSpPr/>
          <p:nvPr/>
        </p:nvSpPr>
        <p:spPr>
          <a:xfrm>
            <a:off x="755576" y="850900"/>
            <a:ext cx="1846471" cy="461665"/>
          </a:xfrm>
          <a:prstGeom prst="rect">
            <a:avLst/>
          </a:prstGeom>
        </p:spPr>
        <p:txBody>
          <a:bodyPr wrap="square">
            <a:spAutoFit/>
          </a:bodyPr>
          <a:lstStyle/>
          <a:p>
            <a:pPr eaLnBrk="1" hangingPunct="1"/>
            <a:r>
              <a:rPr lang="en-GB" altLang="en-US" sz="2400" dirty="0" smtClean="0">
                <a:latin typeface="+mn-lt"/>
              </a:rPr>
              <a:t>Haematuria</a:t>
            </a:r>
            <a:endParaRPr lang="en-GB" altLang="en-US" sz="2400" dirty="0">
              <a:latin typeface="+mn-lt"/>
            </a:endParaRPr>
          </a:p>
        </p:txBody>
      </p:sp>
    </p:spTree>
    <p:extLst>
      <p:ext uri="{BB962C8B-B14F-4D97-AF65-F5344CB8AC3E}">
        <p14:creationId xmlns:p14="http://schemas.microsoft.com/office/powerpoint/2010/main" val="84658472"/>
      </p:ext>
    </p:extLst>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pPr eaLnBrk="1" hangingPunct="1"/>
            <a:r>
              <a:rPr lang="en-GB" altLang="en-US" sz="2800" dirty="0" err="1"/>
              <a:t>Cathejel</a:t>
            </a:r>
            <a:endParaRPr lang="en-GB" altLang="en-US" sz="2800" dirty="0"/>
          </a:p>
        </p:txBody>
      </p:sp>
      <p:pic>
        <p:nvPicPr>
          <p:cNvPr id="27651" name="Picture 4" descr="CIMG147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5220072" y="1704509"/>
            <a:ext cx="2427316" cy="2348345"/>
          </a:xfrm>
        </p:spPr>
      </p:pic>
      <p:sp>
        <p:nvSpPr>
          <p:cNvPr id="27652" name="Text Box 5"/>
          <p:cNvSpPr txBox="1">
            <a:spLocks noChangeArrowheads="1"/>
          </p:cNvSpPr>
          <p:nvPr/>
        </p:nvSpPr>
        <p:spPr bwMode="auto">
          <a:xfrm>
            <a:off x="829856" y="1508354"/>
            <a:ext cx="3598128" cy="297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marL="285750" indent="-285750" algn="l" eaLnBrk="1" hangingPunct="1">
              <a:buFont typeface="Arial" panose="020B0604020202020204" pitchFamily="34" charset="0"/>
              <a:buChar char="•"/>
            </a:pPr>
            <a:r>
              <a:rPr lang="en-GB" altLang="en-US" sz="1500" dirty="0" err="1"/>
              <a:t>Cathejel</a:t>
            </a:r>
            <a:r>
              <a:rPr lang="en-GB" altLang="en-US" sz="1500" dirty="0"/>
              <a:t> is a water based gel</a:t>
            </a:r>
          </a:p>
          <a:p>
            <a:pPr marL="285750" indent="-285750" algn="l" eaLnBrk="1" hangingPunct="1">
              <a:buFont typeface="Arial" panose="020B0604020202020204" pitchFamily="34" charset="0"/>
              <a:buChar char="•"/>
            </a:pPr>
            <a:r>
              <a:rPr lang="en-GB" altLang="en-US" sz="1500" dirty="0" smtClean="0"/>
              <a:t>Contains </a:t>
            </a:r>
            <a:r>
              <a:rPr lang="en-GB" altLang="en-US" sz="1500" dirty="0"/>
              <a:t>2% lidocaine for </a:t>
            </a:r>
          </a:p>
          <a:p>
            <a:pPr algn="l" eaLnBrk="1" hangingPunct="1"/>
            <a:r>
              <a:rPr lang="en-GB" altLang="en-US" sz="1500" dirty="0"/>
              <a:t> </a:t>
            </a:r>
            <a:r>
              <a:rPr lang="en-GB" altLang="en-US" sz="1500" dirty="0" smtClean="0"/>
              <a:t>    anaesthetic action and chlorhexidine                for antiseptic cover.</a:t>
            </a:r>
            <a:endParaRPr lang="en-GB" altLang="en-US" sz="1500" dirty="0"/>
          </a:p>
          <a:p>
            <a:pPr marL="285750" indent="-285750" algn="l" eaLnBrk="1" hangingPunct="1">
              <a:buFont typeface="Arial" panose="020B0604020202020204" pitchFamily="34" charset="0"/>
              <a:buChar char="•"/>
            </a:pPr>
            <a:r>
              <a:rPr lang="en-GB" altLang="en-US" sz="1500" dirty="0" smtClean="0"/>
              <a:t>Pain </a:t>
            </a:r>
            <a:r>
              <a:rPr lang="en-GB" altLang="en-US" sz="1500" dirty="0"/>
              <a:t>free within 3-5 </a:t>
            </a:r>
            <a:r>
              <a:rPr lang="en-GB" altLang="en-US" sz="1500" dirty="0" err="1"/>
              <a:t>mins</a:t>
            </a:r>
            <a:endParaRPr lang="en-GB" altLang="en-US" sz="1500" dirty="0"/>
          </a:p>
          <a:p>
            <a:pPr marL="285750" indent="-285750" algn="l" eaLnBrk="1" hangingPunct="1">
              <a:buFont typeface="Arial" panose="020B0604020202020204" pitchFamily="34" charset="0"/>
              <a:buChar char="•"/>
            </a:pPr>
            <a:r>
              <a:rPr lang="en-GB" altLang="en-US" sz="1500" dirty="0"/>
              <a:t>Reduced infection rate, up to 90-99% of bacteria and yeasts </a:t>
            </a:r>
          </a:p>
          <a:p>
            <a:pPr algn="l" eaLnBrk="1" hangingPunct="1"/>
            <a:r>
              <a:rPr lang="en-GB" altLang="en-US" sz="1500" dirty="0"/>
              <a:t> </a:t>
            </a:r>
            <a:r>
              <a:rPr lang="en-GB" altLang="en-US" sz="1500" dirty="0" smtClean="0"/>
              <a:t>    within </a:t>
            </a:r>
            <a:r>
              <a:rPr lang="en-GB" altLang="en-US" sz="1500" dirty="0"/>
              <a:t>10 minutes.</a:t>
            </a:r>
          </a:p>
          <a:p>
            <a:pPr marL="285750" indent="-285750" algn="l" eaLnBrk="1" hangingPunct="1">
              <a:buFont typeface="Arial" panose="020B0604020202020204" pitchFamily="34" charset="0"/>
              <a:buChar char="•"/>
            </a:pPr>
            <a:r>
              <a:rPr lang="en-GB" altLang="en-US" sz="1500" dirty="0"/>
              <a:t>Urethral trauma is reduced to a minimum</a:t>
            </a:r>
          </a:p>
          <a:p>
            <a:pPr marL="285750" indent="-285750" algn="l" eaLnBrk="1" hangingPunct="1">
              <a:buFont typeface="Arial" panose="020B0604020202020204" pitchFamily="34" charset="0"/>
              <a:buChar char="•"/>
            </a:pPr>
            <a:endParaRPr lang="en-GB" altLang="en-US" sz="1500" dirty="0"/>
          </a:p>
          <a:p>
            <a:pPr marL="285750" indent="-285750" algn="l" eaLnBrk="1" hangingPunct="1">
              <a:spcBef>
                <a:spcPct val="50000"/>
              </a:spcBef>
              <a:buFont typeface="Arial" panose="020B0604020202020204" pitchFamily="34" charset="0"/>
              <a:buChar char="•"/>
            </a:pPr>
            <a:endParaRPr lang="en-GB" altLang="en-US" sz="1500" dirty="0"/>
          </a:p>
        </p:txBody>
      </p:sp>
    </p:spTree>
    <p:extLst>
      <p:ext uri="{BB962C8B-B14F-4D97-AF65-F5344CB8AC3E}">
        <p14:creationId xmlns:p14="http://schemas.microsoft.com/office/powerpoint/2010/main" val="1806873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55576" y="555526"/>
            <a:ext cx="4629150" cy="742950"/>
          </a:xfrm>
        </p:spPr>
        <p:txBody>
          <a:bodyPr>
            <a:normAutofit/>
          </a:bodyPr>
          <a:lstStyle/>
          <a:p>
            <a:pPr eaLnBrk="1" hangingPunct="1"/>
            <a:r>
              <a:rPr lang="en-GB" altLang="en-US" sz="2800" dirty="0"/>
              <a:t>Tissue </a:t>
            </a:r>
            <a:r>
              <a:rPr lang="en-GB" altLang="en-US" sz="2800" dirty="0" smtClean="0"/>
              <a:t>damage</a:t>
            </a:r>
            <a:endParaRPr lang="en-GB" altLang="en-US" sz="2800" dirty="0"/>
          </a:p>
        </p:txBody>
      </p:sp>
      <p:sp>
        <p:nvSpPr>
          <p:cNvPr id="26627" name="Rectangle 3"/>
          <p:cNvSpPr>
            <a:spLocks noGrp="1" noChangeArrowheads="1"/>
          </p:cNvSpPr>
          <p:nvPr>
            <p:ph idx="1"/>
          </p:nvPr>
        </p:nvSpPr>
        <p:spPr>
          <a:xfrm>
            <a:off x="539552" y="1707654"/>
            <a:ext cx="3888432" cy="2857500"/>
          </a:xfrm>
        </p:spPr>
        <p:txBody>
          <a:bodyPr/>
          <a:lstStyle/>
          <a:p>
            <a:pPr eaLnBrk="1" hangingPunct="1"/>
            <a:r>
              <a:rPr lang="en-GB" altLang="en-US" dirty="0"/>
              <a:t>Caused </a:t>
            </a:r>
            <a:r>
              <a:rPr lang="en-GB" altLang="en-US" dirty="0" smtClean="0"/>
              <a:t>by:</a:t>
            </a:r>
          </a:p>
          <a:p>
            <a:pPr eaLnBrk="1" hangingPunct="1">
              <a:buFont typeface="Arial" panose="020B0604020202020204" pitchFamily="34" charset="0"/>
              <a:buChar char="•"/>
            </a:pPr>
            <a:r>
              <a:rPr lang="en-GB" altLang="en-US" dirty="0" smtClean="0"/>
              <a:t> Wrong </a:t>
            </a:r>
            <a:r>
              <a:rPr lang="en-GB" altLang="en-US" dirty="0"/>
              <a:t>size/type of catheter</a:t>
            </a:r>
          </a:p>
          <a:p>
            <a:pPr>
              <a:buFont typeface="Arial" panose="020B0604020202020204" pitchFamily="34" charset="0"/>
              <a:buChar char="•"/>
            </a:pPr>
            <a:r>
              <a:rPr lang="en-GB" altLang="en-US" dirty="0"/>
              <a:t> </a:t>
            </a:r>
            <a:r>
              <a:rPr lang="en-GB" altLang="en-US" dirty="0" smtClean="0"/>
              <a:t>Excessive pressure or traction </a:t>
            </a:r>
            <a:r>
              <a:rPr lang="en-GB" altLang="en-US" dirty="0"/>
              <a:t>of the catheter on the urethra due to poor securing of catheter and </a:t>
            </a:r>
            <a:r>
              <a:rPr lang="en-GB" altLang="en-US" dirty="0" smtClean="0"/>
              <a:t> </a:t>
            </a:r>
            <a:r>
              <a:rPr lang="en-GB" altLang="en-US" dirty="0"/>
              <a:t>or drainage bags.</a:t>
            </a:r>
          </a:p>
          <a:p>
            <a:pPr>
              <a:buFont typeface="Arial" panose="020B0604020202020204" pitchFamily="34" charset="0"/>
              <a:buChar char="•"/>
            </a:pPr>
            <a:r>
              <a:rPr lang="en-GB" altLang="en-US" dirty="0"/>
              <a:t> </a:t>
            </a:r>
            <a:r>
              <a:rPr lang="en-GB" altLang="en-US" dirty="0" smtClean="0"/>
              <a:t>Trauma </a:t>
            </a:r>
            <a:r>
              <a:rPr lang="en-GB" altLang="en-US" dirty="0"/>
              <a:t>on insertion/removal of the catheter. </a:t>
            </a:r>
          </a:p>
        </p:txBody>
      </p:sp>
      <p:pic>
        <p:nvPicPr>
          <p:cNvPr id="4" name="Picture 2" descr="catheter erosio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716016" y="1561570"/>
            <a:ext cx="4211961" cy="2823928"/>
          </a:xfrm>
          <a:prstGeom prst="rect">
            <a:avLst/>
          </a:prstGeom>
        </p:spPr>
      </p:pic>
    </p:spTree>
    <p:extLst>
      <p:ext uri="{BB962C8B-B14F-4D97-AF65-F5344CB8AC3E}">
        <p14:creationId xmlns:p14="http://schemas.microsoft.com/office/powerpoint/2010/main" val="430020155"/>
      </p:ext>
    </p:extLst>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27584" y="483518"/>
            <a:ext cx="4572000" cy="742950"/>
          </a:xfrm>
        </p:spPr>
        <p:txBody>
          <a:bodyPr>
            <a:normAutofit/>
          </a:bodyPr>
          <a:lstStyle/>
          <a:p>
            <a:pPr eaLnBrk="1" hangingPunct="1"/>
            <a:r>
              <a:rPr lang="en-GB" altLang="en-US" sz="2800" dirty="0"/>
              <a:t>Preventing </a:t>
            </a:r>
            <a:r>
              <a:rPr lang="en-GB" altLang="en-US" sz="2800" dirty="0" smtClean="0"/>
              <a:t>Infection</a:t>
            </a:r>
            <a:endParaRPr lang="en-GB" altLang="en-US" sz="2800" dirty="0"/>
          </a:p>
        </p:txBody>
      </p:sp>
      <p:sp>
        <p:nvSpPr>
          <p:cNvPr id="15363" name="Rectangle 3"/>
          <p:cNvSpPr>
            <a:spLocks noGrp="1" noChangeArrowheads="1"/>
          </p:cNvSpPr>
          <p:nvPr>
            <p:ph idx="1"/>
          </p:nvPr>
        </p:nvSpPr>
        <p:spPr>
          <a:xfrm>
            <a:off x="899592" y="1428750"/>
            <a:ext cx="5936456" cy="3086100"/>
          </a:xfrm>
        </p:spPr>
        <p:txBody>
          <a:bodyPr/>
          <a:lstStyle/>
          <a:p>
            <a:pPr eaLnBrk="1" hangingPunct="1"/>
            <a:r>
              <a:rPr lang="en-GB" altLang="en-US" dirty="0"/>
              <a:t>Adequate hand washing before and after handling of the catheter – using soap, water and an alcohol sanitizer</a:t>
            </a:r>
          </a:p>
          <a:p>
            <a:pPr eaLnBrk="1" hangingPunct="1"/>
            <a:r>
              <a:rPr lang="en-GB" altLang="en-US" dirty="0"/>
              <a:t>Wearing of a fresh pair of gloves and apron for each individual patient you attend. </a:t>
            </a:r>
          </a:p>
          <a:p>
            <a:pPr eaLnBrk="1" hangingPunct="1"/>
            <a:r>
              <a:rPr lang="en-GB" altLang="en-US" dirty="0"/>
              <a:t>Good practice when emptying the bag. Disposable night bags only in communal environment.</a:t>
            </a:r>
          </a:p>
          <a:p>
            <a:pPr eaLnBrk="1" hangingPunct="1"/>
            <a:r>
              <a:rPr lang="en-GB" altLang="en-US" dirty="0"/>
              <a:t>Good patient hygiene, at least daily washing or bathing, cleaning around a suprapubic catheter site with soap and water. No dressing around Suprapubic site.</a:t>
            </a:r>
          </a:p>
          <a:p>
            <a:pPr eaLnBrk="1" hangingPunct="1">
              <a:buFontTx/>
              <a:buNone/>
            </a:pPr>
            <a:endParaRPr lang="en-GB" altLang="en-US" dirty="0"/>
          </a:p>
        </p:txBody>
      </p:sp>
    </p:spTree>
    <p:extLst>
      <p:ext uri="{BB962C8B-B14F-4D97-AF65-F5344CB8AC3E}">
        <p14:creationId xmlns:p14="http://schemas.microsoft.com/office/powerpoint/2010/main" val="305133840"/>
      </p:ext>
    </p:extLst>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467544" y="0"/>
            <a:ext cx="4572000" cy="742950"/>
          </a:xfrm>
        </p:spPr>
        <p:txBody>
          <a:bodyPr>
            <a:normAutofit/>
          </a:bodyPr>
          <a:lstStyle/>
          <a:p>
            <a:pPr eaLnBrk="1" hangingPunct="1"/>
            <a:r>
              <a:rPr lang="en-GB" altLang="en-US" sz="2800" dirty="0"/>
              <a:t>Preventing </a:t>
            </a:r>
            <a:r>
              <a:rPr lang="en-GB" altLang="en-US" sz="2800" dirty="0" smtClean="0"/>
              <a:t>Infection</a:t>
            </a:r>
            <a:endParaRPr lang="en-GB" altLang="en-US" sz="2800" dirty="0"/>
          </a:p>
        </p:txBody>
      </p:sp>
      <p:sp>
        <p:nvSpPr>
          <p:cNvPr id="16387" name="Rectangle 3"/>
          <p:cNvSpPr>
            <a:spLocks noGrp="1" noChangeArrowheads="1"/>
          </p:cNvSpPr>
          <p:nvPr>
            <p:ph type="body" idx="4294967295"/>
          </p:nvPr>
        </p:nvSpPr>
        <p:spPr>
          <a:xfrm>
            <a:off x="467544" y="1059582"/>
            <a:ext cx="4608513" cy="3311525"/>
          </a:xfrm>
        </p:spPr>
        <p:txBody>
          <a:bodyPr/>
          <a:lstStyle/>
          <a:p>
            <a:pPr eaLnBrk="1" hangingPunct="1">
              <a:buFont typeface="Arial" panose="020B0604020202020204" pitchFamily="34" charset="0"/>
              <a:buChar char="•"/>
            </a:pPr>
            <a:r>
              <a:rPr lang="en-GB" altLang="en-US" dirty="0"/>
              <a:t>Aseptic technique </a:t>
            </a:r>
            <a:r>
              <a:rPr lang="en-GB" altLang="en-US" dirty="0" smtClean="0"/>
              <a:t>when catheterising</a:t>
            </a:r>
          </a:p>
          <a:p>
            <a:pPr marL="0" indent="0" eaLnBrk="1" hangingPunct="1">
              <a:buNone/>
            </a:pPr>
            <a:endParaRPr lang="en-GB" altLang="en-US" dirty="0"/>
          </a:p>
          <a:p>
            <a:pPr eaLnBrk="1" hangingPunct="1">
              <a:buFont typeface="Arial" panose="020B0604020202020204" pitchFamily="34" charset="0"/>
              <a:buChar char="•"/>
            </a:pPr>
            <a:r>
              <a:rPr lang="en-GB" altLang="en-US" dirty="0"/>
              <a:t>Maintaining a closed drainage </a:t>
            </a:r>
            <a:r>
              <a:rPr lang="en-GB" altLang="en-US" dirty="0" smtClean="0"/>
              <a:t>system</a:t>
            </a:r>
          </a:p>
          <a:p>
            <a:pPr marL="0" indent="0" eaLnBrk="1" hangingPunct="1">
              <a:buNone/>
            </a:pPr>
            <a:endParaRPr lang="en-GB" altLang="en-US" dirty="0"/>
          </a:p>
          <a:p>
            <a:pPr eaLnBrk="1" hangingPunct="1">
              <a:buFont typeface="Arial" panose="020B0604020202020204" pitchFamily="34" charset="0"/>
              <a:buChar char="•"/>
            </a:pPr>
            <a:r>
              <a:rPr lang="en-GB" altLang="en-US" dirty="0"/>
              <a:t>Correct positioning of the </a:t>
            </a:r>
            <a:r>
              <a:rPr lang="en-GB" altLang="en-US" dirty="0" smtClean="0"/>
              <a:t>drainage </a:t>
            </a:r>
            <a:r>
              <a:rPr lang="en-GB" altLang="en-US" dirty="0"/>
              <a:t>bag as illustrated in the </a:t>
            </a:r>
          </a:p>
          <a:p>
            <a:pPr marL="0" indent="0">
              <a:buNone/>
            </a:pPr>
            <a:r>
              <a:rPr lang="en-GB" altLang="en-US" dirty="0" smtClean="0"/>
              <a:t>picture</a:t>
            </a:r>
            <a:endParaRPr lang="en-GB" altLang="en-US" dirty="0"/>
          </a:p>
          <a:p>
            <a:pPr eaLnBrk="1" hangingPunct="1">
              <a:buFontTx/>
              <a:buNone/>
            </a:pPr>
            <a:endParaRPr lang="en-GB" altLang="en-US" dirty="0"/>
          </a:p>
        </p:txBody>
      </p:sp>
      <p:pic>
        <p:nvPicPr>
          <p:cNvPr id="16388" name="Picture 4" descr="System Sell"/>
          <p:cNvPicPr>
            <a:picLocks noChangeAspect="1" noChangeArrowheads="1"/>
          </p:cNvPicPr>
          <p:nvPr/>
        </p:nvPicPr>
        <p:blipFill>
          <a:blip r:embed="rId3" cstate="print">
            <a:extLst>
              <a:ext uri="{28A0092B-C50C-407E-A947-70E740481C1C}">
                <a14:useLocalDpi xmlns:a14="http://schemas.microsoft.com/office/drawing/2010/main" val="0"/>
              </a:ext>
            </a:extLst>
          </a:blip>
          <a:srcRect l="11023" t="5637"/>
          <a:stretch>
            <a:fillRect/>
          </a:stretch>
        </p:blipFill>
        <p:spPr bwMode="auto">
          <a:xfrm>
            <a:off x="5652120" y="195263"/>
            <a:ext cx="1188690" cy="4279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7633137"/>
      </p:ext>
    </p:extLst>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67544" y="0"/>
            <a:ext cx="7543800" cy="1088068"/>
          </a:xfrm>
        </p:spPr>
        <p:txBody>
          <a:bodyPr>
            <a:normAutofit/>
          </a:bodyPr>
          <a:lstStyle/>
          <a:p>
            <a:r>
              <a:rPr lang="en-GB" altLang="en-US" dirty="0" smtClean="0"/>
              <a:t>Securing Catheters / Drainage Bags</a:t>
            </a:r>
            <a:br>
              <a:rPr lang="en-GB" altLang="en-US" dirty="0" smtClean="0"/>
            </a:br>
            <a:endParaRPr lang="en-GB" altLang="en-US" dirty="0" smtClean="0"/>
          </a:p>
        </p:txBody>
      </p:sp>
      <p:sp>
        <p:nvSpPr>
          <p:cNvPr id="28675" name="Content Placeholder 2"/>
          <p:cNvSpPr>
            <a:spLocks noGrp="1"/>
          </p:cNvSpPr>
          <p:nvPr>
            <p:ph idx="1"/>
          </p:nvPr>
        </p:nvSpPr>
        <p:spPr>
          <a:xfrm>
            <a:off x="477821" y="1419622"/>
            <a:ext cx="4278486" cy="2894062"/>
          </a:xfrm>
        </p:spPr>
        <p:txBody>
          <a:bodyPr/>
          <a:lstStyle/>
          <a:p>
            <a:r>
              <a:rPr lang="en-GB" altLang="en-US" dirty="0" smtClean="0"/>
              <a:t>Secure catheter to patient well at all times</a:t>
            </a:r>
          </a:p>
          <a:p>
            <a:endParaRPr lang="en-GB" altLang="en-US" dirty="0" smtClean="0"/>
          </a:p>
          <a:p>
            <a:r>
              <a:rPr lang="en-GB" altLang="en-US" dirty="0" smtClean="0"/>
              <a:t>Use G-Strap / Catheter Retaining Strap</a:t>
            </a:r>
          </a:p>
          <a:p>
            <a:pPr>
              <a:buFontTx/>
              <a:buNone/>
            </a:pPr>
            <a:endParaRPr lang="en-GB" altLang="en-US" dirty="0" smtClean="0"/>
          </a:p>
          <a:p>
            <a:endParaRPr lang="en-GB" altLang="en-US" dirty="0" smtClean="0"/>
          </a:p>
        </p:txBody>
      </p:sp>
      <p:pic>
        <p:nvPicPr>
          <p:cNvPr id="28676" name="Picture 7" desc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0" y="1653779"/>
            <a:ext cx="2058591" cy="279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24453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ELDS" val="PresentationTitle*PresentationSubtitle*DateOfPresentation*Name"/>
  <p:tag name="SDNEW" val="True"/>
</p:tagLst>
</file>

<file path=ppt/tags/tag2.xml><?xml version="1.0" encoding="utf-8"?>
<p:tagLst xmlns:a="http://schemas.openxmlformats.org/drawingml/2006/main" xmlns:r="http://schemas.openxmlformats.org/officeDocument/2006/relationships" xmlns:p="http://schemas.openxmlformats.org/presentationml/2006/main">
  <p:tag name="HASFIELDS" val="True"/>
</p:tagLst>
</file>

<file path=ppt/theme/theme1.xml><?xml version="1.0" encoding="utf-8"?>
<a:theme xmlns:a="http://schemas.openxmlformats.org/drawingml/2006/main" name="Corporate 16_9">
  <a:themeElements>
    <a:clrScheme name="Coloplast Corporate">
      <a:dk1>
        <a:srgbClr val="000000"/>
      </a:dk1>
      <a:lt1>
        <a:srgbClr val="FFFFFF"/>
      </a:lt1>
      <a:dk2>
        <a:srgbClr val="00B0CA"/>
      </a:dk2>
      <a:lt2>
        <a:srgbClr val="535353"/>
      </a:lt2>
      <a:accent1>
        <a:srgbClr val="E0684B"/>
      </a:accent1>
      <a:accent2>
        <a:srgbClr val="B8CF95"/>
      </a:accent2>
      <a:accent3>
        <a:srgbClr val="AFADC3"/>
      </a:accent3>
      <a:accent4>
        <a:srgbClr val="C7B37F"/>
      </a:accent4>
      <a:accent5>
        <a:srgbClr val="40C4D7"/>
      </a:accent5>
      <a:accent6>
        <a:srgbClr val="6F6F6F"/>
      </a:accent6>
      <a:hlink>
        <a:srgbClr val="25397D"/>
      </a:hlink>
      <a:folHlink>
        <a:srgbClr val="800080"/>
      </a:folHlink>
    </a:clrScheme>
    <a:fontScheme name="Coloplas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9525" cap="flat" cmpd="sng" algn="ctr">
          <a:noFill/>
          <a:prstDash val="solid"/>
          <a:round/>
          <a:headEnd type="none" w="med" len="med"/>
          <a:tailEnd type="none" w="med" len="med"/>
        </a:ln>
        <a:effectLst/>
      </a:spPr>
      <a:bodyPr vert="horz" wrap="none" lIns="72000" tIns="72000" rIns="72000" bIns="72000" numCol="1" rtlCol="0"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bg2"/>
            </a:solidFill>
            <a:effectLst/>
            <a:latin typeface="Arial" charset="0"/>
          </a:defRPr>
        </a:defPPr>
      </a:lstStyle>
    </a:spDef>
    <a:lnDef>
      <a:spPr bwMode="auto">
        <a:solidFill>
          <a:schemeClr val="accent2"/>
        </a:solidFill>
        <a:ln w="6350" cap="flat" cmpd="sng" algn="ctr">
          <a:solidFill>
            <a:schemeClr val="bg2"/>
          </a:solidFill>
          <a:prstDash val="solid"/>
          <a:round/>
          <a:headEnd type="none" w="med" len="med"/>
          <a:tailEnd type="none" w="med" len="med"/>
        </a:ln>
        <a:effectLst/>
      </a:spPr>
      <a:bodyPr/>
      <a:lstStyle/>
    </a:lnDef>
    <a:txDef>
      <a:spPr>
        <a:noFill/>
      </a:spPr>
      <a:bodyPr wrap="square" lIns="0" tIns="0" rIns="0" bIns="0" rtlCol="0">
        <a:spAutoFit/>
      </a:bodyPr>
      <a:lstStyle>
        <a:defPPr>
          <a:defRPr sz="1600" smtClean="0">
            <a:solidFill>
              <a:schemeClr val="bg2"/>
            </a:solidFill>
          </a:defRPr>
        </a:defPPr>
      </a:lstStyle>
    </a:txDef>
  </a:objectDefaults>
  <a:extraClrSchemeLst/>
  <a:extLst>
    <a:ext uri="{05A4C25C-085E-4340-85A3-A5531E510DB2}">
      <thm15:themeFamily xmlns:thm15="http://schemas.microsoft.com/office/thememl/2012/main" name="Blank.potx" id="{9652E34C-7C4F-4A34-9562-492D06E0FA25}" vid="{A426479C-B4F1-4BA3-B13B-5C78AE8C70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1264</Words>
  <Application>Microsoft Office PowerPoint</Application>
  <PresentationFormat>On-screen Show (16:9)</PresentationFormat>
  <Paragraphs>160</Paragraphs>
  <Slides>20</Slides>
  <Notes>20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4" baseType="lpstr">
      <vt:lpstr>Arial</vt:lpstr>
      <vt:lpstr>Times New Roman</vt:lpstr>
      <vt:lpstr>Corporate 16_9</vt:lpstr>
      <vt:lpstr>Image Photo Editor</vt:lpstr>
      <vt:lpstr>      </vt:lpstr>
      <vt:lpstr>What is a urinary catheter?</vt:lpstr>
      <vt:lpstr>Reasons for Catheterisation</vt:lpstr>
      <vt:lpstr>Complications</vt:lpstr>
      <vt:lpstr>Infection</vt:lpstr>
      <vt:lpstr>Signs and symptoms of a UTI</vt:lpstr>
      <vt:lpstr>CAUTI - How is infection introduced?</vt:lpstr>
      <vt:lpstr>CAUTI - Encrustation.</vt:lpstr>
      <vt:lpstr> CAUTI - Formation of encrustation. </vt:lpstr>
      <vt:lpstr>Non-drainage of urine</vt:lpstr>
      <vt:lpstr>Biofilms</vt:lpstr>
      <vt:lpstr>Folysil Catheters</vt:lpstr>
      <vt:lpstr>Catheter Maintenance - Troubleshooting</vt:lpstr>
      <vt:lpstr>Bypassing of urine.</vt:lpstr>
      <vt:lpstr>PowerPoint Presentation</vt:lpstr>
      <vt:lpstr>Cathejel</vt:lpstr>
      <vt:lpstr>Tissue damage</vt:lpstr>
      <vt:lpstr>Preventing Infection</vt:lpstr>
      <vt:lpstr>Preventing Infection</vt:lpstr>
      <vt:lpstr>Securing Catheters / Drainage Bags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2015-11-24T16:36:45Z</dcterms:created>
  <dcterms:modified xsi:type="dcterms:W3CDTF">2015-11-24T16:37:05Z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ies>
</file>