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5143500" type="screen16x9"/>
  <p:notesSz cx="6805613" cy="9939338"/>
  <p:custDataLst>
    <p:tags r:id="rId15"/>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39">
          <p15:clr>
            <a:srgbClr val="A4A3A4"/>
          </p15:clr>
        </p15:guide>
        <p15:guide id="2" orient="horz" pos="576">
          <p15:clr>
            <a:srgbClr val="A4A3A4"/>
          </p15:clr>
        </p15:guide>
        <p15:guide id="3" orient="horz" pos="640">
          <p15:clr>
            <a:srgbClr val="A4A3A4"/>
          </p15:clr>
        </p15:guide>
        <p15:guide id="4" orient="horz" pos="2819">
          <p15:clr>
            <a:srgbClr val="A4A3A4"/>
          </p15:clr>
        </p15:guide>
        <p15:guide id="5" orient="horz" pos="2798">
          <p15:clr>
            <a:srgbClr val="A4A3A4"/>
          </p15:clr>
        </p15:guide>
        <p15:guide id="6" orient="horz" pos="450">
          <p15:clr>
            <a:srgbClr val="A4A3A4"/>
          </p15:clr>
        </p15:guide>
        <p15:guide id="7" orient="horz" pos="2606">
          <p15:clr>
            <a:srgbClr val="A4A3A4"/>
          </p15:clr>
        </p15:guide>
        <p15:guide id="8" pos="3039">
          <p15:clr>
            <a:srgbClr val="A4A3A4"/>
          </p15:clr>
        </p15:guide>
        <p15:guide id="9" pos="5442">
          <p15:clr>
            <a:srgbClr val="A4A3A4"/>
          </p15:clr>
        </p15:guide>
        <p15:guide id="10" pos="2722">
          <p15:clr>
            <a:srgbClr val="A4A3A4"/>
          </p15:clr>
        </p15:guide>
        <p15:guide id="11" pos="317">
          <p15:clr>
            <a:srgbClr val="A4A3A4"/>
          </p15:clr>
        </p15:guide>
      </p15:sldGuideLst>
    </p:ext>
    <p:ext uri="{2D200454-40CA-4A62-9FC3-DE9A4176ACB9}">
      <p15:notesGuideLst xmlns:p15="http://schemas.microsoft.com/office/powerpoint/2012/main">
        <p15:guide id="1" orient="horz" pos="3130">
          <p15:clr>
            <a:srgbClr val="A4A3A4"/>
          </p15:clr>
        </p15:guide>
        <p15:guide id="2" pos="2143">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F6F6F"/>
    <a:srgbClr val="25397D"/>
    <a:srgbClr val="40C3D7"/>
    <a:srgbClr val="C7B37F"/>
    <a:srgbClr val="AFADC3"/>
    <a:srgbClr val="B8CF95"/>
    <a:srgbClr val="E34D37"/>
    <a:srgbClr val="FCD900"/>
    <a:srgbClr val="7AB800"/>
    <a:srgbClr val="0065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700" autoAdjust="0"/>
  </p:normalViewPr>
  <p:slideViewPr>
    <p:cSldViewPr snapToObjects="1">
      <p:cViewPr varScale="1">
        <p:scale>
          <a:sx n="109" d="100"/>
          <a:sy n="109" d="100"/>
        </p:scale>
        <p:origin x="91" y="86"/>
      </p:cViewPr>
      <p:guideLst>
        <p:guide orient="horz" pos="239"/>
        <p:guide orient="horz" pos="576"/>
        <p:guide orient="horz" pos="640"/>
        <p:guide orient="horz" pos="2819"/>
        <p:guide orient="horz" pos="2798"/>
        <p:guide orient="horz" pos="450"/>
        <p:guide orient="horz" pos="2606"/>
        <p:guide pos="3039"/>
        <p:guide pos="5442"/>
        <p:guide pos="2722"/>
        <p:guide pos="317"/>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notesViewPr>
    <p:cSldViewPr snapToObjects="1">
      <p:cViewPr varScale="1">
        <p:scale>
          <a:sx n="85" d="100"/>
          <a:sy n="85" d="100"/>
        </p:scale>
        <p:origin x="-3078" y="-84"/>
      </p:cViewPr>
      <p:guideLst>
        <p:guide orient="horz" pos="3130"/>
        <p:guide pos="2143"/>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06921D-D128-40CF-850B-9B4A85E5339F}" type="doc">
      <dgm:prSet loTypeId="urn:microsoft.com/office/officeart/2005/8/layout/vList2" loCatId="list" qsTypeId="urn:microsoft.com/office/officeart/2005/8/quickstyle/simple1" qsCatId="simple" csTypeId="urn:microsoft.com/office/officeart/2005/8/colors/accent5_2" csCatId="accent5" phldr="1"/>
      <dgm:spPr/>
      <dgm:t>
        <a:bodyPr/>
        <a:lstStyle/>
        <a:p>
          <a:endParaRPr lang="en-GB"/>
        </a:p>
      </dgm:t>
    </dgm:pt>
    <dgm:pt modelId="{D8301C09-6765-473F-AFCC-69C1CE46DB2C}">
      <dgm:prSet/>
      <dgm:spPr/>
      <dgm:t>
        <a:bodyPr/>
        <a:lstStyle/>
        <a:p>
          <a:pPr rtl="0"/>
          <a:r>
            <a:rPr lang="en-GB" dirty="0" smtClean="0"/>
            <a:t>For all patients with neurogenic diagnosis </a:t>
          </a:r>
          <a:endParaRPr lang="en-GB" dirty="0"/>
        </a:p>
      </dgm:t>
    </dgm:pt>
    <dgm:pt modelId="{F1074A1F-12C3-40BD-B0FB-ADDAB21191D8}" type="parTrans" cxnId="{491E7D78-D27E-421E-8420-DCFE2D10A5F7}">
      <dgm:prSet/>
      <dgm:spPr/>
      <dgm:t>
        <a:bodyPr/>
        <a:lstStyle/>
        <a:p>
          <a:endParaRPr lang="en-GB"/>
        </a:p>
      </dgm:t>
    </dgm:pt>
    <dgm:pt modelId="{75D05D3F-B2CA-4A6A-A536-732C01A37CB4}" type="sibTrans" cxnId="{491E7D78-D27E-421E-8420-DCFE2D10A5F7}">
      <dgm:prSet/>
      <dgm:spPr/>
      <dgm:t>
        <a:bodyPr/>
        <a:lstStyle/>
        <a:p>
          <a:endParaRPr lang="en-GB"/>
        </a:p>
      </dgm:t>
    </dgm:pt>
    <dgm:pt modelId="{13345778-6D9B-46AD-9E5F-75CD62352FE2}">
      <dgm:prSet/>
      <dgm:spPr/>
      <dgm:t>
        <a:bodyPr/>
        <a:lstStyle/>
        <a:p>
          <a:pPr rtl="0"/>
          <a:r>
            <a:rPr lang="en-GB" dirty="0" smtClean="0"/>
            <a:t>Validated Score</a:t>
          </a:r>
          <a:endParaRPr lang="en-GB" dirty="0"/>
        </a:p>
      </dgm:t>
    </dgm:pt>
    <dgm:pt modelId="{B3962F71-702A-445E-BDDB-2F40FE2729D0}" type="parTrans" cxnId="{012C7EC4-72C1-436B-B33C-ED41C24836F7}">
      <dgm:prSet/>
      <dgm:spPr/>
      <dgm:t>
        <a:bodyPr/>
        <a:lstStyle/>
        <a:p>
          <a:endParaRPr lang="en-GB"/>
        </a:p>
      </dgm:t>
    </dgm:pt>
    <dgm:pt modelId="{E43C7DCB-28FF-4909-BBC1-2F61F707F983}" type="sibTrans" cxnId="{012C7EC4-72C1-436B-B33C-ED41C24836F7}">
      <dgm:prSet/>
      <dgm:spPr/>
      <dgm:t>
        <a:bodyPr/>
        <a:lstStyle/>
        <a:p>
          <a:endParaRPr lang="en-GB"/>
        </a:p>
      </dgm:t>
    </dgm:pt>
    <dgm:pt modelId="{8D47AB15-EBB7-40B2-9147-9E1B56E72688}">
      <dgm:prSet/>
      <dgm:spPr/>
      <dgm:t>
        <a:bodyPr/>
        <a:lstStyle/>
        <a:p>
          <a:pPr rtl="0"/>
          <a:r>
            <a:rPr lang="en-GB" dirty="0" smtClean="0"/>
            <a:t>Easy to fill in for the patient or HCP</a:t>
          </a:r>
          <a:endParaRPr lang="en-GB" dirty="0"/>
        </a:p>
      </dgm:t>
    </dgm:pt>
    <dgm:pt modelId="{478C7872-47EB-4F56-97F6-988E5B3B5E6F}" type="parTrans" cxnId="{E4D87D57-4F5E-4627-BBA3-5DBE322C1F77}">
      <dgm:prSet/>
      <dgm:spPr/>
      <dgm:t>
        <a:bodyPr/>
        <a:lstStyle/>
        <a:p>
          <a:endParaRPr lang="en-GB"/>
        </a:p>
      </dgm:t>
    </dgm:pt>
    <dgm:pt modelId="{5C4B5D8C-68CF-4BBA-815B-DA4041461989}" type="sibTrans" cxnId="{E4D87D57-4F5E-4627-BBA3-5DBE322C1F77}">
      <dgm:prSet/>
      <dgm:spPr/>
      <dgm:t>
        <a:bodyPr/>
        <a:lstStyle/>
        <a:p>
          <a:endParaRPr lang="en-GB"/>
        </a:p>
      </dgm:t>
    </dgm:pt>
    <dgm:pt modelId="{F07A7686-F11F-45F4-8AB2-3362B8C0038F}">
      <dgm:prSet/>
      <dgm:spPr/>
      <dgm:t>
        <a:bodyPr/>
        <a:lstStyle/>
        <a:p>
          <a:pPr rtl="0"/>
          <a:r>
            <a:rPr lang="en-GB" dirty="0" smtClean="0"/>
            <a:t>Consider Peristeen if score 10 or over</a:t>
          </a:r>
        </a:p>
      </dgm:t>
    </dgm:pt>
    <dgm:pt modelId="{7F4E54FA-B487-4108-8AA6-357BD7E2BE2D}" type="parTrans" cxnId="{4ED53545-3D6E-4396-A4E6-D60D651CD249}">
      <dgm:prSet/>
      <dgm:spPr/>
      <dgm:t>
        <a:bodyPr/>
        <a:lstStyle/>
        <a:p>
          <a:endParaRPr lang="en-GB"/>
        </a:p>
      </dgm:t>
    </dgm:pt>
    <dgm:pt modelId="{30A0D852-45D6-4FB3-B144-362DF765A146}" type="sibTrans" cxnId="{4ED53545-3D6E-4396-A4E6-D60D651CD249}">
      <dgm:prSet/>
      <dgm:spPr/>
      <dgm:t>
        <a:bodyPr/>
        <a:lstStyle/>
        <a:p>
          <a:endParaRPr lang="en-GB"/>
        </a:p>
      </dgm:t>
    </dgm:pt>
    <dgm:pt modelId="{87D8221B-9626-481A-8800-A744D9F89C4F}" type="pres">
      <dgm:prSet presAssocID="{A606921D-D128-40CF-850B-9B4A85E5339F}" presName="linear" presStyleCnt="0">
        <dgm:presLayoutVars>
          <dgm:animLvl val="lvl"/>
          <dgm:resizeHandles val="exact"/>
        </dgm:presLayoutVars>
      </dgm:prSet>
      <dgm:spPr/>
      <dgm:t>
        <a:bodyPr/>
        <a:lstStyle/>
        <a:p>
          <a:endParaRPr lang="en-GB"/>
        </a:p>
      </dgm:t>
    </dgm:pt>
    <dgm:pt modelId="{634968D7-D938-46B6-9726-A1FD668470A1}" type="pres">
      <dgm:prSet presAssocID="{D8301C09-6765-473F-AFCC-69C1CE46DB2C}" presName="parentText" presStyleLbl="node1" presStyleIdx="0" presStyleCnt="4" custLinFactNeighborY="-34396">
        <dgm:presLayoutVars>
          <dgm:chMax val="0"/>
          <dgm:bulletEnabled val="1"/>
        </dgm:presLayoutVars>
      </dgm:prSet>
      <dgm:spPr/>
      <dgm:t>
        <a:bodyPr/>
        <a:lstStyle/>
        <a:p>
          <a:endParaRPr lang="en-GB"/>
        </a:p>
      </dgm:t>
    </dgm:pt>
    <dgm:pt modelId="{7D8392A3-2771-4909-91AB-37C0C1FC3676}" type="pres">
      <dgm:prSet presAssocID="{75D05D3F-B2CA-4A6A-A536-732C01A37CB4}" presName="spacer" presStyleCnt="0"/>
      <dgm:spPr/>
    </dgm:pt>
    <dgm:pt modelId="{560AA38A-4E54-48D8-B591-B7F1F7BB0D6F}" type="pres">
      <dgm:prSet presAssocID="{13345778-6D9B-46AD-9E5F-75CD62352FE2}" presName="parentText" presStyleLbl="node1" presStyleIdx="1" presStyleCnt="4">
        <dgm:presLayoutVars>
          <dgm:chMax val="0"/>
          <dgm:bulletEnabled val="1"/>
        </dgm:presLayoutVars>
      </dgm:prSet>
      <dgm:spPr/>
      <dgm:t>
        <a:bodyPr/>
        <a:lstStyle/>
        <a:p>
          <a:endParaRPr lang="en-GB"/>
        </a:p>
      </dgm:t>
    </dgm:pt>
    <dgm:pt modelId="{C45D9BF7-9201-4EC3-975A-67D632E872AF}" type="pres">
      <dgm:prSet presAssocID="{E43C7DCB-28FF-4909-BBC1-2F61F707F983}" presName="spacer" presStyleCnt="0"/>
      <dgm:spPr/>
    </dgm:pt>
    <dgm:pt modelId="{B54B46B2-6A50-4ED3-AB42-BABB54D4693A}" type="pres">
      <dgm:prSet presAssocID="{8D47AB15-EBB7-40B2-9147-9E1B56E72688}" presName="parentText" presStyleLbl="node1" presStyleIdx="2" presStyleCnt="4">
        <dgm:presLayoutVars>
          <dgm:chMax val="0"/>
          <dgm:bulletEnabled val="1"/>
        </dgm:presLayoutVars>
      </dgm:prSet>
      <dgm:spPr/>
      <dgm:t>
        <a:bodyPr/>
        <a:lstStyle/>
        <a:p>
          <a:endParaRPr lang="en-GB"/>
        </a:p>
      </dgm:t>
    </dgm:pt>
    <dgm:pt modelId="{3D77BF81-020F-4DB8-B477-C85A00252E28}" type="pres">
      <dgm:prSet presAssocID="{5C4B5D8C-68CF-4BBA-815B-DA4041461989}" presName="spacer" presStyleCnt="0"/>
      <dgm:spPr/>
    </dgm:pt>
    <dgm:pt modelId="{F12DC0C1-5F94-4E13-B848-2A5B40BE46AD}" type="pres">
      <dgm:prSet presAssocID="{F07A7686-F11F-45F4-8AB2-3362B8C0038F}" presName="parentText" presStyleLbl="node1" presStyleIdx="3" presStyleCnt="4">
        <dgm:presLayoutVars>
          <dgm:chMax val="0"/>
          <dgm:bulletEnabled val="1"/>
        </dgm:presLayoutVars>
      </dgm:prSet>
      <dgm:spPr/>
      <dgm:t>
        <a:bodyPr/>
        <a:lstStyle/>
        <a:p>
          <a:endParaRPr lang="en-GB"/>
        </a:p>
      </dgm:t>
    </dgm:pt>
  </dgm:ptLst>
  <dgm:cxnLst>
    <dgm:cxn modelId="{201E2CC6-173D-4EAB-A2DC-0F3BCF2B54E7}" type="presOf" srcId="{F07A7686-F11F-45F4-8AB2-3362B8C0038F}" destId="{F12DC0C1-5F94-4E13-B848-2A5B40BE46AD}" srcOrd="0" destOrd="0" presId="urn:microsoft.com/office/officeart/2005/8/layout/vList2"/>
    <dgm:cxn modelId="{36209D0F-AE6D-40F5-9DD6-7435B326D38D}" type="presOf" srcId="{13345778-6D9B-46AD-9E5F-75CD62352FE2}" destId="{560AA38A-4E54-48D8-B591-B7F1F7BB0D6F}" srcOrd="0" destOrd="0" presId="urn:microsoft.com/office/officeart/2005/8/layout/vList2"/>
    <dgm:cxn modelId="{2F22EBB6-5879-4C72-992F-13E73CF01FF0}" type="presOf" srcId="{D8301C09-6765-473F-AFCC-69C1CE46DB2C}" destId="{634968D7-D938-46B6-9726-A1FD668470A1}" srcOrd="0" destOrd="0" presId="urn:microsoft.com/office/officeart/2005/8/layout/vList2"/>
    <dgm:cxn modelId="{6EC88FCA-2DFB-4F64-8CD0-30BFBA97BC33}" type="presOf" srcId="{8D47AB15-EBB7-40B2-9147-9E1B56E72688}" destId="{B54B46B2-6A50-4ED3-AB42-BABB54D4693A}" srcOrd="0" destOrd="0" presId="urn:microsoft.com/office/officeart/2005/8/layout/vList2"/>
    <dgm:cxn modelId="{4ED53545-3D6E-4396-A4E6-D60D651CD249}" srcId="{A606921D-D128-40CF-850B-9B4A85E5339F}" destId="{F07A7686-F11F-45F4-8AB2-3362B8C0038F}" srcOrd="3" destOrd="0" parTransId="{7F4E54FA-B487-4108-8AA6-357BD7E2BE2D}" sibTransId="{30A0D852-45D6-4FB3-B144-362DF765A146}"/>
    <dgm:cxn modelId="{012C7EC4-72C1-436B-B33C-ED41C24836F7}" srcId="{A606921D-D128-40CF-850B-9B4A85E5339F}" destId="{13345778-6D9B-46AD-9E5F-75CD62352FE2}" srcOrd="1" destOrd="0" parTransId="{B3962F71-702A-445E-BDDB-2F40FE2729D0}" sibTransId="{E43C7DCB-28FF-4909-BBC1-2F61F707F983}"/>
    <dgm:cxn modelId="{627DD2A1-A84E-43B1-9D65-290B4208AC13}" type="presOf" srcId="{A606921D-D128-40CF-850B-9B4A85E5339F}" destId="{87D8221B-9626-481A-8800-A744D9F89C4F}" srcOrd="0" destOrd="0" presId="urn:microsoft.com/office/officeart/2005/8/layout/vList2"/>
    <dgm:cxn modelId="{491E7D78-D27E-421E-8420-DCFE2D10A5F7}" srcId="{A606921D-D128-40CF-850B-9B4A85E5339F}" destId="{D8301C09-6765-473F-AFCC-69C1CE46DB2C}" srcOrd="0" destOrd="0" parTransId="{F1074A1F-12C3-40BD-B0FB-ADDAB21191D8}" sibTransId="{75D05D3F-B2CA-4A6A-A536-732C01A37CB4}"/>
    <dgm:cxn modelId="{E4D87D57-4F5E-4627-BBA3-5DBE322C1F77}" srcId="{A606921D-D128-40CF-850B-9B4A85E5339F}" destId="{8D47AB15-EBB7-40B2-9147-9E1B56E72688}" srcOrd="2" destOrd="0" parTransId="{478C7872-47EB-4F56-97F6-988E5B3B5E6F}" sibTransId="{5C4B5D8C-68CF-4BBA-815B-DA4041461989}"/>
    <dgm:cxn modelId="{02ACEEC8-B5F8-48E8-B504-AFD9EBC87CC7}" type="presParOf" srcId="{87D8221B-9626-481A-8800-A744D9F89C4F}" destId="{634968D7-D938-46B6-9726-A1FD668470A1}" srcOrd="0" destOrd="0" presId="urn:microsoft.com/office/officeart/2005/8/layout/vList2"/>
    <dgm:cxn modelId="{BA3673C8-52A8-4131-A4C1-FD9F173D9B1F}" type="presParOf" srcId="{87D8221B-9626-481A-8800-A744D9F89C4F}" destId="{7D8392A3-2771-4909-91AB-37C0C1FC3676}" srcOrd="1" destOrd="0" presId="urn:microsoft.com/office/officeart/2005/8/layout/vList2"/>
    <dgm:cxn modelId="{10718821-D6F2-4DA3-B540-9C5CB78CBBE7}" type="presParOf" srcId="{87D8221B-9626-481A-8800-A744D9F89C4F}" destId="{560AA38A-4E54-48D8-B591-B7F1F7BB0D6F}" srcOrd="2" destOrd="0" presId="urn:microsoft.com/office/officeart/2005/8/layout/vList2"/>
    <dgm:cxn modelId="{791AF5A0-C50E-4908-8712-409023E346D8}" type="presParOf" srcId="{87D8221B-9626-481A-8800-A744D9F89C4F}" destId="{C45D9BF7-9201-4EC3-975A-67D632E872AF}" srcOrd="3" destOrd="0" presId="urn:microsoft.com/office/officeart/2005/8/layout/vList2"/>
    <dgm:cxn modelId="{3D415F09-B19D-418B-8C65-0F98BBCC1C09}" type="presParOf" srcId="{87D8221B-9626-481A-8800-A744D9F89C4F}" destId="{B54B46B2-6A50-4ED3-AB42-BABB54D4693A}" srcOrd="4" destOrd="0" presId="urn:microsoft.com/office/officeart/2005/8/layout/vList2"/>
    <dgm:cxn modelId="{C47D7DD6-4B7F-4F94-A601-63D7578C754A}" type="presParOf" srcId="{87D8221B-9626-481A-8800-A744D9F89C4F}" destId="{3D77BF81-020F-4DB8-B477-C85A00252E28}" srcOrd="5" destOrd="0" presId="urn:microsoft.com/office/officeart/2005/8/layout/vList2"/>
    <dgm:cxn modelId="{9888F616-375A-41EE-960E-46CF9A6A0646}" type="presParOf" srcId="{87D8221B-9626-481A-8800-A744D9F89C4F}" destId="{F12DC0C1-5F94-4E13-B848-2A5B40BE46AD}"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4968D7-D938-46B6-9726-A1FD668470A1}">
      <dsp:nvSpPr>
        <dsp:cNvPr id="0" name=""/>
        <dsp:cNvSpPr/>
      </dsp:nvSpPr>
      <dsp:spPr>
        <a:xfrm>
          <a:off x="0" y="58184"/>
          <a:ext cx="3240360" cy="579149"/>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GB" sz="1500" kern="1200" dirty="0" smtClean="0"/>
            <a:t>For all patients with neurogenic diagnosis </a:t>
          </a:r>
          <a:endParaRPr lang="en-GB" sz="1500" kern="1200" dirty="0"/>
        </a:p>
      </dsp:txBody>
      <dsp:txXfrm>
        <a:off x="28272" y="86456"/>
        <a:ext cx="3183816" cy="522605"/>
      </dsp:txXfrm>
    </dsp:sp>
    <dsp:sp modelId="{560AA38A-4E54-48D8-B591-B7F1F7BB0D6F}">
      <dsp:nvSpPr>
        <dsp:cNvPr id="0" name=""/>
        <dsp:cNvSpPr/>
      </dsp:nvSpPr>
      <dsp:spPr>
        <a:xfrm>
          <a:off x="0" y="695393"/>
          <a:ext cx="3240360" cy="579149"/>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GB" sz="1500" kern="1200" dirty="0" smtClean="0"/>
            <a:t>Validated Score</a:t>
          </a:r>
          <a:endParaRPr lang="en-GB" sz="1500" kern="1200" dirty="0"/>
        </a:p>
      </dsp:txBody>
      <dsp:txXfrm>
        <a:off x="28272" y="723665"/>
        <a:ext cx="3183816" cy="522605"/>
      </dsp:txXfrm>
    </dsp:sp>
    <dsp:sp modelId="{B54B46B2-6A50-4ED3-AB42-BABB54D4693A}">
      <dsp:nvSpPr>
        <dsp:cNvPr id="0" name=""/>
        <dsp:cNvSpPr/>
      </dsp:nvSpPr>
      <dsp:spPr>
        <a:xfrm>
          <a:off x="0" y="1317744"/>
          <a:ext cx="3240360" cy="579149"/>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GB" sz="1500" kern="1200" dirty="0" smtClean="0"/>
            <a:t>Easy to fill in for the patient or HCP</a:t>
          </a:r>
          <a:endParaRPr lang="en-GB" sz="1500" kern="1200" dirty="0"/>
        </a:p>
      </dsp:txBody>
      <dsp:txXfrm>
        <a:off x="28272" y="1346016"/>
        <a:ext cx="3183816" cy="522605"/>
      </dsp:txXfrm>
    </dsp:sp>
    <dsp:sp modelId="{F12DC0C1-5F94-4E13-B848-2A5B40BE46AD}">
      <dsp:nvSpPr>
        <dsp:cNvPr id="0" name=""/>
        <dsp:cNvSpPr/>
      </dsp:nvSpPr>
      <dsp:spPr>
        <a:xfrm>
          <a:off x="0" y="1940094"/>
          <a:ext cx="3240360" cy="579149"/>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GB" sz="1500" kern="1200" dirty="0" smtClean="0"/>
            <a:t>Consider Peristeen if score 10 or over</a:t>
          </a:r>
        </a:p>
      </dsp:txBody>
      <dsp:txXfrm>
        <a:off x="28272" y="1968366"/>
        <a:ext cx="3183816" cy="52260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49099"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vl1pPr>
          </a:lstStyle>
          <a:p>
            <a:endParaRPr lang="en-US" dirty="0"/>
          </a:p>
        </p:txBody>
      </p:sp>
      <p:sp>
        <p:nvSpPr>
          <p:cNvPr id="6147" name="Rectangle 3"/>
          <p:cNvSpPr>
            <a:spLocks noGrp="1" noChangeArrowheads="1"/>
          </p:cNvSpPr>
          <p:nvPr>
            <p:ph type="dt" idx="1"/>
          </p:nvPr>
        </p:nvSpPr>
        <p:spPr bwMode="auto">
          <a:xfrm>
            <a:off x="3854939" y="0"/>
            <a:ext cx="2949099"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vl1pPr>
          </a:lstStyle>
          <a:p>
            <a:endParaRPr lang="en-US" dirty="0"/>
          </a:p>
        </p:txBody>
      </p:sp>
      <p:sp>
        <p:nvSpPr>
          <p:cNvPr id="6148" name="Rectangle 4"/>
          <p:cNvSpPr>
            <a:spLocks noGrp="1" noRot="1" noChangeAspect="1" noChangeArrowheads="1" noTextEdit="1"/>
          </p:cNvSpPr>
          <p:nvPr>
            <p:ph type="sldImg" idx="2"/>
          </p:nvPr>
        </p:nvSpPr>
        <p:spPr bwMode="auto">
          <a:xfrm>
            <a:off x="92075" y="746125"/>
            <a:ext cx="6623050" cy="3725863"/>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680562" y="4721186"/>
            <a:ext cx="5444490" cy="447270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9440646"/>
            <a:ext cx="2949099"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000"/>
            </a:lvl1pPr>
          </a:lstStyle>
          <a:p>
            <a:endParaRPr lang="en-US" dirty="0"/>
          </a:p>
        </p:txBody>
      </p:sp>
      <p:sp>
        <p:nvSpPr>
          <p:cNvPr id="6151" name="Rectangle 7"/>
          <p:cNvSpPr>
            <a:spLocks noGrp="1" noChangeArrowheads="1"/>
          </p:cNvSpPr>
          <p:nvPr>
            <p:ph type="sldNum" sz="quarter" idx="5"/>
          </p:nvPr>
        </p:nvSpPr>
        <p:spPr bwMode="auto">
          <a:xfrm>
            <a:off x="3854939" y="9440646"/>
            <a:ext cx="2949099"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000"/>
            </a:lvl1pPr>
          </a:lstStyle>
          <a:p>
            <a:fld id="{A6DCC2FD-5590-45B0-9304-F5328BE63FEC}" type="slidenum">
              <a:rPr lang="en-US" smtClean="0"/>
              <a:pPr/>
              <a:t>‹#›</a:t>
            </a:fld>
            <a:endParaRPr lang="en-US" dirty="0"/>
          </a:p>
        </p:txBody>
      </p:sp>
    </p:spTree>
    <p:extLst>
      <p:ext uri="{BB962C8B-B14F-4D97-AF65-F5344CB8AC3E}">
        <p14:creationId xmlns:p14="http://schemas.microsoft.com/office/powerpoint/2010/main" val="84217841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000" kern="1200">
        <a:solidFill>
          <a:schemeClr val="tx1"/>
        </a:solidFill>
        <a:latin typeface="Arial" charset="0"/>
        <a:ea typeface="+mn-ea"/>
        <a:cs typeface="+mn-cs"/>
      </a:defRPr>
    </a:lvl1pPr>
    <a:lvl2pPr marL="457200" algn="l" rtl="0" fontAlgn="base">
      <a:spcBef>
        <a:spcPct val="30000"/>
      </a:spcBef>
      <a:spcAft>
        <a:spcPct val="0"/>
      </a:spcAft>
      <a:defRPr sz="1000" kern="1200">
        <a:solidFill>
          <a:schemeClr val="tx1"/>
        </a:solidFill>
        <a:latin typeface="Arial" charset="0"/>
        <a:ea typeface="+mn-ea"/>
        <a:cs typeface="+mn-cs"/>
      </a:defRPr>
    </a:lvl2pPr>
    <a:lvl3pPr marL="914400" algn="l" rtl="0" fontAlgn="base">
      <a:spcBef>
        <a:spcPct val="30000"/>
      </a:spcBef>
      <a:spcAft>
        <a:spcPct val="0"/>
      </a:spcAft>
      <a:defRPr sz="1000" kern="1200">
        <a:solidFill>
          <a:schemeClr val="tx1"/>
        </a:solidFill>
        <a:latin typeface="Arial" charset="0"/>
        <a:ea typeface="+mn-ea"/>
        <a:cs typeface="+mn-cs"/>
      </a:defRPr>
    </a:lvl3pPr>
    <a:lvl4pPr marL="1371600" algn="l" rtl="0" fontAlgn="base">
      <a:spcBef>
        <a:spcPct val="30000"/>
      </a:spcBef>
      <a:spcAft>
        <a:spcPct val="0"/>
      </a:spcAft>
      <a:defRPr sz="1000" kern="1200">
        <a:solidFill>
          <a:schemeClr val="tx1"/>
        </a:solidFill>
        <a:latin typeface="Arial" charset="0"/>
        <a:ea typeface="+mn-ea"/>
        <a:cs typeface="+mn-cs"/>
      </a:defRPr>
    </a:lvl4pPr>
    <a:lvl5pPr marL="1828800" algn="l" rtl="0" fontAlgn="base">
      <a:spcBef>
        <a:spcPct val="30000"/>
      </a:spcBef>
      <a:spcAft>
        <a:spcPct val="0"/>
      </a:spcAft>
      <a:defRPr sz="10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3050" cy="3725863"/>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1</a:t>
            </a:fld>
            <a:endParaRPr lang="en-GB" dirty="0"/>
          </a:p>
        </p:txBody>
      </p:sp>
    </p:spTree>
    <p:extLst>
      <p:ext uri="{BB962C8B-B14F-4D97-AF65-F5344CB8AC3E}">
        <p14:creationId xmlns:p14="http://schemas.microsoft.com/office/powerpoint/2010/main" val="38407628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p:spPr>
        <p:txBody>
          <a:bodyPr/>
          <a:lstStyle/>
          <a:p>
            <a:fld id="{D22DF1E4-33AB-4D9D-9BDA-6C94E91B925A}" type="slidenum">
              <a:rPr lang="en-GB" smtClean="0"/>
              <a:pPr/>
              <a:t>2</a:t>
            </a:fld>
            <a:endParaRPr lang="en-GB" dirty="0" smtClean="0"/>
          </a:p>
        </p:txBody>
      </p:sp>
      <p:sp>
        <p:nvSpPr>
          <p:cNvPr id="171011" name="Rectangle 2"/>
          <p:cNvSpPr>
            <a:spLocks noGrp="1" noRot="1" noChangeAspect="1" noChangeArrowheads="1" noTextEdit="1"/>
          </p:cNvSpPr>
          <p:nvPr>
            <p:ph type="sldImg"/>
          </p:nvPr>
        </p:nvSpPr>
        <p:spPr>
          <a:xfrm>
            <a:off x="103188" y="752475"/>
            <a:ext cx="6599237" cy="3713163"/>
          </a:xfrm>
          <a:ln/>
        </p:spPr>
      </p:sp>
      <p:sp>
        <p:nvSpPr>
          <p:cNvPr id="171012" name="Rectangle 3"/>
          <p:cNvSpPr>
            <a:spLocks noGrp="1" noChangeArrowheads="1"/>
          </p:cNvSpPr>
          <p:nvPr>
            <p:ph type="body" idx="1"/>
          </p:nvPr>
        </p:nvSpPr>
        <p:spPr>
          <a:noFill/>
          <a:ln/>
        </p:spPr>
        <p:txBody>
          <a:bodyPr/>
          <a:lstStyle/>
          <a:p>
            <a:pPr defTabSz="763981"/>
            <a:r>
              <a:rPr lang="en-GB" dirty="0" smtClean="0"/>
              <a:t>The large bowel or colon acts as a “waste processor”, receiving semi-liquid stool from the small intestine and gradually re-absorbing fluid, resulting in formed stool.</a:t>
            </a:r>
          </a:p>
        </p:txBody>
      </p:sp>
    </p:spTree>
    <p:extLst>
      <p:ext uri="{BB962C8B-B14F-4D97-AF65-F5344CB8AC3E}">
        <p14:creationId xmlns:p14="http://schemas.microsoft.com/office/powerpoint/2010/main" val="3668635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p:spPr>
        <p:txBody>
          <a:bodyPr/>
          <a:lstStyle/>
          <a:p>
            <a:fld id="{0FB80887-C6A0-4460-AABA-F4FB4CEA7DEA}" type="slidenum">
              <a:rPr lang="en-GB" smtClean="0"/>
              <a:pPr/>
              <a:t>3</a:t>
            </a:fld>
            <a:endParaRPr lang="en-GB" dirty="0" smtClean="0"/>
          </a:p>
        </p:txBody>
      </p:sp>
      <p:sp>
        <p:nvSpPr>
          <p:cNvPr id="172035" name="Rectangle 2"/>
          <p:cNvSpPr>
            <a:spLocks noGrp="1" noRot="1" noChangeAspect="1" noChangeArrowheads="1" noTextEdit="1"/>
          </p:cNvSpPr>
          <p:nvPr>
            <p:ph type="sldImg"/>
          </p:nvPr>
        </p:nvSpPr>
        <p:spPr>
          <a:xfrm>
            <a:off x="103188" y="752475"/>
            <a:ext cx="6599237" cy="3713163"/>
          </a:xfrm>
          <a:ln/>
        </p:spPr>
      </p:sp>
      <p:sp>
        <p:nvSpPr>
          <p:cNvPr id="172036" name="Rectangle 3"/>
          <p:cNvSpPr>
            <a:spLocks noGrp="1" noChangeArrowheads="1"/>
          </p:cNvSpPr>
          <p:nvPr>
            <p:ph type="body" idx="1"/>
          </p:nvPr>
        </p:nvSpPr>
        <p:spPr>
          <a:noFill/>
          <a:ln/>
        </p:spPr>
        <p:txBody>
          <a:bodyPr/>
          <a:lstStyle/>
          <a:p>
            <a:pPr defTabSz="763981"/>
            <a:r>
              <a:rPr lang="en-GB" dirty="0" smtClean="0"/>
              <a:t>There is continuous mixing and churning of matter in the colon, with occasional “mass movements” when waves of peristalsis propel stool large distances along the colon. Typically these mass movements are triggered by eating or drinking (the “gastro-colic response”) and the large bowel tends to be most active in the morning. This is why 15-30 minutes after breakfast is the most common time for defaecation. Normal adults taking a Westernised diet pass 150-200 grams of faeces per day, the amount depending largely upon dietary fibre intake. Normal bowel frequency varies considerably and is probably between three times per day and three times per week in Western societies (Connell et al, 1965), with only 40% of the population of Western countries experiencing the accepted “normal” bowel habit of once per day (Heaton et al. 1992). Once the phase of toilet training is passed, the urge to </a:t>
            </a:r>
            <a:r>
              <a:rPr lang="en-GB" dirty="0" err="1" smtClean="0"/>
              <a:t>defaecate</a:t>
            </a:r>
            <a:r>
              <a:rPr lang="en-GB" dirty="0" smtClean="0"/>
              <a:t> is felt once rectal filling passes a threshold volume, but this urge should not be desperately urgent and can easily be resisted until a toilet is found to empty the bowel. </a:t>
            </a:r>
          </a:p>
          <a:p>
            <a:pPr defTabSz="763981"/>
            <a:r>
              <a:rPr lang="en-GB" b="1" u="sng" dirty="0" smtClean="0"/>
              <a:t>References</a:t>
            </a:r>
          </a:p>
          <a:p>
            <a:pPr defTabSz="763981"/>
            <a:r>
              <a:rPr lang="en-GB" dirty="0" err="1" smtClean="0"/>
              <a:t>Connell,A.M</a:t>
            </a:r>
            <a:r>
              <a:rPr lang="en-GB" dirty="0" smtClean="0"/>
              <a:t>., </a:t>
            </a:r>
            <a:r>
              <a:rPr lang="en-GB" dirty="0" err="1" smtClean="0"/>
              <a:t>Hilton,C</a:t>
            </a:r>
            <a:r>
              <a:rPr lang="en-GB" dirty="0" smtClean="0"/>
              <a:t>., </a:t>
            </a:r>
            <a:r>
              <a:rPr lang="en-GB" dirty="0" err="1" smtClean="0"/>
              <a:t>Irvine,G</a:t>
            </a:r>
            <a:r>
              <a:rPr lang="en-GB" dirty="0" smtClean="0"/>
              <a:t>., </a:t>
            </a:r>
            <a:r>
              <a:rPr lang="en-GB" dirty="0" err="1" smtClean="0"/>
              <a:t>Lennard-Jones,J.E</a:t>
            </a:r>
            <a:r>
              <a:rPr lang="en-GB" dirty="0" smtClean="0"/>
              <a:t>. and </a:t>
            </a:r>
            <a:r>
              <a:rPr lang="en-GB" dirty="0" err="1" smtClean="0"/>
              <a:t>Misiewicz,J.J</a:t>
            </a:r>
            <a:r>
              <a:rPr lang="en-GB" dirty="0" smtClean="0"/>
              <a:t>. (1965)  Variation in bowel habit in two population samples.  </a:t>
            </a:r>
            <a:r>
              <a:rPr lang="en-GB" i="1" dirty="0" smtClean="0"/>
              <a:t>British Medical Journal</a:t>
            </a:r>
            <a:r>
              <a:rPr lang="en-GB" dirty="0" smtClean="0"/>
              <a:t>  </a:t>
            </a:r>
            <a:r>
              <a:rPr lang="en-GB" b="1" dirty="0" smtClean="0"/>
              <a:t>ii</a:t>
            </a:r>
            <a:r>
              <a:rPr lang="en-GB" dirty="0" smtClean="0"/>
              <a:t>, 1095-1099.</a:t>
            </a:r>
          </a:p>
          <a:p>
            <a:pPr defTabSz="763981"/>
            <a:r>
              <a:rPr lang="en-GB" dirty="0" err="1" smtClean="0"/>
              <a:t>Heaton,K.W</a:t>
            </a:r>
            <a:r>
              <a:rPr lang="en-GB" dirty="0" smtClean="0"/>
              <a:t>., </a:t>
            </a:r>
            <a:r>
              <a:rPr lang="en-GB" dirty="0" err="1" smtClean="0"/>
              <a:t>Radvan,J</a:t>
            </a:r>
            <a:r>
              <a:rPr lang="en-GB" dirty="0" smtClean="0"/>
              <a:t>., </a:t>
            </a:r>
            <a:r>
              <a:rPr lang="en-GB" dirty="0" err="1" smtClean="0"/>
              <a:t>Cripps,H</a:t>
            </a:r>
            <a:r>
              <a:rPr lang="en-GB" dirty="0" smtClean="0"/>
              <a:t>., </a:t>
            </a:r>
            <a:r>
              <a:rPr lang="en-GB" dirty="0" err="1" smtClean="0"/>
              <a:t>Mountford,R.A</a:t>
            </a:r>
            <a:r>
              <a:rPr lang="en-GB" dirty="0" smtClean="0"/>
              <a:t>., </a:t>
            </a:r>
            <a:r>
              <a:rPr lang="en-GB" dirty="0" err="1" smtClean="0"/>
              <a:t>Braddon,F.E.M</a:t>
            </a:r>
            <a:r>
              <a:rPr lang="en-GB" dirty="0" smtClean="0"/>
              <a:t>. and </a:t>
            </a:r>
            <a:r>
              <a:rPr lang="en-GB" dirty="0" err="1" smtClean="0"/>
              <a:t>Hughes,A.O</a:t>
            </a:r>
            <a:r>
              <a:rPr lang="en-GB" dirty="0" smtClean="0"/>
              <a:t>. (1992)  Defaecation frequency and timing, and stool form in the general population: a prospective study.  </a:t>
            </a:r>
            <a:r>
              <a:rPr lang="en-GB" i="1" dirty="0" smtClean="0"/>
              <a:t>Gut</a:t>
            </a:r>
            <a:r>
              <a:rPr lang="en-GB" dirty="0" smtClean="0"/>
              <a:t>  </a:t>
            </a:r>
            <a:r>
              <a:rPr lang="en-GB" b="1" dirty="0" smtClean="0"/>
              <a:t>33</a:t>
            </a:r>
            <a:r>
              <a:rPr lang="en-GB" dirty="0" smtClean="0"/>
              <a:t>, 818-824.</a:t>
            </a:r>
          </a:p>
          <a:p>
            <a:pPr defTabSz="763981"/>
            <a:endParaRPr lang="en-GB" dirty="0" smtClean="0"/>
          </a:p>
        </p:txBody>
      </p:sp>
    </p:spTree>
    <p:extLst>
      <p:ext uri="{BB962C8B-B14F-4D97-AF65-F5344CB8AC3E}">
        <p14:creationId xmlns:p14="http://schemas.microsoft.com/office/powerpoint/2010/main" val="31512475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4</a:t>
            </a:fld>
            <a:endParaRPr lang="en-GB" dirty="0"/>
          </a:p>
        </p:txBody>
      </p:sp>
    </p:spTree>
    <p:extLst>
      <p:ext uri="{BB962C8B-B14F-4D97-AF65-F5344CB8AC3E}">
        <p14:creationId xmlns:p14="http://schemas.microsoft.com/office/powerpoint/2010/main" val="24060859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p:spPr>
        <p:txBody>
          <a:bodyPr/>
          <a:lstStyle/>
          <a:p>
            <a:fld id="{B116E368-B91F-4A03-BE89-DACBF970B6ED}" type="slidenum">
              <a:rPr lang="en-GB" smtClean="0"/>
              <a:pPr/>
              <a:t>5</a:t>
            </a:fld>
            <a:endParaRPr lang="en-GB" dirty="0" smtClean="0"/>
          </a:p>
        </p:txBody>
      </p:sp>
      <p:sp>
        <p:nvSpPr>
          <p:cNvPr id="179203" name="Rectangle 2"/>
          <p:cNvSpPr>
            <a:spLocks noGrp="1" noRot="1" noChangeAspect="1" noChangeArrowheads="1" noTextEdit="1"/>
          </p:cNvSpPr>
          <p:nvPr>
            <p:ph type="sldImg"/>
          </p:nvPr>
        </p:nvSpPr>
        <p:spPr>
          <a:xfrm>
            <a:off x="157163" y="784225"/>
            <a:ext cx="6543675" cy="3681413"/>
          </a:xfrm>
          <a:ln/>
        </p:spPr>
      </p:sp>
      <p:sp>
        <p:nvSpPr>
          <p:cNvPr id="179204" name="Rectangle 3"/>
          <p:cNvSpPr>
            <a:spLocks noGrp="1" noChangeArrowheads="1"/>
          </p:cNvSpPr>
          <p:nvPr>
            <p:ph type="body" idx="1"/>
          </p:nvPr>
        </p:nvSpPr>
        <p:spPr>
          <a:xfrm>
            <a:off x="922256" y="4702071"/>
            <a:ext cx="4999263" cy="4466331"/>
          </a:xfrm>
          <a:noFill/>
          <a:ln/>
        </p:spPr>
        <p:txBody>
          <a:bodyPr/>
          <a:lstStyle/>
          <a:p>
            <a:pPr eaLnBrk="1" hangingPunct="1">
              <a:spcBef>
                <a:spcPct val="0"/>
              </a:spcBef>
            </a:pPr>
            <a:r>
              <a:rPr lang="en-GB" dirty="0" smtClean="0"/>
              <a:t>Looking more closely at the lower part of the colon - the rectum - we see the two sphincters: the internal sphincter and the external sphincter. </a:t>
            </a:r>
          </a:p>
          <a:p>
            <a:pPr eaLnBrk="1" hangingPunct="1">
              <a:spcBef>
                <a:spcPct val="0"/>
              </a:spcBef>
            </a:pPr>
            <a:endParaRPr lang="en-GB" dirty="0" smtClean="0"/>
          </a:p>
          <a:p>
            <a:pPr eaLnBrk="1" hangingPunct="1">
              <a:spcBef>
                <a:spcPct val="0"/>
              </a:spcBef>
            </a:pPr>
            <a:r>
              <a:rPr lang="en-GB" dirty="0" smtClean="0"/>
              <a:t>These two sphincters control the defecation process. The internal sphincter is an extension of the colon musculature and is exclusively controlled by reflex (we cannot consciously control it). The external sphincter, however, is ”self controlled” meaning that it can be controlled consciously by the brain.</a:t>
            </a:r>
          </a:p>
          <a:p>
            <a:pPr eaLnBrk="1" hangingPunct="1"/>
            <a:endParaRPr lang="en-GB" dirty="0" smtClean="0"/>
          </a:p>
          <a:p>
            <a:pPr eaLnBrk="1" hangingPunct="1"/>
            <a:r>
              <a:rPr lang="en-GB" dirty="0" smtClean="0"/>
              <a:t>The emptying of the bowel is called the defecation process. This process is controlled via the defecation </a:t>
            </a:r>
            <a:r>
              <a:rPr lang="en-GB" dirty="0" err="1" smtClean="0"/>
              <a:t>center</a:t>
            </a:r>
            <a:r>
              <a:rPr lang="en-GB" dirty="0" smtClean="0"/>
              <a:t>, which is situated in the sacral </a:t>
            </a:r>
            <a:r>
              <a:rPr lang="en-GB" dirty="0" err="1" smtClean="0"/>
              <a:t>center</a:t>
            </a:r>
            <a:r>
              <a:rPr lang="en-GB" dirty="0" smtClean="0"/>
              <a:t> low on the spinal cord.</a:t>
            </a:r>
          </a:p>
          <a:p>
            <a:pPr eaLnBrk="1" hangingPunct="1"/>
            <a:endParaRPr lang="en-GB" dirty="0" smtClean="0"/>
          </a:p>
          <a:p>
            <a:pPr eaLnBrk="1" hangingPunct="1"/>
            <a:r>
              <a:rPr lang="en-GB" dirty="0" smtClean="0"/>
              <a:t>When the colon is empty it is folded up. When faeces fill up the rectum, the pressure changes and the rectum wall is distended. This pressure change will initiate impulses sent from the bowel wall to the defecation </a:t>
            </a:r>
            <a:r>
              <a:rPr lang="en-GB" dirty="0" err="1" smtClean="0"/>
              <a:t>center</a:t>
            </a:r>
            <a:r>
              <a:rPr lang="en-GB" dirty="0" smtClean="0"/>
              <a:t>, saying that the bowel is full -&gt; the internal sphincter relaxes -&gt; the person will then get a message to the brain that the bowel is full and it is time to go to the toilet -&gt; the brain sends a message back to the bowel in order for the person to consciously contract the external sphincter until a suitable time and place has been found.</a:t>
            </a:r>
          </a:p>
          <a:p>
            <a:pPr eaLnBrk="1" hangingPunct="1"/>
            <a:endParaRPr lang="en-GB" dirty="0" smtClean="0"/>
          </a:p>
          <a:p>
            <a:pPr eaLnBrk="1" hangingPunct="1"/>
            <a:r>
              <a:rPr lang="en-GB" dirty="0" smtClean="0"/>
              <a:t>When the stool arrives in the rectum, the internal sphincter will relax but the external sphincter will remain contracted until we find an adequate time for evacuation.</a:t>
            </a:r>
          </a:p>
          <a:p>
            <a:pPr eaLnBrk="1" hangingPunct="1"/>
            <a:endParaRPr lang="en-GB" dirty="0" smtClean="0"/>
          </a:p>
          <a:p>
            <a:pPr eaLnBrk="1" hangingPunct="1"/>
            <a:r>
              <a:rPr lang="en-GB" dirty="0" smtClean="0"/>
              <a:t>This is how it works for a normal functioning person. Now we move on to have a look at a the bowel function of a spinal cord injured patient. In a spinal cord injury, </a:t>
            </a:r>
            <a:r>
              <a:rPr lang="en-GB" sz="800" dirty="0" smtClean="0"/>
              <a:t>the defecation centre and the lower part of the colon are almost </a:t>
            </a:r>
            <a:r>
              <a:rPr lang="en-GB" sz="800" b="1" dirty="0" smtClean="0"/>
              <a:t>always</a:t>
            </a:r>
            <a:r>
              <a:rPr lang="en-GB" sz="800" dirty="0" smtClean="0"/>
              <a:t> influenced by the injury as the defecation centre is situated very low on the spinal cord. Sphincter muscles, bowel and the bowel </a:t>
            </a:r>
            <a:r>
              <a:rPr lang="en-GB" sz="800" dirty="0" err="1" smtClean="0"/>
              <a:t>nervesystem</a:t>
            </a:r>
            <a:r>
              <a:rPr lang="en-GB" sz="800" dirty="0" smtClean="0"/>
              <a:t> are all intact but the nerves located in the bowel system are no longer able to communicate with brain the way they used to. This means that the person has no urge to defecate and may also experience difficulties in controlling the external sphincter. The small intestine and the stomach is controlled by </a:t>
            </a:r>
            <a:r>
              <a:rPr lang="en-GB" sz="800" b="1" dirty="0" smtClean="0"/>
              <a:t>the Brain nerve </a:t>
            </a:r>
            <a:r>
              <a:rPr lang="en-GB" sz="800" dirty="0" smtClean="0"/>
              <a:t>located very high on the spinal cord. Even in a very high injury these functions remain intact and the SCI patient is able to absorb the nutritious substances needed by the body.</a:t>
            </a:r>
          </a:p>
          <a:p>
            <a:pPr eaLnBrk="1" hangingPunct="1"/>
            <a:endParaRPr lang="en-GB" dirty="0" smtClean="0"/>
          </a:p>
        </p:txBody>
      </p:sp>
    </p:spTree>
    <p:extLst>
      <p:ext uri="{BB962C8B-B14F-4D97-AF65-F5344CB8AC3E}">
        <p14:creationId xmlns:p14="http://schemas.microsoft.com/office/powerpoint/2010/main" val="30529615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6</a:t>
            </a:fld>
            <a:endParaRPr lang="en-GB" dirty="0"/>
          </a:p>
        </p:txBody>
      </p:sp>
    </p:spTree>
    <p:extLst>
      <p:ext uri="{BB962C8B-B14F-4D97-AF65-F5344CB8AC3E}">
        <p14:creationId xmlns:p14="http://schemas.microsoft.com/office/powerpoint/2010/main" val="11728058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p:spPr>
        <p:txBody>
          <a:bodyPr/>
          <a:lstStyle/>
          <a:p>
            <a:fld id="{0994A83D-D9D9-4CB4-8267-3E2EFBFD8806}" type="slidenum">
              <a:rPr lang="en-GB" smtClean="0"/>
              <a:pPr/>
              <a:t>7</a:t>
            </a:fld>
            <a:endParaRPr lang="en-GB" dirty="0" smtClean="0"/>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xfrm>
            <a:off x="465899" y="4721186"/>
            <a:ext cx="5910388" cy="4472702"/>
          </a:xfrm>
          <a:noFill/>
          <a:ln/>
        </p:spPr>
        <p:txBody>
          <a:bodyPr/>
          <a:lstStyle/>
          <a:p>
            <a:pPr eaLnBrk="1" hangingPunct="1"/>
            <a:r>
              <a:rPr lang="en-GB" dirty="0" err="1" smtClean="0"/>
              <a:t>Transanal</a:t>
            </a:r>
            <a:r>
              <a:rPr lang="en-GB" dirty="0" smtClean="0"/>
              <a:t> irrigation is an ancient method, but in 1948 it was re-introduced by Baird (on the picture) as a treatment method for children with </a:t>
            </a:r>
            <a:r>
              <a:rPr lang="en-GB" dirty="0" err="1" smtClean="0"/>
              <a:t>spina</a:t>
            </a:r>
            <a:r>
              <a:rPr lang="en-GB" dirty="0" smtClean="0"/>
              <a:t> bifida. He made some initial studies on anal irrigation and achieved some very positive results. He proved that the method resulted in an improved hygiene and a better quality of life for the children.</a:t>
            </a:r>
          </a:p>
          <a:p>
            <a:pPr eaLnBrk="1" hangingPunct="1"/>
            <a:endParaRPr lang="en-GB" dirty="0" smtClean="0"/>
          </a:p>
          <a:p>
            <a:pPr eaLnBrk="1" hangingPunct="1"/>
            <a:r>
              <a:rPr lang="en-GB" dirty="0" smtClean="0"/>
              <a:t>Later in 1987, </a:t>
            </a:r>
            <a:r>
              <a:rPr lang="en-GB" dirty="0" err="1" smtClean="0"/>
              <a:t>Schandling</a:t>
            </a:r>
            <a:r>
              <a:rPr lang="en-GB" dirty="0" smtClean="0"/>
              <a:t> re-introduced the method, but this time as a chronic treatment instead of a method only for acute use/a method only used in hospitals. His aim was that the patients could use the method themselves and in their homes for the rest of their lives. He made an extensive study with two years follow up on SB children and children with faecal incontinence and he achieved a result of 100% continence within his target group. Today the method is still very well penetrated within this patient group. It is clear that children react really well to the anal irrigation method, probably because they have their parents to help them with the procedure and to make sure it is done on a regular basis but it may also because of their younger bodies.</a:t>
            </a:r>
          </a:p>
          <a:p>
            <a:pPr eaLnBrk="1" hangingPunct="1"/>
            <a:endParaRPr lang="en-GB" dirty="0" smtClean="0"/>
          </a:p>
          <a:p>
            <a:pPr eaLnBrk="1" hangingPunct="1"/>
            <a:r>
              <a:rPr lang="en-GB" dirty="0" smtClean="0"/>
              <a:t>In 1999, </a:t>
            </a:r>
            <a:r>
              <a:rPr lang="en-GB" dirty="0" err="1" smtClean="0"/>
              <a:t>Dr.</a:t>
            </a:r>
            <a:r>
              <a:rPr lang="en-GB" dirty="0" smtClean="0"/>
              <a:t> Klaus Krogh carried out a new study on </a:t>
            </a:r>
            <a:r>
              <a:rPr lang="en-GB" dirty="0" err="1" smtClean="0"/>
              <a:t>transanal</a:t>
            </a:r>
            <a:r>
              <a:rPr lang="en-GB" dirty="0" smtClean="0"/>
              <a:t> irrigation, which was followed up later in 2001 by yet another study by </a:t>
            </a:r>
            <a:r>
              <a:rPr lang="en-GB" dirty="0" err="1" smtClean="0"/>
              <a:t>Dr.</a:t>
            </a:r>
            <a:r>
              <a:rPr lang="en-GB" dirty="0" smtClean="0"/>
              <a:t> Peter Christensen. The two studies were carried out in the same hospital in Aarhus, Denmark with the same nurses, thus the two studies have a lot in common. The study by </a:t>
            </a:r>
            <a:r>
              <a:rPr lang="en-GB" dirty="0" err="1" smtClean="0"/>
              <a:t>Dr.</a:t>
            </a:r>
            <a:r>
              <a:rPr lang="en-GB" dirty="0" smtClean="0"/>
              <a:t> Peter Christensen was a Coloplast sponsored Ph.D. study.</a:t>
            </a:r>
          </a:p>
          <a:p>
            <a:pPr eaLnBrk="1" hangingPunct="1"/>
            <a:r>
              <a:rPr lang="en-GB" dirty="0" smtClean="0"/>
              <a:t> </a:t>
            </a:r>
          </a:p>
          <a:p>
            <a:pPr eaLnBrk="1" hangingPunct="1"/>
            <a:r>
              <a:rPr lang="en-GB" dirty="0" smtClean="0"/>
              <a:t>Looking at the results from the two studies, you may notice that the success rates increase. The main reason for this was that the nurses who trained the patients in anal irrigation were more trained and more familiar with the anal irrigation method in 2001 than in 1999 and thus, the patients participating in the study were better informed and better trained. The conclusion was that the training of both the nurses and the patients is paramount to achieving a high success rate for the patient.</a:t>
            </a:r>
          </a:p>
          <a:p>
            <a:pPr eaLnBrk="1" hangingPunct="1"/>
            <a:endParaRPr lang="en-GB" dirty="0" smtClean="0"/>
          </a:p>
          <a:p>
            <a:pPr eaLnBrk="1" hangingPunct="1"/>
            <a:r>
              <a:rPr lang="en-GB" dirty="0" smtClean="0"/>
              <a:t>The hospital ward in Aarhus (an anal physiological clinic) now has more than 500 patients in total who irrigate regularly. This makes the method a well accepted and well penetrated method to solve the problems of the SCI patients.</a:t>
            </a:r>
            <a:endParaRPr lang="en-GB" dirty="0" smtClean="0"/>
          </a:p>
        </p:txBody>
      </p:sp>
    </p:spTree>
    <p:extLst>
      <p:ext uri="{BB962C8B-B14F-4D97-AF65-F5344CB8AC3E}">
        <p14:creationId xmlns:p14="http://schemas.microsoft.com/office/powerpoint/2010/main" val="1927409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8</a:t>
            </a:fld>
            <a:endParaRPr lang="en-GB" dirty="0"/>
          </a:p>
        </p:txBody>
      </p:sp>
    </p:spTree>
    <p:extLst>
      <p:ext uri="{BB962C8B-B14F-4D97-AF65-F5344CB8AC3E}">
        <p14:creationId xmlns:p14="http://schemas.microsoft.com/office/powerpoint/2010/main" val="16498203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9</a:t>
            </a:fld>
            <a:endParaRPr lang="en-GB" dirty="0"/>
          </a:p>
        </p:txBody>
      </p:sp>
    </p:spTree>
    <p:extLst>
      <p:ext uri="{BB962C8B-B14F-4D97-AF65-F5344CB8AC3E}">
        <p14:creationId xmlns:p14="http://schemas.microsoft.com/office/powerpoint/2010/main" val="3241695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3FD44F38-6FD9-4350-A6A4-9DC5131F2CC2}" type="slidenum">
              <a:rPr lang="en-GB" smtClean="0"/>
              <a:pPr/>
              <a:t>10</a:t>
            </a:fld>
            <a:endParaRPr lang="en-GB" dirty="0" smtClean="0"/>
          </a:p>
        </p:txBody>
      </p:sp>
      <p:sp>
        <p:nvSpPr>
          <p:cNvPr id="31747" name="Rectangle 2"/>
          <p:cNvSpPr>
            <a:spLocks noGrp="1" noRot="1" noChangeAspect="1" noChangeArrowheads="1" noTextEdit="1"/>
          </p:cNvSpPr>
          <p:nvPr>
            <p:ph type="sldImg"/>
          </p:nvPr>
        </p:nvSpPr>
        <p:spPr>
          <a:xfrm>
            <a:off x="157163" y="782638"/>
            <a:ext cx="6545262" cy="3683000"/>
          </a:xfrm>
          <a:ln/>
        </p:spPr>
      </p:sp>
      <p:sp>
        <p:nvSpPr>
          <p:cNvPr id="31748" name="Rectangle 3"/>
          <p:cNvSpPr>
            <a:spLocks noGrp="1" noChangeArrowheads="1"/>
          </p:cNvSpPr>
          <p:nvPr>
            <p:ph type="body" idx="1"/>
          </p:nvPr>
        </p:nvSpPr>
        <p:spPr>
          <a:xfrm>
            <a:off x="466311" y="4702205"/>
            <a:ext cx="6065188" cy="4465800"/>
          </a:xfrm>
          <a:noFill/>
          <a:ln/>
        </p:spPr>
        <p:txBody>
          <a:bodyPr/>
          <a:lstStyle/>
          <a:p>
            <a:pPr eaLnBrk="1" hangingPunct="1"/>
            <a:r>
              <a:rPr lang="en-GB" sz="1000" dirty="0" smtClean="0"/>
              <a:t>In the PhD study in 2001, Peter Christensen looked at the efficiency of </a:t>
            </a:r>
            <a:r>
              <a:rPr lang="en-GB" sz="1000" dirty="0" err="1" smtClean="0"/>
              <a:t>transanal</a:t>
            </a:r>
            <a:r>
              <a:rPr lang="en-GB" sz="1000" dirty="0" smtClean="0"/>
              <a:t> irrigation method. He measured how well the colon was emptied as well as the transit time in the colon. In order to that he used </a:t>
            </a:r>
            <a:r>
              <a:rPr lang="en-GB" sz="1000" dirty="0" err="1" smtClean="0"/>
              <a:t>radioactived</a:t>
            </a:r>
            <a:r>
              <a:rPr lang="en-GB" sz="1000" dirty="0" smtClean="0"/>
              <a:t> markets to show the effects of irrigation - this is also referred to as the </a:t>
            </a:r>
            <a:r>
              <a:rPr lang="en-GB" sz="1000" dirty="0" err="1" smtClean="0"/>
              <a:t>scintigraphic</a:t>
            </a:r>
            <a:r>
              <a:rPr lang="en-GB" sz="1000" dirty="0" smtClean="0"/>
              <a:t> method.</a:t>
            </a:r>
          </a:p>
          <a:p>
            <a:pPr eaLnBrk="1" hangingPunct="1"/>
            <a:endParaRPr lang="en-GB" sz="1000" dirty="0" smtClean="0"/>
          </a:p>
          <a:p>
            <a:pPr eaLnBrk="1" hangingPunct="1"/>
            <a:r>
              <a:rPr lang="en-GB" sz="1000" dirty="0" smtClean="0"/>
              <a:t>Briefly the </a:t>
            </a:r>
            <a:r>
              <a:rPr lang="en-GB" sz="1000" dirty="0" err="1" smtClean="0"/>
              <a:t>scintigraphic</a:t>
            </a:r>
            <a:r>
              <a:rPr lang="en-GB" sz="1000" dirty="0" smtClean="0"/>
              <a:t> method consists of the following steps:</a:t>
            </a:r>
          </a:p>
          <a:p>
            <a:pPr eaLnBrk="1" hangingPunct="1"/>
            <a:r>
              <a:rPr lang="en-GB" sz="1000" dirty="0" smtClean="0"/>
              <a:t>1.Small </a:t>
            </a:r>
            <a:r>
              <a:rPr lang="en-GB" sz="1000" dirty="0" err="1" smtClean="0"/>
              <a:t>radioactivated</a:t>
            </a:r>
            <a:r>
              <a:rPr lang="en-GB" sz="1000" dirty="0" smtClean="0"/>
              <a:t> plastic markers which the patient swallows.</a:t>
            </a:r>
          </a:p>
          <a:p>
            <a:pPr eaLnBrk="1" hangingPunct="1"/>
            <a:r>
              <a:rPr lang="en-GB" sz="1000" dirty="0" smtClean="0"/>
              <a:t>2. With time the markers will travel through the digestive system when food and water is digested and absorbed.</a:t>
            </a:r>
          </a:p>
          <a:p>
            <a:pPr eaLnBrk="1" hangingPunct="1"/>
            <a:r>
              <a:rPr lang="en-GB" sz="1000" dirty="0" smtClean="0"/>
              <a:t>3. This means that the markers can be tracked through the large intestine.</a:t>
            </a:r>
          </a:p>
          <a:p>
            <a:pPr eaLnBrk="1" hangingPunct="1"/>
            <a:r>
              <a:rPr lang="en-GB" sz="1000" dirty="0" smtClean="0"/>
              <a:t>4. So what you see on the pictures are the </a:t>
            </a:r>
            <a:r>
              <a:rPr lang="en-GB" sz="1000" dirty="0" err="1" smtClean="0"/>
              <a:t>radioactivated</a:t>
            </a:r>
            <a:r>
              <a:rPr lang="en-GB" sz="1000" dirty="0" smtClean="0"/>
              <a:t> markers left in the stool.</a:t>
            </a:r>
          </a:p>
          <a:p>
            <a:pPr eaLnBrk="1" hangingPunct="1"/>
            <a:endParaRPr lang="en-GB" sz="1000" dirty="0" smtClean="0"/>
          </a:p>
          <a:p>
            <a:pPr eaLnBrk="1" hangingPunct="1"/>
            <a:r>
              <a:rPr lang="en-GB" sz="1000" dirty="0" smtClean="0"/>
              <a:t>The top pictures show the bowel of a person with normal reflexes - before and after defecation - and the lower line show the defecation of an SCI patient. Can you remember the shape of the colon from before - the </a:t>
            </a:r>
            <a:r>
              <a:rPr lang="en-GB" sz="1000" dirty="0" err="1" smtClean="0"/>
              <a:t>ascendens</a:t>
            </a:r>
            <a:r>
              <a:rPr lang="en-GB" sz="1000" dirty="0" smtClean="0"/>
              <a:t>, </a:t>
            </a:r>
            <a:r>
              <a:rPr lang="en-GB" sz="1000" dirty="0" err="1" smtClean="0"/>
              <a:t>transversum</a:t>
            </a:r>
            <a:r>
              <a:rPr lang="en-GB" sz="1000" dirty="0" smtClean="0"/>
              <a:t>, </a:t>
            </a:r>
            <a:r>
              <a:rPr lang="en-GB" sz="1000" dirty="0" err="1" smtClean="0"/>
              <a:t>descendens</a:t>
            </a:r>
            <a:r>
              <a:rPr lang="en-GB" sz="1000" dirty="0" smtClean="0"/>
              <a:t>, sigmoid colon, rectum and anus. The colon of a SCI patient is not placed any differently to the colon of a normal person - it is just the angel of the picture which is different and thus, it makes the colon look like it has a different shape.</a:t>
            </a:r>
          </a:p>
          <a:p>
            <a:pPr eaLnBrk="1" hangingPunct="1"/>
            <a:endParaRPr lang="en-GB" sz="1000" dirty="0" smtClean="0"/>
          </a:p>
          <a:p>
            <a:pPr eaLnBrk="1" hangingPunct="1"/>
            <a:r>
              <a:rPr lang="en-GB" sz="1000" dirty="0" smtClean="0"/>
              <a:t>The conclusion is that a normal person with normal reflexes empties most of the colon </a:t>
            </a:r>
            <a:r>
              <a:rPr lang="en-GB" sz="1000" dirty="0" err="1" smtClean="0"/>
              <a:t>descendens</a:t>
            </a:r>
            <a:r>
              <a:rPr lang="en-GB" sz="1000" dirty="0" smtClean="0"/>
              <a:t>. This is clearly a much more efficient emptying than the SCI patient. After spending ½-1 hour on the toilet, the SCI patient has not been able to have an efficient emptying and this patient still has a high risk of a faecal incontinence episode.</a:t>
            </a:r>
          </a:p>
          <a:p>
            <a:pPr eaLnBrk="1" hangingPunct="1"/>
            <a:endParaRPr lang="en-GB" sz="1000" dirty="0" smtClean="0"/>
          </a:p>
          <a:p>
            <a:pPr eaLnBrk="1" hangingPunct="1"/>
            <a:r>
              <a:rPr lang="en-GB" sz="1000" dirty="0" smtClean="0"/>
              <a:t>The SCI patient in the </a:t>
            </a:r>
            <a:r>
              <a:rPr lang="en-GB" sz="1000" dirty="0" err="1" smtClean="0"/>
              <a:t>scintigraphic</a:t>
            </a:r>
            <a:r>
              <a:rPr lang="en-GB" sz="1000" dirty="0" smtClean="0"/>
              <a:t> pictures is a man, 35 year old and paraplegic. As ”normal defecation” he has used his normal bowel management routine </a:t>
            </a:r>
            <a:r>
              <a:rPr lang="en-GB" sz="1000" dirty="0" err="1" smtClean="0"/>
              <a:t>ie</a:t>
            </a:r>
            <a:r>
              <a:rPr lang="en-GB" sz="1000" dirty="0" smtClean="0"/>
              <a:t>. Laxatives and digital stimulation.</a:t>
            </a:r>
            <a:endParaRPr lang="en-GB" sz="1000" dirty="0" smtClean="0"/>
          </a:p>
        </p:txBody>
      </p:sp>
      <p:sp>
        <p:nvSpPr>
          <p:cNvPr id="5" name="Footer Placeholder 4"/>
          <p:cNvSpPr>
            <a:spLocks noGrp="1"/>
          </p:cNvSpPr>
          <p:nvPr>
            <p:ph type="ftr" sz="quarter" idx="10"/>
          </p:nvPr>
        </p:nvSpPr>
        <p:spPr/>
        <p:txBody>
          <a:bodyPr/>
          <a:lstStyle/>
          <a:p>
            <a:r>
              <a:rPr lang="en-GB" dirty="0" err="1" smtClean="0"/>
              <a:t>Peristeen</a:t>
            </a:r>
            <a:r>
              <a:rPr lang="en-GB" dirty="0" smtClean="0"/>
              <a:t> training day</a:t>
            </a:r>
            <a:endParaRPr lang="en-GB" dirty="0"/>
          </a:p>
        </p:txBody>
      </p:sp>
    </p:spTree>
    <p:extLst>
      <p:ext uri="{BB962C8B-B14F-4D97-AF65-F5344CB8AC3E}">
        <p14:creationId xmlns:p14="http://schemas.microsoft.com/office/powerpoint/2010/main" val="22110558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000" kern="1200" baseline="0" noProof="0" dirty="0" smtClean="0">
                <a:solidFill>
                  <a:schemeClr val="tx1"/>
                </a:solidFill>
              </a:rPr>
              <a:t>These images show the bowel contents of an SCI patient − before and after defaecation using TAI</a:t>
            </a:r>
          </a:p>
          <a:p>
            <a:r>
              <a:rPr lang="en-GB" sz="1000" kern="1200" baseline="0" noProof="0" dirty="0" smtClean="0">
                <a:solidFill>
                  <a:schemeClr val="tx1"/>
                </a:solidFill>
              </a:rPr>
              <a:t>After TAI, the contents of the rectum, sigmoid and most of the descending colon have been efficiently emptied; the image resembles what would be seen after defaecation in a non-injured person</a:t>
            </a:r>
          </a:p>
          <a:p>
            <a:r>
              <a:rPr lang="en-GB" sz="1000" kern="1200" baseline="0" noProof="0" dirty="0" smtClean="0">
                <a:solidFill>
                  <a:schemeClr val="tx1"/>
                </a:solidFill>
              </a:rPr>
              <a:t>After TAI, new faeces take an average of two days to reach the rectum,</a:t>
            </a:r>
            <a:r>
              <a:rPr lang="en-GB" sz="1000" kern="1200" noProof="0" dirty="0" smtClean="0">
                <a:solidFill>
                  <a:schemeClr val="tx1"/>
                </a:solidFill>
              </a:rPr>
              <a:t> </a:t>
            </a:r>
            <a:r>
              <a:rPr lang="en-GB" sz="1000" kern="1200" baseline="0" noProof="0" dirty="0" smtClean="0">
                <a:solidFill>
                  <a:schemeClr val="tx1"/>
                </a:solidFill>
              </a:rPr>
              <a:t>helping users of TAI to remain continent between regular irrigations</a:t>
            </a:r>
            <a:endParaRPr lang="en-GB" noProof="0"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11</a:t>
            </a:fld>
            <a:endParaRPr lang="en-GB" dirty="0"/>
          </a:p>
        </p:txBody>
      </p:sp>
    </p:spTree>
    <p:extLst>
      <p:ext uri="{BB962C8B-B14F-4D97-AF65-F5344CB8AC3E}">
        <p14:creationId xmlns:p14="http://schemas.microsoft.com/office/powerpoint/2010/main" val="24600219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12</a:t>
            </a:fld>
            <a:endParaRPr lang="en-GB" dirty="0"/>
          </a:p>
        </p:txBody>
      </p:sp>
    </p:spTree>
    <p:extLst>
      <p:ext uri="{BB962C8B-B14F-4D97-AF65-F5344CB8AC3E}">
        <p14:creationId xmlns:p14="http://schemas.microsoft.com/office/powerpoint/2010/main" val="20866744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Corporate">
    <p:spTree>
      <p:nvGrpSpPr>
        <p:cNvPr id="1" name=""/>
        <p:cNvGrpSpPr/>
        <p:nvPr/>
      </p:nvGrpSpPr>
      <p:grpSpPr>
        <a:xfrm>
          <a:off x="0" y="0"/>
          <a:ext cx="0" cy="0"/>
          <a:chOff x="0" y="0"/>
          <a:chExt cx="0" cy="0"/>
        </a:xfrm>
      </p:grpSpPr>
      <p:pic>
        <p:nvPicPr>
          <p:cNvPr id="28" name="Picture 2" descr="U:\Coloplast\Jobs\4002_PowerPoint skabelon tilpasninger\Received\Work\business area.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02882" y="4623419"/>
            <a:ext cx="951147" cy="26281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U:\Coloplast\Jobs\4002_PowerPoint skabelon tilpasninger\Received\Work\CPlogo_Small_Blue_RGB_300.emf"/>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33333"/>
          <a:stretch/>
        </p:blipFill>
        <p:spPr bwMode="auto">
          <a:xfrm>
            <a:off x="7107379" y="4688814"/>
            <a:ext cx="1531796" cy="259200"/>
          </a:xfrm>
          <a:prstGeom prst="rect">
            <a:avLst/>
          </a:prstGeom>
          <a:noFill/>
          <a:extLst>
            <a:ext uri="{909E8E84-426E-40DD-AFC4-6F175D3DCCD1}">
              <a14:hiddenFill xmlns:a14="http://schemas.microsoft.com/office/drawing/2010/main">
                <a:solidFill>
                  <a:srgbClr val="FFFFFF"/>
                </a:solidFill>
              </a14:hiddenFill>
            </a:ext>
          </a:extLst>
        </p:spPr>
      </p:pic>
      <p:pic>
        <p:nvPicPr>
          <p:cNvPr id="16" name="bmkFPPicture" descr="Coloplast_Nature_Abstracts_02.jpg"/>
          <p:cNvPicPr>
            <a:picLocks/>
          </p:cNvPicPr>
          <p:nvPr userDrawn="1"/>
        </p:nvPicPr>
        <p:blipFill rotWithShape="1">
          <a:blip r:embed="rId4"/>
          <a:srcRect r="-23" b="24389"/>
          <a:stretch/>
        </p:blipFill>
        <p:spPr>
          <a:xfrm>
            <a:off x="0" y="0"/>
            <a:ext cx="8639999" cy="4475561"/>
          </a:xfrm>
          <a:prstGeom prst="rect">
            <a:avLst/>
          </a:prstGeom>
        </p:spPr>
      </p:pic>
      <p:sp>
        <p:nvSpPr>
          <p:cNvPr id="14" name="Rectangle 13"/>
          <p:cNvSpPr/>
          <p:nvPr userDrawn="1"/>
        </p:nvSpPr>
        <p:spPr bwMode="auto">
          <a:xfrm>
            <a:off x="0" y="3318319"/>
            <a:ext cx="8640000" cy="1155600"/>
          </a:xfrm>
          <a:prstGeom prst="rect">
            <a:avLst/>
          </a:prstGeom>
          <a:solidFill>
            <a:srgbClr val="00B0CA">
              <a:alpha val="85000"/>
            </a:srgbClr>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noProof="0" smtClean="0">
              <a:ln>
                <a:noFill/>
              </a:ln>
              <a:solidFill>
                <a:schemeClr val="tx1"/>
              </a:solidFill>
              <a:effectLst/>
              <a:latin typeface="Arial" charset="0"/>
            </a:endParaRPr>
          </a:p>
        </p:txBody>
      </p:sp>
      <p:sp>
        <p:nvSpPr>
          <p:cNvPr id="15" name="bmkFldName"/>
          <p:cNvSpPr txBox="1"/>
          <p:nvPr userDrawn="1"/>
        </p:nvSpPr>
        <p:spPr>
          <a:xfrm>
            <a:off x="504000" y="4149919"/>
            <a:ext cx="7632000" cy="246221"/>
          </a:xfrm>
          <a:prstGeom prst="rect">
            <a:avLst/>
          </a:prstGeom>
          <a:noFill/>
        </p:spPr>
        <p:txBody>
          <a:bodyPr wrap="square" lIns="0" tIns="0" rIns="0" bIns="0" rtlCol="0">
            <a:spAutoFit/>
          </a:bodyPr>
          <a:lstStyle/>
          <a:p>
            <a:endParaRPr lang="en-GB" sz="1600" noProof="0" smtClean="0">
              <a:solidFill>
                <a:schemeClr val="bg1"/>
              </a:solidFill>
            </a:endParaRPr>
          </a:p>
        </p:txBody>
      </p:sp>
      <p:sp>
        <p:nvSpPr>
          <p:cNvPr id="4098" name="Title 4097"/>
          <p:cNvSpPr>
            <a:spLocks noGrp="1" noChangeArrowheads="1"/>
          </p:cNvSpPr>
          <p:nvPr>
            <p:ph type="ctrTitle" hasCustomPrompt="1"/>
          </p:nvPr>
        </p:nvSpPr>
        <p:spPr>
          <a:xfrm>
            <a:off x="504000" y="3453319"/>
            <a:ext cx="7632000" cy="270000"/>
          </a:xfrm>
        </p:spPr>
        <p:txBody>
          <a:bodyPr anchor="b" anchorCtr="0"/>
          <a:lstStyle>
            <a:lvl1pPr>
              <a:lnSpc>
                <a:spcPts val="2900"/>
              </a:lnSpc>
              <a:defRPr sz="2400">
                <a:solidFill>
                  <a:schemeClr val="bg1"/>
                </a:solidFill>
              </a:defRPr>
            </a:lvl1pPr>
          </a:lstStyle>
          <a:p>
            <a:r>
              <a:rPr lang="en-GB" noProof="0" dirty="0" smtClean="0"/>
              <a:t>Presentation title</a:t>
            </a:r>
            <a:endParaRPr lang="en-GB" noProof="0" dirty="0"/>
          </a:p>
        </p:txBody>
      </p:sp>
      <p:sp>
        <p:nvSpPr>
          <p:cNvPr id="4099" name="Subtitle 4098"/>
          <p:cNvSpPr>
            <a:spLocks noGrp="1" noChangeArrowheads="1"/>
          </p:cNvSpPr>
          <p:nvPr>
            <p:ph type="subTitle" idx="1" hasCustomPrompt="1"/>
          </p:nvPr>
        </p:nvSpPr>
        <p:spPr>
          <a:xfrm>
            <a:off x="504000" y="3736819"/>
            <a:ext cx="7632000" cy="270000"/>
          </a:xfrm>
        </p:spPr>
        <p:txBody>
          <a:bodyPr/>
          <a:lstStyle>
            <a:lvl1pPr marL="0" indent="0">
              <a:lnSpc>
                <a:spcPts val="1900"/>
              </a:lnSpc>
              <a:spcBef>
                <a:spcPct val="0"/>
              </a:spcBef>
              <a:buFontTx/>
              <a:buNone/>
              <a:defRPr sz="1600" baseline="0">
                <a:solidFill>
                  <a:schemeClr val="bg1"/>
                </a:solidFill>
              </a:defRPr>
            </a:lvl1pPr>
          </a:lstStyle>
          <a:p>
            <a:r>
              <a:rPr lang="en-GB" noProof="0" dirty="0" smtClean="0"/>
              <a:t>Presentation subtitle</a:t>
            </a:r>
            <a:endParaRPr lang="en-GB" noProof="0" dirty="0"/>
          </a:p>
        </p:txBody>
      </p:sp>
      <p:sp>
        <p:nvSpPr>
          <p:cNvPr id="4127" name="Rectangle 31"/>
          <p:cNvSpPr>
            <a:spLocks noGrp="1" noChangeArrowheads="1"/>
          </p:cNvSpPr>
          <p:nvPr>
            <p:ph type="sldNum" sz="quarter" idx="4"/>
          </p:nvPr>
        </p:nvSpPr>
        <p:spPr>
          <a:xfrm>
            <a:off x="2304000" y="4806000"/>
            <a:ext cx="1152000" cy="76200"/>
          </a:xfrm>
        </p:spPr>
        <p:txBody>
          <a:bodyPr/>
          <a:lstStyle>
            <a:lvl1pPr>
              <a:defRPr/>
            </a:lvl1pPr>
          </a:lstStyle>
          <a:p>
            <a:r>
              <a:rPr lang="en-GB" noProof="0" dirty="0" smtClean="0"/>
              <a:t>Page </a:t>
            </a:r>
            <a:fld id="{887756B2-0F5F-488B-B360-E5187770A516}" type="slidenum">
              <a:rPr lang="en-GB" noProof="0" smtClean="0"/>
              <a:pPr/>
              <a:t>‹#›</a:t>
            </a:fld>
            <a:endParaRPr lang="en-GB" noProof="0" dirty="0"/>
          </a:p>
        </p:txBody>
      </p:sp>
      <p:sp>
        <p:nvSpPr>
          <p:cNvPr id="34" name="bmkFld10PresentationTitle"/>
          <p:cNvSpPr txBox="1"/>
          <p:nvPr userDrawn="1"/>
        </p:nvSpPr>
        <p:spPr>
          <a:xfrm>
            <a:off x="2304000" y="4702861"/>
            <a:ext cx="2880000" cy="100027"/>
          </a:xfrm>
          <a:prstGeom prst="rect">
            <a:avLst/>
          </a:prstGeom>
          <a:noFill/>
        </p:spPr>
        <p:txBody>
          <a:bodyPr wrap="square" lIns="0" tIns="0" rIns="0" bIns="0" rtlCol="0">
            <a:spAutoFit/>
          </a:bodyPr>
          <a:lstStyle/>
          <a:p>
            <a:endParaRPr lang="en-GB" sz="650" noProof="0" dirty="0" smtClean="0">
              <a:solidFill>
                <a:schemeClr val="bg2"/>
              </a:solidFill>
            </a:endParaRPr>
          </a:p>
        </p:txBody>
      </p:sp>
      <p:sp>
        <p:nvSpPr>
          <p:cNvPr id="35" name="bmkFld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with bulle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3" name="Content Placeholder 2"/>
          <p:cNvSpPr>
            <a:spLocks noGrp="1"/>
          </p:cNvSpPr>
          <p:nvPr>
            <p:ph idx="1"/>
          </p:nvPr>
        </p:nvSpPr>
        <p:spPr/>
        <p:txBody>
          <a:bodyPr/>
          <a:lstStyle>
            <a:lvl1pPr>
              <a:defRPr/>
            </a:lvl1pPr>
            <a:lvl2pPr>
              <a:spcBef>
                <a:spcPts val="300"/>
              </a:spcBef>
              <a:defRPr/>
            </a:lvl2pPr>
            <a:lvl3pPr>
              <a:spcBef>
                <a:spcPts val="300"/>
              </a:spcBef>
              <a:defRPr/>
            </a:lvl3pPr>
            <a:lvl4pPr>
              <a:spcBef>
                <a:spcPts val="300"/>
              </a:spcBef>
              <a:defRPr/>
            </a:lvl4pPr>
            <a:lvl5pPr>
              <a:spcBef>
                <a:spcPts val="300"/>
              </a:spcBef>
              <a:defRPr/>
            </a:lvl5pPr>
            <a:lvl6pPr>
              <a:spcBef>
                <a:spcPts val="300"/>
              </a:spcBef>
              <a:defRPr baseline="0"/>
            </a:lvl6pPr>
            <a:lvl7pPr>
              <a:spcBef>
                <a:spcPts val="300"/>
              </a:spcBef>
              <a:buFont typeface="Arial" pitchFamily="34" charset="0"/>
              <a:buChar char="•"/>
              <a:defRPr baseline="0"/>
            </a:lvl7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4" name="Slide Number Placeholder 3"/>
          <p:cNvSpPr>
            <a:spLocks noGrp="1"/>
          </p:cNvSpPr>
          <p:nvPr>
            <p:ph type="sldNum" sz="quarter" idx="10"/>
          </p:nvPr>
        </p:nvSpPr>
        <p:spPr/>
        <p:txBody>
          <a:bodyPr/>
          <a:lstStyle>
            <a:lvl1pPr>
              <a:defRPr/>
            </a:lvl1pPr>
          </a:lstStyle>
          <a:p>
            <a:r>
              <a:rPr lang="en-GB" noProof="0" smtClean="0"/>
              <a:t>Page </a:t>
            </a:r>
            <a:fld id="{2F4432FF-5EA5-4C7F-B1F8-4542D993CF2D}" type="slidenum">
              <a:rPr lang="en-GB" noProof="0" smtClean="0"/>
              <a:pPr/>
              <a:t>‹#›</a:t>
            </a:fld>
            <a:endParaRPr lang="en-GB" noProof="0"/>
          </a:p>
        </p:txBody>
      </p:sp>
      <p:sp>
        <p:nvSpPr>
          <p:cNvPr id="13" name="bmkFld2PresentationTitle"/>
          <p:cNvSpPr txBox="1"/>
          <p:nvPr userDrawn="1"/>
        </p:nvSpPr>
        <p:spPr>
          <a:xfrm>
            <a:off x="2304000" y="4702861"/>
            <a:ext cx="2880000" cy="100027"/>
          </a:xfrm>
          <a:prstGeom prst="rect">
            <a:avLst/>
          </a:prstGeom>
          <a:noFill/>
        </p:spPr>
        <p:txBody>
          <a:bodyPr wrap="square" lIns="0" tIns="0" rIns="0" bIns="0" rtlCol="0">
            <a:spAutoFit/>
          </a:bodyPr>
          <a:lstStyle/>
          <a:p>
            <a:endParaRPr lang="en-GB" sz="650" noProof="0" dirty="0" smtClean="0">
              <a:solidFill>
                <a:schemeClr val="bg2"/>
              </a:solidFill>
            </a:endParaRPr>
          </a:p>
        </p:txBody>
      </p:sp>
      <p:cxnSp>
        <p:nvCxnSpPr>
          <p:cNvPr id="11" name="Straight Connector 10"/>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
        <p:nvSpPr>
          <p:cNvPr id="14" name="bmkFld2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3" name="Content Placeholder 2"/>
          <p:cNvSpPr>
            <a:spLocks noGrp="1"/>
          </p:cNvSpPr>
          <p:nvPr>
            <p:ph idx="1"/>
          </p:nvPr>
        </p:nvSpPr>
        <p:spPr>
          <a:xfrm>
            <a:off x="503999" y="1015604"/>
            <a:ext cx="8136000" cy="3426619"/>
          </a:xfrm>
        </p:spPr>
        <p:txBody>
          <a:bodyPr/>
          <a:lstStyle>
            <a:lvl1pPr marL="0" indent="0">
              <a:lnSpc>
                <a:spcPct val="97000"/>
              </a:lnSpc>
              <a:spcBef>
                <a:spcPts val="0"/>
              </a:spcBef>
              <a:buNone/>
              <a:tabLst/>
              <a:defRPr sz="1800" baseline="0"/>
            </a:lvl1pPr>
            <a:lvl2pPr marL="0" indent="0">
              <a:lnSpc>
                <a:spcPts val="1920"/>
              </a:lnSpc>
              <a:spcBef>
                <a:spcPts val="0"/>
              </a:spcBef>
              <a:buNone/>
              <a:defRPr sz="1600" baseline="0"/>
            </a:lvl2pPr>
            <a:lvl3pPr marL="0" indent="0">
              <a:lnSpc>
                <a:spcPts val="1920"/>
              </a:lnSpc>
              <a:spcBef>
                <a:spcPts val="0"/>
              </a:spcBef>
              <a:buNone/>
              <a:tabLst/>
              <a:defRPr sz="1600" baseline="0"/>
            </a:lvl3pPr>
            <a:lvl4pPr marL="0" indent="0">
              <a:lnSpc>
                <a:spcPts val="1920"/>
              </a:lnSpc>
              <a:spcBef>
                <a:spcPts val="0"/>
              </a:spcBef>
              <a:buNone/>
              <a:defRPr sz="1600" baseline="0"/>
            </a:lvl4pPr>
            <a:lvl5pPr marL="0" indent="0">
              <a:lnSpc>
                <a:spcPts val="1920"/>
              </a:lnSpc>
              <a:spcBef>
                <a:spcPts val="0"/>
              </a:spcBef>
              <a:buNone/>
              <a:defRPr sz="1600" baseline="0"/>
            </a:lvl5pPr>
          </a:lstStyle>
          <a:p>
            <a:pPr lvl="0"/>
            <a:r>
              <a:rPr lang="en-US" noProof="0" smtClean="0"/>
              <a:t>Click to edit Master text styles</a:t>
            </a:r>
          </a:p>
        </p:txBody>
      </p:sp>
      <p:sp>
        <p:nvSpPr>
          <p:cNvPr id="4" name="Slide Number Placeholder 3"/>
          <p:cNvSpPr>
            <a:spLocks noGrp="1"/>
          </p:cNvSpPr>
          <p:nvPr>
            <p:ph type="sldNum" sz="quarter" idx="10"/>
          </p:nvPr>
        </p:nvSpPr>
        <p:spPr/>
        <p:txBody>
          <a:bodyPr/>
          <a:lstStyle>
            <a:lvl1pPr>
              <a:defRPr/>
            </a:lvl1pPr>
          </a:lstStyle>
          <a:p>
            <a:r>
              <a:rPr lang="en-GB" noProof="0" smtClean="0"/>
              <a:t>Page </a:t>
            </a:r>
            <a:fld id="{2F4432FF-5EA5-4C7F-B1F8-4542D993CF2D}" type="slidenum">
              <a:rPr lang="en-GB" noProof="0" smtClean="0"/>
              <a:pPr/>
              <a:t>‹#›</a:t>
            </a:fld>
            <a:endParaRPr lang="en-GB" noProof="0"/>
          </a:p>
        </p:txBody>
      </p:sp>
      <p:sp>
        <p:nvSpPr>
          <p:cNvPr id="10" name="bmkFld3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2" name="bmkFld3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cxnSp>
        <p:nvCxnSpPr>
          <p:cNvPr id="14" name="Straight Connector 13"/>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3" name="Content Placeholder 2"/>
          <p:cNvSpPr>
            <a:spLocks noGrp="1"/>
          </p:cNvSpPr>
          <p:nvPr>
            <p:ph sz="half" idx="1"/>
          </p:nvPr>
        </p:nvSpPr>
        <p:spPr>
          <a:xfrm>
            <a:off x="503999" y="1015604"/>
            <a:ext cx="3463200" cy="3109997"/>
          </a:xfrm>
        </p:spPr>
        <p:txBody>
          <a:bodyPr/>
          <a:lstStyle>
            <a:lvl1pPr marL="162000" indent="-162000">
              <a:tabLst/>
              <a:defRPr sz="1800"/>
            </a:lvl1pPr>
            <a:lvl2pPr marL="324000">
              <a:spcBef>
                <a:spcPts val="300"/>
              </a:spcBef>
              <a:tabLst/>
              <a:defRPr sz="1600"/>
            </a:lvl2pPr>
            <a:lvl3pPr marL="486000" indent="-162000">
              <a:spcBef>
                <a:spcPts val="300"/>
              </a:spcBef>
              <a:tabLst/>
              <a:defRPr sz="1600"/>
            </a:lvl3pPr>
            <a:lvl4pPr marL="648000">
              <a:spcBef>
                <a:spcPts val="300"/>
              </a:spcBef>
              <a:tabLst/>
              <a:defRPr sz="1600"/>
            </a:lvl4pPr>
            <a:lvl5pPr marL="810000" indent="-162000">
              <a:spcBef>
                <a:spcPts val="300"/>
              </a:spcBef>
              <a:tabLst/>
              <a:defRPr sz="1600" baseline="0"/>
            </a:lvl5pPr>
            <a:lvl6pPr marL="162000">
              <a:defRPr sz="1600"/>
            </a:lvl6pPr>
            <a:lvl7pPr marL="972000" indent="-162000">
              <a:spcBef>
                <a:spcPts val="300"/>
              </a:spcBef>
              <a:buSzPct val="85000"/>
              <a:tabLst/>
              <a:defRPr lang="en-US" sz="1600" baseline="0">
                <a:solidFill>
                  <a:schemeClr val="bg2"/>
                </a:solidFill>
                <a:latin typeface="+mn-lt"/>
              </a:defRPr>
            </a:lvl7pPr>
            <a:lvl8pPr marL="1134000" indent="-162000">
              <a:spcBef>
                <a:spcPts val="300"/>
              </a:spcBef>
              <a:buSzPct val="85000"/>
              <a:tabLst/>
              <a:defRPr lang="en-US" sz="1600" baseline="0">
                <a:solidFill>
                  <a:schemeClr val="bg2"/>
                </a:solidFill>
                <a:latin typeface="+mn-lt"/>
              </a:defRPr>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4" name="Content Placeholder 3"/>
          <p:cNvSpPr>
            <a:spLocks noGrp="1"/>
          </p:cNvSpPr>
          <p:nvPr>
            <p:ph sz="half" idx="2"/>
          </p:nvPr>
        </p:nvSpPr>
        <p:spPr>
          <a:xfrm>
            <a:off x="4471200" y="1015604"/>
            <a:ext cx="4168800" cy="3109997"/>
          </a:xfrm>
        </p:spPr>
        <p:txBody>
          <a:bodyPr/>
          <a:lstStyle>
            <a:lvl1pPr marL="162000">
              <a:defRPr sz="1800"/>
            </a:lvl1pPr>
            <a:lvl2pPr marL="324000">
              <a:spcBef>
                <a:spcPts val="300"/>
              </a:spcBef>
              <a:defRPr sz="1600"/>
            </a:lvl2pPr>
            <a:lvl3pPr marL="486000">
              <a:spcBef>
                <a:spcPts val="300"/>
              </a:spcBef>
              <a:defRPr sz="1600"/>
            </a:lvl3pPr>
            <a:lvl4pPr marL="648000">
              <a:spcBef>
                <a:spcPts val="300"/>
              </a:spcBef>
              <a:defRPr sz="1600"/>
            </a:lvl4pPr>
            <a:lvl5pPr marL="810000" indent="-162000">
              <a:spcBef>
                <a:spcPts val="300"/>
              </a:spcBef>
              <a:defRPr sz="1600"/>
            </a:lvl5pPr>
            <a:lvl6pPr marL="972000">
              <a:spcBef>
                <a:spcPts val="300"/>
              </a:spcBef>
              <a:defRPr sz="1600"/>
            </a:lvl6pPr>
            <a:lvl7pPr>
              <a:spcBef>
                <a:spcPts val="300"/>
              </a:spcBef>
              <a:buFont typeface="Arial" pitchFamily="34" charset="0"/>
              <a:buChar char="•"/>
              <a:defRPr lang="en-US" sz="1600" smtClean="0">
                <a:solidFill>
                  <a:schemeClr val="bg2"/>
                </a:solidFill>
                <a:latin typeface="+mn-lt"/>
              </a:defRPr>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smtClean="0"/>
          </a:p>
        </p:txBody>
      </p:sp>
      <p:sp>
        <p:nvSpPr>
          <p:cNvPr id="5" name="Slide Number Placeholder 4"/>
          <p:cNvSpPr>
            <a:spLocks noGrp="1"/>
          </p:cNvSpPr>
          <p:nvPr>
            <p:ph type="sldNum" sz="quarter" idx="10"/>
          </p:nvPr>
        </p:nvSpPr>
        <p:spPr/>
        <p:txBody>
          <a:bodyPr/>
          <a:lstStyle>
            <a:lvl1pPr>
              <a:defRPr/>
            </a:lvl1pPr>
          </a:lstStyle>
          <a:p>
            <a:r>
              <a:rPr lang="en-GB" noProof="0" smtClean="0"/>
              <a:t>Page </a:t>
            </a:r>
            <a:fld id="{9E1F64D6-41D1-4C6E-9A0C-391134CF5866}" type="slidenum">
              <a:rPr lang="en-GB" noProof="0" smtClean="0"/>
              <a:pPr/>
              <a:t>‹#›</a:t>
            </a:fld>
            <a:endParaRPr lang="en-GB" noProof="0"/>
          </a:p>
        </p:txBody>
      </p:sp>
      <p:sp>
        <p:nvSpPr>
          <p:cNvPr id="11" name="bmkFld4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3" name="bmkFld4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cxnSp>
        <p:nvCxnSpPr>
          <p:cNvPr id="15" name="Straight Connector 14"/>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3" name="Slide Number Placeholder 2"/>
          <p:cNvSpPr>
            <a:spLocks noGrp="1"/>
          </p:cNvSpPr>
          <p:nvPr>
            <p:ph type="sldNum" sz="quarter" idx="10"/>
          </p:nvPr>
        </p:nvSpPr>
        <p:spPr/>
        <p:txBody>
          <a:bodyPr/>
          <a:lstStyle/>
          <a:p>
            <a:r>
              <a:rPr lang="en-GB" noProof="0" smtClean="0"/>
              <a:t>Page </a:t>
            </a:r>
            <a:fld id="{9E8C26A4-B458-44EA-95C6-042A46251F83}" type="slidenum">
              <a:rPr lang="en-GB" noProof="0" smtClean="0"/>
              <a:pPr/>
              <a:t>‹#›</a:t>
            </a:fld>
            <a:endParaRPr lang="en-GB" noProof="0"/>
          </a:p>
        </p:txBody>
      </p:sp>
      <p:sp>
        <p:nvSpPr>
          <p:cNvPr id="7" name="Picture Placeholder 6"/>
          <p:cNvSpPr>
            <a:spLocks noGrp="1"/>
          </p:cNvSpPr>
          <p:nvPr>
            <p:ph type="pic" sz="quarter" idx="13"/>
          </p:nvPr>
        </p:nvSpPr>
        <p:spPr>
          <a:xfrm>
            <a:off x="504000" y="1015604"/>
            <a:ext cx="8136000" cy="3425897"/>
          </a:xfrm>
        </p:spPr>
        <p:txBody>
          <a:bodyPr/>
          <a:lstStyle/>
          <a:p>
            <a:r>
              <a:rPr lang="en-US" noProof="0" smtClean="0"/>
              <a:t>Click icon to add picture</a:t>
            </a:r>
            <a:endParaRPr lang="en-GB" noProof="0"/>
          </a:p>
        </p:txBody>
      </p:sp>
      <p:sp>
        <p:nvSpPr>
          <p:cNvPr id="10" name="bmkFld5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2" name="bmkFld5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cxnSp>
        <p:nvCxnSpPr>
          <p:cNvPr id="14" name="Straight Connector 13"/>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only ">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r>
              <a:rPr lang="en-GB" noProof="0" smtClean="0"/>
              <a:t>Page </a:t>
            </a:r>
            <a:fld id="{A9648339-1880-4CA1-A1F8-F52B65A13388}" type="slidenum">
              <a:rPr lang="en-GB" noProof="0" smtClean="0"/>
              <a:pPr/>
              <a:t>‹#›</a:t>
            </a:fld>
            <a:endParaRPr lang="en-GB" noProof="0"/>
          </a:p>
        </p:txBody>
      </p:sp>
      <p:sp>
        <p:nvSpPr>
          <p:cNvPr id="6" name="Picture Placeholder 5"/>
          <p:cNvSpPr>
            <a:spLocks noGrp="1"/>
          </p:cNvSpPr>
          <p:nvPr>
            <p:ph type="pic" sz="quarter" idx="13"/>
          </p:nvPr>
        </p:nvSpPr>
        <p:spPr>
          <a:xfrm>
            <a:off x="504000" y="378618"/>
            <a:ext cx="8136000" cy="4098006"/>
          </a:xfrm>
        </p:spPr>
        <p:txBody>
          <a:bodyPr/>
          <a:lstStyle/>
          <a:p>
            <a:r>
              <a:rPr lang="en-US" noProof="0" smtClean="0"/>
              <a:t>Click icon to add picture</a:t>
            </a:r>
            <a:endParaRPr lang="en-GB" noProof="0"/>
          </a:p>
        </p:txBody>
      </p:sp>
      <p:sp>
        <p:nvSpPr>
          <p:cNvPr id="9" name="bmkFld7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7" name="bmkFld7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cxnSp>
        <p:nvCxnSpPr>
          <p:cNvPr id="12" name="Straight Connector 11"/>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chorCtr="0"/>
          <a:lstStyle/>
          <a:p>
            <a:r>
              <a:rPr lang="en-US" noProof="0" smtClean="0"/>
              <a:t>Click to edit Master title style</a:t>
            </a:r>
            <a:endParaRPr lang="en-GB" noProof="0"/>
          </a:p>
        </p:txBody>
      </p:sp>
      <p:sp>
        <p:nvSpPr>
          <p:cNvPr id="3" name="Slide Number Placeholder 2"/>
          <p:cNvSpPr>
            <a:spLocks noGrp="1"/>
          </p:cNvSpPr>
          <p:nvPr>
            <p:ph type="sldNum" sz="quarter" idx="10"/>
          </p:nvPr>
        </p:nvSpPr>
        <p:spPr/>
        <p:txBody>
          <a:bodyPr/>
          <a:lstStyle>
            <a:lvl1pPr>
              <a:defRPr/>
            </a:lvl1pPr>
          </a:lstStyle>
          <a:p>
            <a:r>
              <a:rPr lang="en-GB" noProof="0" smtClean="0"/>
              <a:t>Page </a:t>
            </a:r>
            <a:fld id="{16FF891B-0DCB-4592-A66B-E74CAD9633B9}" type="slidenum">
              <a:rPr lang="en-GB" noProof="0" smtClean="0"/>
              <a:pPr/>
              <a:t>‹#›</a:t>
            </a:fld>
            <a:endParaRPr lang="en-GB" noProof="0"/>
          </a:p>
        </p:txBody>
      </p:sp>
      <p:sp>
        <p:nvSpPr>
          <p:cNvPr id="9" name="bmkFld8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1" name="bmkFld8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cxnSp>
        <p:nvCxnSpPr>
          <p:cNvPr id="13" name="Straight Connector 12"/>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r>
              <a:rPr lang="en-GB" noProof="0" smtClean="0"/>
              <a:t>Page </a:t>
            </a:r>
            <a:fld id="{A9648339-1880-4CA1-A1F8-F52B65A13388}" type="slidenum">
              <a:rPr lang="en-GB" noProof="0" smtClean="0"/>
              <a:pPr/>
              <a:t>‹#›</a:t>
            </a:fld>
            <a:endParaRPr lang="en-GB" noProof="0"/>
          </a:p>
        </p:txBody>
      </p:sp>
      <p:sp>
        <p:nvSpPr>
          <p:cNvPr id="7" name="bmkFld9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0" name="bmkFld9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cxnSp>
        <p:nvCxnSpPr>
          <p:cNvPr id="12" name="Straight Connector 11"/>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reakslide corporate">
    <p:spTree>
      <p:nvGrpSpPr>
        <p:cNvPr id="1" name=""/>
        <p:cNvGrpSpPr/>
        <p:nvPr/>
      </p:nvGrpSpPr>
      <p:grpSpPr>
        <a:xfrm>
          <a:off x="0" y="0"/>
          <a:ext cx="0" cy="0"/>
          <a:chOff x="0" y="0"/>
          <a:chExt cx="0" cy="0"/>
        </a:xfrm>
      </p:grpSpPr>
      <p:sp>
        <p:nvSpPr>
          <p:cNvPr id="12" name="Picture Placeholder 11"/>
          <p:cNvSpPr>
            <a:spLocks noGrp="1"/>
          </p:cNvSpPr>
          <p:nvPr>
            <p:ph type="pic" sz="quarter" idx="11" hasCustomPrompt="1"/>
          </p:nvPr>
        </p:nvSpPr>
        <p:spPr>
          <a:xfrm>
            <a:off x="0" y="0"/>
            <a:ext cx="8639175" cy="4470075"/>
          </a:xfrm>
        </p:spPr>
        <p:txBody>
          <a:bodyPr/>
          <a:lstStyle>
            <a:lvl1pPr marL="0" indent="0" algn="ctr">
              <a:buNone/>
              <a:defRPr baseline="0"/>
            </a:lvl1pPr>
          </a:lstStyle>
          <a:p>
            <a:r>
              <a:rPr lang="en-GB" dirty="0" smtClean="0"/>
              <a:t>Insert picture: Select placeholder and insert picture via </a:t>
            </a:r>
            <a:r>
              <a:rPr lang="en-GB" dirty="0" err="1" smtClean="0"/>
              <a:t>ImageShopper</a:t>
            </a:r>
            <a:r>
              <a:rPr lang="en-GB" dirty="0" smtClean="0"/>
              <a:t> or Browse</a:t>
            </a:r>
            <a:endParaRPr lang="en-GB" dirty="0"/>
          </a:p>
        </p:txBody>
      </p:sp>
      <p:sp>
        <p:nvSpPr>
          <p:cNvPr id="2" name="Title 1"/>
          <p:cNvSpPr>
            <a:spLocks noGrp="1"/>
          </p:cNvSpPr>
          <p:nvPr>
            <p:ph type="title"/>
          </p:nvPr>
        </p:nvSpPr>
        <p:spPr>
          <a:xfrm>
            <a:off x="0" y="3680100"/>
            <a:ext cx="8640000" cy="791100"/>
          </a:xfrm>
          <a:solidFill>
            <a:srgbClr val="00B0CA">
              <a:alpha val="85000"/>
            </a:srgbClr>
          </a:solidFill>
        </p:spPr>
        <p:txBody>
          <a:bodyPr lIns="504000" tIns="172800" rIns="216000" anchor="t" anchorCtr="0"/>
          <a:lstStyle>
            <a:lvl1pPr>
              <a:defRPr>
                <a:solidFill>
                  <a:schemeClr val="bg1"/>
                </a:solidFill>
              </a:defRPr>
            </a:lvl1pPr>
          </a:lstStyle>
          <a:p>
            <a:r>
              <a:rPr lang="en-US" noProof="0" smtClean="0"/>
              <a:t>Click to edit Master title style</a:t>
            </a:r>
            <a:endParaRPr lang="en-GB" noProof="0" dirty="0"/>
          </a:p>
        </p:txBody>
      </p:sp>
      <p:sp>
        <p:nvSpPr>
          <p:cNvPr id="3" name="Slide Number Placeholder 2"/>
          <p:cNvSpPr>
            <a:spLocks noGrp="1"/>
          </p:cNvSpPr>
          <p:nvPr>
            <p:ph type="sldNum" sz="quarter" idx="10"/>
          </p:nvPr>
        </p:nvSpPr>
        <p:spPr/>
        <p:txBody>
          <a:bodyPr/>
          <a:lstStyle/>
          <a:p>
            <a:r>
              <a:rPr lang="en-GB" noProof="0" smtClean="0"/>
              <a:t>Page </a:t>
            </a:r>
            <a:fld id="{9E8C26A4-B458-44EA-95C6-042A46251F83}" type="slidenum">
              <a:rPr lang="en-GB" noProof="0" smtClean="0"/>
              <a:pPr/>
              <a:t>‹#›</a:t>
            </a:fld>
            <a:endParaRPr lang="en-GB" noProof="0"/>
          </a:p>
        </p:txBody>
      </p:sp>
      <p:sp>
        <p:nvSpPr>
          <p:cNvPr id="10" name="bmkFld11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6" name="bmkFld10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Tree>
    <p:extLst>
      <p:ext uri="{BB962C8B-B14F-4D97-AF65-F5344CB8AC3E}">
        <p14:creationId xmlns:p14="http://schemas.microsoft.com/office/powerpoint/2010/main" val="128224314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with bullets for colored background">
    <p:spTree>
      <p:nvGrpSpPr>
        <p:cNvPr id="1" name=""/>
        <p:cNvGrpSpPr/>
        <p:nvPr/>
      </p:nvGrpSpPr>
      <p:grpSpPr>
        <a:xfrm>
          <a:off x="0" y="0"/>
          <a:ext cx="0" cy="0"/>
          <a:chOff x="0" y="0"/>
          <a:chExt cx="0" cy="0"/>
        </a:xfrm>
      </p:grpSpPr>
      <p:sp>
        <p:nvSpPr>
          <p:cNvPr id="10" name="Rectangle 9"/>
          <p:cNvSpPr/>
          <p:nvPr userDrawn="1"/>
        </p:nvSpPr>
        <p:spPr bwMode="auto">
          <a:xfrm>
            <a:off x="0" y="0"/>
            <a:ext cx="8640000" cy="4475560"/>
          </a:xfrm>
          <a:prstGeom prst="rect">
            <a:avLst/>
          </a:prstGeom>
          <a:solidFill>
            <a:schemeClr val="tx2"/>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noProof="0" smtClean="0">
              <a:ln>
                <a:noFill/>
              </a:ln>
              <a:solidFill>
                <a:schemeClr val="tx1"/>
              </a:solidFill>
              <a:effectLst/>
              <a:latin typeface="Arial" charset="0"/>
            </a:endParaRPr>
          </a:p>
        </p:txBody>
      </p:sp>
      <p:sp>
        <p:nvSpPr>
          <p:cNvPr id="3" name="Slide Number Placeholder 2"/>
          <p:cNvSpPr>
            <a:spLocks noGrp="1"/>
          </p:cNvSpPr>
          <p:nvPr>
            <p:ph type="sldNum" sz="quarter" idx="10"/>
          </p:nvPr>
        </p:nvSpPr>
        <p:spPr/>
        <p:txBody>
          <a:bodyPr/>
          <a:lstStyle>
            <a:lvl1pPr>
              <a:defRPr/>
            </a:lvl1pPr>
          </a:lstStyle>
          <a:p>
            <a:r>
              <a:rPr lang="en-GB" noProof="0" smtClean="0"/>
              <a:t>Page </a:t>
            </a:r>
            <a:fld id="{16FF891B-0DCB-4592-A66B-E74CAD9633B9}" type="slidenum">
              <a:rPr lang="en-GB" noProof="0" smtClean="0"/>
              <a:pPr/>
              <a:t>‹#›</a:t>
            </a:fld>
            <a:endParaRPr lang="en-GB" noProof="0"/>
          </a:p>
        </p:txBody>
      </p:sp>
      <p:sp>
        <p:nvSpPr>
          <p:cNvPr id="11" name="Text Placeholder 10"/>
          <p:cNvSpPr>
            <a:spLocks noGrp="1"/>
          </p:cNvSpPr>
          <p:nvPr>
            <p:ph type="body" sz="quarter" idx="11"/>
          </p:nvPr>
        </p:nvSpPr>
        <p:spPr>
          <a:xfrm>
            <a:off x="503999" y="1015604"/>
            <a:ext cx="7632000" cy="312181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13" name="bmkFld13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9" name="bmkFld12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
        <p:nvSpPr>
          <p:cNvPr id="2" name="Title 1"/>
          <p:cNvSpPr>
            <a:spLocks noGrp="1"/>
          </p:cNvSpPr>
          <p:nvPr>
            <p:ph type="title"/>
          </p:nvPr>
        </p:nvSpPr>
        <p:spPr/>
        <p:txBody>
          <a:bodyPr/>
          <a:lstStyle>
            <a:lvl1pPr>
              <a:defRPr>
                <a:solidFill>
                  <a:schemeClr val="bg1"/>
                </a:solidFill>
              </a:defRPr>
            </a:lvl1pPr>
          </a:lstStyle>
          <a:p>
            <a:r>
              <a:rPr lang="en-US" noProof="0" smtClean="0"/>
              <a:t>Click to edit Master title style</a:t>
            </a:r>
            <a:endParaRPr lang="en-GB" noProof="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ext for colored background">
    <p:spTree>
      <p:nvGrpSpPr>
        <p:cNvPr id="1" name=""/>
        <p:cNvGrpSpPr/>
        <p:nvPr/>
      </p:nvGrpSpPr>
      <p:grpSpPr>
        <a:xfrm>
          <a:off x="0" y="0"/>
          <a:ext cx="0" cy="0"/>
          <a:chOff x="0" y="0"/>
          <a:chExt cx="0" cy="0"/>
        </a:xfrm>
      </p:grpSpPr>
      <p:sp>
        <p:nvSpPr>
          <p:cNvPr id="10" name="Rectangle 9"/>
          <p:cNvSpPr/>
          <p:nvPr userDrawn="1"/>
        </p:nvSpPr>
        <p:spPr bwMode="auto">
          <a:xfrm>
            <a:off x="0" y="-1"/>
            <a:ext cx="8640000" cy="4475561"/>
          </a:xfrm>
          <a:prstGeom prst="rect">
            <a:avLst/>
          </a:prstGeom>
          <a:solidFill>
            <a:schemeClr val="tx2"/>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noProof="0" smtClean="0">
              <a:ln>
                <a:noFill/>
              </a:ln>
              <a:solidFill>
                <a:schemeClr val="tx1"/>
              </a:solidFill>
              <a:effectLst/>
              <a:latin typeface="Arial" charset="0"/>
            </a:endParaRPr>
          </a:p>
        </p:txBody>
      </p:sp>
      <p:sp>
        <p:nvSpPr>
          <p:cNvPr id="3" name="Slide Number Placeholder 2"/>
          <p:cNvSpPr>
            <a:spLocks noGrp="1"/>
          </p:cNvSpPr>
          <p:nvPr>
            <p:ph type="sldNum" sz="quarter" idx="10"/>
          </p:nvPr>
        </p:nvSpPr>
        <p:spPr/>
        <p:txBody>
          <a:bodyPr/>
          <a:lstStyle>
            <a:lvl1pPr>
              <a:defRPr/>
            </a:lvl1pPr>
          </a:lstStyle>
          <a:p>
            <a:r>
              <a:rPr lang="en-GB" noProof="0" smtClean="0"/>
              <a:t>Page </a:t>
            </a:r>
            <a:fld id="{16FF891B-0DCB-4592-A66B-E74CAD9633B9}" type="slidenum">
              <a:rPr lang="en-GB" noProof="0" smtClean="0"/>
              <a:pPr/>
              <a:t>‹#›</a:t>
            </a:fld>
            <a:endParaRPr lang="en-GB" noProof="0"/>
          </a:p>
        </p:txBody>
      </p:sp>
      <p:sp>
        <p:nvSpPr>
          <p:cNvPr id="11" name="Text Placeholder 10"/>
          <p:cNvSpPr>
            <a:spLocks noGrp="1"/>
          </p:cNvSpPr>
          <p:nvPr>
            <p:ph type="body" sz="quarter" idx="11"/>
          </p:nvPr>
        </p:nvSpPr>
        <p:spPr>
          <a:xfrm>
            <a:off x="503999" y="1015604"/>
            <a:ext cx="7632000" cy="3121819"/>
          </a:xfrm>
        </p:spPr>
        <p:txBody>
          <a:bodyPr/>
          <a:lstStyle>
            <a:lvl1pPr marL="0" indent="0">
              <a:buFontTx/>
              <a:buNone/>
              <a:defRPr>
                <a:solidFill>
                  <a:schemeClr val="bg1"/>
                </a:solidFill>
              </a:defRPr>
            </a:lvl1pPr>
            <a:lvl2pPr marL="0" indent="0">
              <a:buFontTx/>
              <a:buNone/>
              <a:defRPr>
                <a:solidFill>
                  <a:schemeClr val="bg1"/>
                </a:solidFill>
              </a:defRPr>
            </a:lvl2pPr>
            <a:lvl3pPr marL="0" indent="0">
              <a:buFontTx/>
              <a:buNone/>
              <a:defRPr>
                <a:solidFill>
                  <a:schemeClr val="bg1"/>
                </a:solidFill>
              </a:defRPr>
            </a:lvl3pPr>
            <a:lvl4pPr marL="0" indent="0">
              <a:buFontTx/>
              <a:buNone/>
              <a:defRPr>
                <a:solidFill>
                  <a:schemeClr val="bg1"/>
                </a:solidFill>
              </a:defRPr>
            </a:lvl4pPr>
            <a:lvl5pPr marL="0" indent="0">
              <a:buFontTx/>
              <a:buNone/>
              <a:defRPr baseline="0">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13" name="bmkFld14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9" name="bmkFld13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
        <p:nvSpPr>
          <p:cNvPr id="2" name="Title 1"/>
          <p:cNvSpPr>
            <a:spLocks noGrp="1"/>
          </p:cNvSpPr>
          <p:nvPr>
            <p:ph type="title"/>
          </p:nvPr>
        </p:nvSpPr>
        <p:spPr/>
        <p:txBody>
          <a:bodyPr/>
          <a:lstStyle>
            <a:lvl1pPr>
              <a:defRPr>
                <a:solidFill>
                  <a:schemeClr val="bg1"/>
                </a:solidFill>
              </a:defRPr>
            </a:lvl1pPr>
          </a:lstStyle>
          <a:p>
            <a:r>
              <a:rPr lang="en-US" noProof="0" smtClean="0"/>
              <a:t>Click to edit Master title style</a:t>
            </a:r>
            <a:endParaRPr lang="en-GB" noProof="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ision-Health-History">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r>
              <a:rPr lang="en-GB" noProof="0" dirty="0" smtClean="0"/>
              <a:t>Page </a:t>
            </a:r>
            <a:fld id="{A9648339-1880-4CA1-A1F8-F52B65A13388}" type="slidenum">
              <a:rPr lang="en-GB" noProof="0" smtClean="0"/>
              <a:pPr/>
              <a:t>‹#›</a:t>
            </a:fld>
            <a:endParaRPr lang="en-GB" noProof="0" dirty="0"/>
          </a:p>
        </p:txBody>
      </p:sp>
      <p:sp>
        <p:nvSpPr>
          <p:cNvPr id="11" name="bmkFld15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5" name="bmkFld14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Title two content with titl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noProof="0" smtClean="0"/>
              <a:t>Click to edit Master title style</a:t>
            </a:r>
            <a:endParaRPr lang="en-GB" noProof="0"/>
          </a:p>
        </p:txBody>
      </p:sp>
      <p:sp>
        <p:nvSpPr>
          <p:cNvPr id="3" name="Text Placeholder 2"/>
          <p:cNvSpPr>
            <a:spLocks noGrp="1"/>
          </p:cNvSpPr>
          <p:nvPr>
            <p:ph type="body" idx="1"/>
          </p:nvPr>
        </p:nvSpPr>
        <p:spPr>
          <a:xfrm>
            <a:off x="504000" y="914369"/>
            <a:ext cx="3817175" cy="503659"/>
          </a:xfrm>
        </p:spPr>
        <p:txBody>
          <a:bodyPr anchor="b"/>
          <a:lstStyle>
            <a:lvl1pPr marL="0" indent="0">
              <a:lnSpc>
                <a:spcPct val="96000"/>
              </a:lnSpc>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Click to edit Master text styles</a:t>
            </a:r>
          </a:p>
        </p:txBody>
      </p:sp>
      <p:sp>
        <p:nvSpPr>
          <p:cNvPr id="4" name="Content Placeholder 3"/>
          <p:cNvSpPr>
            <a:spLocks noGrp="1"/>
          </p:cNvSpPr>
          <p:nvPr>
            <p:ph sz="half" idx="2"/>
          </p:nvPr>
        </p:nvSpPr>
        <p:spPr>
          <a:xfrm>
            <a:off x="503999" y="1495425"/>
            <a:ext cx="3817176" cy="2642775"/>
          </a:xfrm>
        </p:spPr>
        <p:txBody>
          <a:bodyPr/>
          <a:lstStyle>
            <a:lvl1pPr>
              <a:defRPr sz="18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5" name="Text Placeholder 4"/>
          <p:cNvSpPr>
            <a:spLocks noGrp="1"/>
          </p:cNvSpPr>
          <p:nvPr>
            <p:ph type="body" sz="quarter" idx="3"/>
          </p:nvPr>
        </p:nvSpPr>
        <p:spPr>
          <a:xfrm>
            <a:off x="4824412" y="914400"/>
            <a:ext cx="3815588" cy="503504"/>
          </a:xfrm>
        </p:spPr>
        <p:txBody>
          <a:bodyPr anchor="b"/>
          <a:lstStyle>
            <a:lvl1pPr marL="0" indent="0">
              <a:lnSpc>
                <a:spcPct val="96000"/>
              </a:lnSpc>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Click to edit Master text styles</a:t>
            </a:r>
          </a:p>
        </p:txBody>
      </p:sp>
      <p:sp>
        <p:nvSpPr>
          <p:cNvPr id="6" name="Content Placeholder 5"/>
          <p:cNvSpPr>
            <a:spLocks noGrp="1"/>
          </p:cNvSpPr>
          <p:nvPr>
            <p:ph sz="quarter" idx="4"/>
          </p:nvPr>
        </p:nvSpPr>
        <p:spPr>
          <a:xfrm>
            <a:off x="4824412" y="1495425"/>
            <a:ext cx="3815588" cy="2641997"/>
          </a:xfrm>
        </p:spPr>
        <p:txBody>
          <a:bodyPr/>
          <a:lstStyle>
            <a:lvl1pPr>
              <a:defRPr sz="18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9" name="Slide Number Placeholder 8"/>
          <p:cNvSpPr>
            <a:spLocks noGrp="1"/>
          </p:cNvSpPr>
          <p:nvPr>
            <p:ph type="sldNum" sz="quarter" idx="12"/>
          </p:nvPr>
        </p:nvSpPr>
        <p:spPr/>
        <p:txBody>
          <a:bodyPr/>
          <a:lstStyle/>
          <a:p>
            <a:r>
              <a:rPr lang="en-GB" noProof="0" smtClean="0"/>
              <a:t>Page </a:t>
            </a:r>
            <a:fld id="{B087C561-5A31-4087-8FFE-8379F507CA49}" type="slidenum">
              <a:rPr lang="en-GB" noProof="0" smtClean="0"/>
              <a:pPr/>
              <a:t>‹#›</a:t>
            </a:fld>
            <a:endParaRPr lang="en-GB" noProof="0"/>
          </a:p>
        </p:txBody>
      </p:sp>
      <p:cxnSp>
        <p:nvCxnSpPr>
          <p:cNvPr id="18" name="Straight Connector 17"/>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
        <p:nvSpPr>
          <p:cNvPr id="13" name="bmkFld16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5" name="bmkFld15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equal Conte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dirty="0"/>
          </a:p>
        </p:txBody>
      </p:sp>
      <p:sp>
        <p:nvSpPr>
          <p:cNvPr id="6" name="Content Placeholder 2"/>
          <p:cNvSpPr>
            <a:spLocks noGrp="1"/>
          </p:cNvSpPr>
          <p:nvPr>
            <p:ph sz="quarter" idx="11"/>
          </p:nvPr>
        </p:nvSpPr>
        <p:spPr>
          <a:xfrm>
            <a:off x="504000" y="1015603"/>
            <a:ext cx="3815589" cy="3121819"/>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10" name="Content Placeholder 3"/>
          <p:cNvSpPr>
            <a:spLocks noGrp="1"/>
          </p:cNvSpPr>
          <p:nvPr>
            <p:ph sz="quarter" idx="12"/>
          </p:nvPr>
        </p:nvSpPr>
        <p:spPr>
          <a:xfrm>
            <a:off x="4824002" y="1015604"/>
            <a:ext cx="3815174" cy="3121819"/>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3" name="Slide Number Placeholder 2"/>
          <p:cNvSpPr>
            <a:spLocks noGrp="1"/>
          </p:cNvSpPr>
          <p:nvPr>
            <p:ph type="sldNum" sz="quarter" idx="10"/>
          </p:nvPr>
        </p:nvSpPr>
        <p:spPr/>
        <p:txBody>
          <a:bodyPr/>
          <a:lstStyle/>
          <a:p>
            <a:r>
              <a:rPr lang="en-GB" noProof="0" dirty="0" smtClean="0"/>
              <a:t>Page </a:t>
            </a:r>
            <a:fld id="{9E8C26A4-B458-44EA-95C6-042A46251F83}" type="slidenum">
              <a:rPr lang="en-GB" noProof="0" smtClean="0"/>
              <a:pPr/>
              <a:t>‹#›</a:t>
            </a:fld>
            <a:endParaRPr lang="en-GB" noProof="0" dirty="0"/>
          </a:p>
        </p:txBody>
      </p:sp>
      <p:cxnSp>
        <p:nvCxnSpPr>
          <p:cNvPr id="7" name="Straight Connector 6"/>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
        <p:nvSpPr>
          <p:cNvPr id="11" name="bmkFld17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2" name="bmkFld16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Tree>
    <p:extLst>
      <p:ext uri="{BB962C8B-B14F-4D97-AF65-F5344CB8AC3E}">
        <p14:creationId xmlns:p14="http://schemas.microsoft.com/office/powerpoint/2010/main" val="29746957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371600"/>
            <a:ext cx="7772400" cy="74295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752475" y="2114550"/>
            <a:ext cx="3810000" cy="23431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714875" y="2114550"/>
            <a:ext cx="3810000" cy="23431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noChangeArrowheads="1"/>
          </p:cNvSpPr>
          <p:nvPr>
            <p:ph type="dt" sz="half" idx="10"/>
          </p:nvPr>
        </p:nvSpPr>
        <p:spPr>
          <a:xfrm>
            <a:off x="3778250" y="4836319"/>
            <a:ext cx="1447800" cy="171450"/>
          </a:xfrm>
          <a:prstGeom prst="rect">
            <a:avLst/>
          </a:prstGeom>
          <a:ln/>
        </p:spPr>
        <p:txBody>
          <a:bodyPr/>
          <a:lstStyle>
            <a:lvl1pPr>
              <a:defRPr/>
            </a:lvl1pPr>
          </a:lstStyle>
          <a:p>
            <a:pPr>
              <a:defRPr/>
            </a:pPr>
            <a:endParaRPr lang="da-DK" altLang="da-DK"/>
          </a:p>
        </p:txBody>
      </p:sp>
      <p:sp>
        <p:nvSpPr>
          <p:cNvPr id="6" name="Rectangle 6"/>
          <p:cNvSpPr>
            <a:spLocks noGrp="1" noChangeArrowheads="1"/>
          </p:cNvSpPr>
          <p:nvPr>
            <p:ph type="ftr" sz="quarter" idx="11"/>
          </p:nvPr>
        </p:nvSpPr>
        <p:spPr>
          <a:xfrm>
            <a:off x="809625" y="4838700"/>
            <a:ext cx="2895600" cy="170260"/>
          </a:xfrm>
          <a:prstGeom prst="rect">
            <a:avLst/>
          </a:prstGeom>
          <a:ln/>
        </p:spPr>
        <p:txBody>
          <a:bodyPr/>
          <a:lstStyle>
            <a:lvl1pPr>
              <a:defRPr/>
            </a:lvl1pPr>
          </a:lstStyle>
          <a:p>
            <a:pPr>
              <a:defRPr/>
            </a:pPr>
            <a:endParaRPr lang="da-DK"/>
          </a:p>
        </p:txBody>
      </p:sp>
      <p:sp>
        <p:nvSpPr>
          <p:cNvPr id="7" name="Rectangle 7"/>
          <p:cNvSpPr>
            <a:spLocks noGrp="1" noChangeArrowheads="1"/>
          </p:cNvSpPr>
          <p:nvPr>
            <p:ph type="sldNum" sz="quarter" idx="12"/>
          </p:nvPr>
        </p:nvSpPr>
        <p:spPr>
          <a:ln/>
        </p:spPr>
        <p:txBody>
          <a:bodyPr/>
          <a:lstStyle>
            <a:lvl1pPr>
              <a:defRPr/>
            </a:lvl1pPr>
          </a:lstStyle>
          <a:p>
            <a:fld id="{A9DB26C0-5086-4D60-ABED-7417A33DB18C}" type="slidenum">
              <a:rPr lang="da-DK" altLang="en-US"/>
              <a:pPr/>
              <a:t>‹#›</a:t>
            </a:fld>
            <a:endParaRPr lang="da-DK" altLang="en-US"/>
          </a:p>
        </p:txBody>
      </p:sp>
    </p:spTree>
    <p:extLst>
      <p:ext uri="{BB962C8B-B14F-4D97-AF65-F5344CB8AC3E}">
        <p14:creationId xmlns:p14="http://schemas.microsoft.com/office/powerpoint/2010/main" val="10668106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755650" y="514350"/>
            <a:ext cx="7772400" cy="857250"/>
          </a:xfrm>
        </p:spPr>
        <p:txBody>
          <a:bodyPr/>
          <a:lstStyle/>
          <a:p>
            <a:r>
              <a:rPr lang="en-US" smtClean="0"/>
              <a:t>Click to edit Master title style</a:t>
            </a:r>
            <a:endParaRPr lang="en-GB"/>
          </a:p>
        </p:txBody>
      </p:sp>
      <p:sp>
        <p:nvSpPr>
          <p:cNvPr id="3" name="ClipArt Placeholder 2"/>
          <p:cNvSpPr>
            <a:spLocks noGrp="1"/>
          </p:cNvSpPr>
          <p:nvPr>
            <p:ph type="clipArt" sz="half" idx="1"/>
          </p:nvPr>
        </p:nvSpPr>
        <p:spPr>
          <a:xfrm>
            <a:off x="752475" y="1478756"/>
            <a:ext cx="3810000" cy="2628900"/>
          </a:xfrm>
        </p:spPr>
        <p:txBody>
          <a:bodyPr/>
          <a:lstStyle/>
          <a:p>
            <a:pPr lvl="0"/>
            <a:endParaRPr lang="en-GB" noProof="0" smtClean="0"/>
          </a:p>
        </p:txBody>
      </p:sp>
      <p:sp>
        <p:nvSpPr>
          <p:cNvPr id="4" name="Text Placeholder 3"/>
          <p:cNvSpPr>
            <a:spLocks noGrp="1"/>
          </p:cNvSpPr>
          <p:nvPr>
            <p:ph type="body" sz="half" idx="2"/>
          </p:nvPr>
        </p:nvSpPr>
        <p:spPr>
          <a:xfrm>
            <a:off x="4714875" y="1478756"/>
            <a:ext cx="3810000" cy="2628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3"/>
          <p:cNvSpPr>
            <a:spLocks noGrp="1" noChangeArrowheads="1"/>
          </p:cNvSpPr>
          <p:nvPr>
            <p:ph type="dt" sz="half" idx="10"/>
          </p:nvPr>
        </p:nvSpPr>
        <p:spPr>
          <a:xfrm>
            <a:off x="152400" y="4897041"/>
            <a:ext cx="1905000" cy="171450"/>
          </a:xfrm>
          <a:prstGeom prst="rect">
            <a:avLst/>
          </a:prstGeom>
          <a:ln/>
        </p:spPr>
        <p:txBody>
          <a:bodyPr/>
          <a:lstStyle>
            <a:lvl1pPr>
              <a:defRPr/>
            </a:lvl1pPr>
          </a:lstStyle>
          <a:p>
            <a:pPr>
              <a:defRPr/>
            </a:pPr>
            <a:fld id="{F88AA830-6374-4EB0-86E6-C555FD468C88}" type="datetime1">
              <a:rPr lang="en-GB" altLang="da-DK" smtClean="0"/>
              <a:pPr>
                <a:defRPr/>
              </a:pPr>
              <a:t>24/11/2015</a:t>
            </a:fld>
            <a:endParaRPr lang="da-DK" altLang="da-DK"/>
          </a:p>
        </p:txBody>
      </p:sp>
      <p:sp>
        <p:nvSpPr>
          <p:cNvPr id="6" name="Rectangle 7"/>
          <p:cNvSpPr>
            <a:spLocks noGrp="1" noChangeArrowheads="1"/>
          </p:cNvSpPr>
          <p:nvPr>
            <p:ph type="ftr" sz="quarter" idx="11"/>
          </p:nvPr>
        </p:nvSpPr>
        <p:spPr>
          <a:xfrm>
            <a:off x="152400" y="29766"/>
            <a:ext cx="2895600" cy="170259"/>
          </a:xfrm>
          <a:prstGeom prst="rect">
            <a:avLst/>
          </a:prstGeom>
          <a:ln/>
        </p:spPr>
        <p:txBody>
          <a:bodyPr/>
          <a:lstStyle>
            <a:lvl1pPr>
              <a:defRPr/>
            </a:lvl1pPr>
          </a:lstStyle>
          <a:p>
            <a:pPr>
              <a:defRPr/>
            </a:pPr>
            <a:endParaRPr lang="da-DK"/>
          </a:p>
        </p:txBody>
      </p:sp>
    </p:spTree>
    <p:extLst>
      <p:ext uri="{BB962C8B-B14F-4D97-AF65-F5344CB8AC3E}">
        <p14:creationId xmlns:p14="http://schemas.microsoft.com/office/powerpoint/2010/main" val="812064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02882" y="378619"/>
            <a:ext cx="8137117" cy="536675"/>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p>
            <a:pPr lvl="0"/>
            <a:r>
              <a:rPr lang="en-US" noProof="0" smtClean="0"/>
              <a:t>Click to edit Master title style</a:t>
            </a:r>
            <a:endParaRPr lang="en-GB" noProof="0" dirty="0" smtClean="0"/>
          </a:p>
        </p:txBody>
      </p:sp>
      <p:sp>
        <p:nvSpPr>
          <p:cNvPr id="1027" name="Rectangle 3"/>
          <p:cNvSpPr>
            <a:spLocks noGrp="1" noChangeArrowheads="1"/>
          </p:cNvSpPr>
          <p:nvPr>
            <p:ph type="body" idx="1"/>
          </p:nvPr>
        </p:nvSpPr>
        <p:spPr bwMode="auto">
          <a:xfrm>
            <a:off x="502882" y="1015604"/>
            <a:ext cx="8137117" cy="3426619"/>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smtClean="0"/>
          </a:p>
        </p:txBody>
      </p:sp>
      <p:sp>
        <p:nvSpPr>
          <p:cNvPr id="1070" name="Rectangle 46"/>
          <p:cNvSpPr>
            <a:spLocks noGrp="1" noChangeArrowheads="1"/>
          </p:cNvSpPr>
          <p:nvPr>
            <p:ph type="sldNum" sz="quarter" idx="4"/>
          </p:nvPr>
        </p:nvSpPr>
        <p:spPr bwMode="auto">
          <a:xfrm>
            <a:off x="2305162" y="4805874"/>
            <a:ext cx="1080000" cy="762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650">
                <a:solidFill>
                  <a:schemeClr val="bg2"/>
                </a:solidFill>
              </a:defRPr>
            </a:lvl1pPr>
          </a:lstStyle>
          <a:p>
            <a:r>
              <a:rPr lang="en-GB" noProof="0" dirty="0" smtClean="0"/>
              <a:t>Page </a:t>
            </a:r>
            <a:fld id="{9E8C26A4-B458-44EA-95C6-042A46251F83}" type="slidenum">
              <a:rPr lang="en-GB" noProof="0" smtClean="0"/>
              <a:pPr/>
              <a:t>‹#›</a:t>
            </a:fld>
            <a:endParaRPr lang="en-GB" noProof="0" dirty="0"/>
          </a:p>
        </p:txBody>
      </p:sp>
      <p:pic>
        <p:nvPicPr>
          <p:cNvPr id="13" name="Picture 12"/>
          <p:cNvPicPr>
            <a:picLocks/>
          </p:cNvPicPr>
          <p:nvPr/>
        </p:nvPicPr>
        <p:blipFill rotWithShape="1">
          <a:blip r:embed="rId18" cstate="print">
            <a:extLst>
              <a:ext uri="{28A0092B-C50C-407E-A947-70E740481C1C}">
                <a14:useLocalDpi xmlns:a14="http://schemas.microsoft.com/office/drawing/2010/main" val="0"/>
              </a:ext>
            </a:extLst>
          </a:blip>
          <a:srcRect l="-16667" t="1" r="-16667" b="1"/>
          <a:stretch/>
        </p:blipFill>
        <p:spPr>
          <a:xfrm>
            <a:off x="503999" y="4672626"/>
            <a:ext cx="953878" cy="198188"/>
          </a:xfrm>
          <a:prstGeom prst="rect">
            <a:avLst/>
          </a:prstGeom>
        </p:spPr>
      </p:pic>
      <p:pic>
        <p:nvPicPr>
          <p:cNvPr id="1028" name="Picture 4"/>
          <p:cNvPicPr>
            <a:picLocks noChangeArrowheads="1"/>
          </p:cNvPicPr>
          <p:nvPr/>
        </p:nvPicPr>
        <p:blipFill rotWithShape="1">
          <a:blip r:embed="rId19" cstate="print">
            <a:extLst>
              <a:ext uri="{28A0092B-C50C-407E-A947-70E740481C1C}">
                <a14:useLocalDpi xmlns:a14="http://schemas.microsoft.com/office/drawing/2010/main" val="0"/>
              </a:ext>
            </a:extLst>
          </a:blip>
          <a:srcRect l="-16667" r="-16667"/>
          <a:stretch/>
        </p:blipFill>
        <p:spPr bwMode="auto">
          <a:xfrm>
            <a:off x="505416" y="4672627"/>
            <a:ext cx="951147" cy="197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descr="U:\Coloplast\Jobs\4002_PowerPoint skabelon tilpasninger\Received\Work\CPlogo_Small_Blue_RGB_300.emf"/>
          <p:cNvPicPr>
            <a:picLocks noChangeAspect="1" noChangeArrowheads="1"/>
          </p:cNvPicPr>
          <p:nvPr/>
        </p:nvPicPr>
        <p:blipFill rotWithShape="1">
          <a:blip r:embed="rId20" cstate="print">
            <a:extLst>
              <a:ext uri="{28A0092B-C50C-407E-A947-70E740481C1C}">
                <a14:useLocalDpi xmlns:a14="http://schemas.microsoft.com/office/drawing/2010/main" val="0"/>
              </a:ext>
            </a:extLst>
          </a:blip>
          <a:srcRect l="-33333"/>
          <a:stretch/>
        </p:blipFill>
        <p:spPr bwMode="auto">
          <a:xfrm>
            <a:off x="7107379" y="4688814"/>
            <a:ext cx="1531796" cy="2592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U:\Coloplast\Jobs\4002_PowerPoint skabelon tilpasninger\Received\Work\business area.png"/>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502882" y="4623419"/>
            <a:ext cx="951147" cy="262817"/>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52" r:id="rId4"/>
    <p:sldLayoutId id="2147483665" r:id="rId5"/>
    <p:sldLayoutId id="2147483667" r:id="rId6"/>
    <p:sldLayoutId id="2147483654" r:id="rId7"/>
    <p:sldLayoutId id="2147483655" r:id="rId8"/>
    <p:sldLayoutId id="2147483678" r:id="rId9"/>
    <p:sldLayoutId id="2147483676" r:id="rId10"/>
    <p:sldLayoutId id="2147483677" r:id="rId11"/>
    <p:sldLayoutId id="2147483675" r:id="rId12"/>
    <p:sldLayoutId id="2147483672" r:id="rId13"/>
    <p:sldLayoutId id="2147483679" r:id="rId14"/>
    <p:sldLayoutId id="2147483680" r:id="rId15"/>
    <p:sldLayoutId id="2147483681" r:id="rId16"/>
  </p:sldLayoutIdLst>
  <p:timing>
    <p:tnLst>
      <p:par>
        <p:cTn id="1" dur="indefinite" restart="never" nodeType="tmRoot"/>
      </p:par>
    </p:tnLst>
  </p:timing>
  <p:hf hdr="0" ftr="0" dt="0"/>
  <p:txStyles>
    <p:titleStyle>
      <a:lvl1pPr algn="l" rtl="0" eaLnBrk="1" fontAlgn="base" hangingPunct="1">
        <a:lnSpc>
          <a:spcPct val="85000"/>
        </a:lnSpc>
        <a:spcBef>
          <a:spcPct val="0"/>
        </a:spcBef>
        <a:spcAft>
          <a:spcPct val="0"/>
        </a:spcAft>
        <a:defRPr sz="2400">
          <a:solidFill>
            <a:schemeClr val="tx2"/>
          </a:solidFill>
          <a:latin typeface="+mj-lt"/>
          <a:ea typeface="+mj-ea"/>
          <a:cs typeface="+mj-cs"/>
        </a:defRPr>
      </a:lvl1pPr>
      <a:lvl2pPr algn="l" rtl="0" eaLnBrk="1" fontAlgn="base" hangingPunct="1">
        <a:lnSpc>
          <a:spcPct val="85000"/>
        </a:lnSpc>
        <a:spcBef>
          <a:spcPct val="0"/>
        </a:spcBef>
        <a:spcAft>
          <a:spcPct val="0"/>
        </a:spcAft>
        <a:defRPr sz="2600">
          <a:solidFill>
            <a:schemeClr val="tx1"/>
          </a:solidFill>
          <a:latin typeface="Arial" charset="0"/>
        </a:defRPr>
      </a:lvl2pPr>
      <a:lvl3pPr algn="l" rtl="0" eaLnBrk="1" fontAlgn="base" hangingPunct="1">
        <a:lnSpc>
          <a:spcPct val="85000"/>
        </a:lnSpc>
        <a:spcBef>
          <a:spcPct val="0"/>
        </a:spcBef>
        <a:spcAft>
          <a:spcPct val="0"/>
        </a:spcAft>
        <a:defRPr sz="2600">
          <a:solidFill>
            <a:schemeClr val="tx1"/>
          </a:solidFill>
          <a:latin typeface="Arial" charset="0"/>
        </a:defRPr>
      </a:lvl3pPr>
      <a:lvl4pPr algn="l" rtl="0" eaLnBrk="1" fontAlgn="base" hangingPunct="1">
        <a:lnSpc>
          <a:spcPct val="85000"/>
        </a:lnSpc>
        <a:spcBef>
          <a:spcPct val="0"/>
        </a:spcBef>
        <a:spcAft>
          <a:spcPct val="0"/>
        </a:spcAft>
        <a:defRPr sz="2600">
          <a:solidFill>
            <a:schemeClr val="tx1"/>
          </a:solidFill>
          <a:latin typeface="Arial" charset="0"/>
        </a:defRPr>
      </a:lvl4pPr>
      <a:lvl5pPr algn="l" rtl="0" eaLnBrk="1" fontAlgn="base" hangingPunct="1">
        <a:lnSpc>
          <a:spcPct val="85000"/>
        </a:lnSpc>
        <a:spcBef>
          <a:spcPct val="0"/>
        </a:spcBef>
        <a:spcAft>
          <a:spcPct val="0"/>
        </a:spcAft>
        <a:defRPr sz="2600">
          <a:solidFill>
            <a:schemeClr val="tx1"/>
          </a:solidFill>
          <a:latin typeface="Arial" charset="0"/>
        </a:defRPr>
      </a:lvl5pPr>
      <a:lvl6pPr marL="457200" algn="l" rtl="0" eaLnBrk="1" fontAlgn="base" hangingPunct="1">
        <a:lnSpc>
          <a:spcPct val="85000"/>
        </a:lnSpc>
        <a:spcBef>
          <a:spcPct val="0"/>
        </a:spcBef>
        <a:spcAft>
          <a:spcPct val="0"/>
        </a:spcAft>
        <a:defRPr sz="2600">
          <a:solidFill>
            <a:schemeClr val="tx1"/>
          </a:solidFill>
          <a:latin typeface="Arial" charset="0"/>
        </a:defRPr>
      </a:lvl6pPr>
      <a:lvl7pPr marL="914400" algn="l" rtl="0" eaLnBrk="1" fontAlgn="base" hangingPunct="1">
        <a:lnSpc>
          <a:spcPct val="85000"/>
        </a:lnSpc>
        <a:spcBef>
          <a:spcPct val="0"/>
        </a:spcBef>
        <a:spcAft>
          <a:spcPct val="0"/>
        </a:spcAft>
        <a:defRPr sz="2600">
          <a:solidFill>
            <a:schemeClr val="tx1"/>
          </a:solidFill>
          <a:latin typeface="Arial" charset="0"/>
        </a:defRPr>
      </a:lvl7pPr>
      <a:lvl8pPr marL="1371600" algn="l" rtl="0" eaLnBrk="1" fontAlgn="base" hangingPunct="1">
        <a:lnSpc>
          <a:spcPct val="85000"/>
        </a:lnSpc>
        <a:spcBef>
          <a:spcPct val="0"/>
        </a:spcBef>
        <a:spcAft>
          <a:spcPct val="0"/>
        </a:spcAft>
        <a:defRPr sz="2600">
          <a:solidFill>
            <a:schemeClr val="tx1"/>
          </a:solidFill>
          <a:latin typeface="Arial" charset="0"/>
        </a:defRPr>
      </a:lvl8pPr>
      <a:lvl9pPr marL="1828800" algn="l" rtl="0" eaLnBrk="1" fontAlgn="base" hangingPunct="1">
        <a:lnSpc>
          <a:spcPct val="85000"/>
        </a:lnSpc>
        <a:spcBef>
          <a:spcPct val="0"/>
        </a:spcBef>
        <a:spcAft>
          <a:spcPct val="0"/>
        </a:spcAft>
        <a:defRPr sz="2600">
          <a:solidFill>
            <a:schemeClr val="tx1"/>
          </a:solidFill>
          <a:latin typeface="Arial" charset="0"/>
        </a:defRPr>
      </a:lvl9pPr>
    </p:titleStyle>
    <p:bodyStyle>
      <a:lvl1pPr marL="162000" indent="-162000" algn="l" rtl="0" eaLnBrk="1" fontAlgn="base" hangingPunct="1">
        <a:lnSpc>
          <a:spcPct val="97000"/>
        </a:lnSpc>
        <a:spcBef>
          <a:spcPts val="600"/>
        </a:spcBef>
        <a:spcAft>
          <a:spcPct val="0"/>
        </a:spcAft>
        <a:buSzPct val="85000"/>
        <a:buChar char="•"/>
        <a:tabLst/>
        <a:defRPr>
          <a:solidFill>
            <a:schemeClr val="bg2"/>
          </a:solidFill>
          <a:latin typeface="+mn-lt"/>
          <a:ea typeface="+mn-ea"/>
          <a:cs typeface="+mn-cs"/>
        </a:defRPr>
      </a:lvl1pPr>
      <a:lvl2pPr marL="324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2pPr>
      <a:lvl3pPr marL="486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3pPr>
      <a:lvl4pPr marL="648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4pPr>
      <a:lvl5pPr marL="810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5pPr>
      <a:lvl6pPr marL="972000" indent="-162000" algn="l" rtl="0" eaLnBrk="1" fontAlgn="base" hangingPunct="1">
        <a:lnSpc>
          <a:spcPct val="97000"/>
        </a:lnSpc>
        <a:spcBef>
          <a:spcPts val="300"/>
        </a:spcBef>
        <a:spcAft>
          <a:spcPct val="0"/>
        </a:spcAft>
        <a:buSzPct val="85000"/>
        <a:buChar char="•"/>
        <a:tabLst/>
        <a:defRPr lang="en-US" sz="1600" dirty="0" smtClean="0">
          <a:solidFill>
            <a:schemeClr val="bg2"/>
          </a:solidFill>
          <a:latin typeface="+mn-lt"/>
        </a:defRPr>
      </a:lvl6pPr>
      <a:lvl7pPr marL="1134000" indent="-162000" algn="l" rtl="0" eaLnBrk="1" fontAlgn="base" hangingPunct="1">
        <a:lnSpc>
          <a:spcPct val="97000"/>
        </a:lnSpc>
        <a:spcBef>
          <a:spcPts val="300"/>
        </a:spcBef>
        <a:spcAft>
          <a:spcPct val="0"/>
        </a:spcAft>
        <a:buSzPct val="85000"/>
        <a:buChar char="•"/>
        <a:tabLst/>
        <a:defRPr lang="en-US" sz="1600" dirty="0" smtClean="0">
          <a:solidFill>
            <a:schemeClr val="bg2"/>
          </a:solidFill>
          <a:latin typeface="+mn-lt"/>
        </a:defRPr>
      </a:lvl7pPr>
      <a:lvl8pPr marL="2278063" indent="-177800" algn="l" rtl="0" eaLnBrk="1" fontAlgn="base" hangingPunct="1">
        <a:spcBef>
          <a:spcPct val="30000"/>
        </a:spcBef>
        <a:spcAft>
          <a:spcPct val="0"/>
        </a:spcAft>
        <a:buChar char="•"/>
        <a:tabLst>
          <a:tab pos="176213" algn="l"/>
        </a:tabLst>
        <a:defRPr>
          <a:solidFill>
            <a:schemeClr val="tx1"/>
          </a:solidFill>
          <a:latin typeface="+mn-lt"/>
        </a:defRPr>
      </a:lvl8pPr>
      <a:lvl9pPr marL="2735263" indent="-177800" algn="l" rtl="0" eaLnBrk="1" fontAlgn="base" hangingPunct="1">
        <a:spcBef>
          <a:spcPct val="30000"/>
        </a:spcBef>
        <a:spcAft>
          <a:spcPct val="0"/>
        </a:spcAft>
        <a:buChar char="•"/>
        <a:tabLst>
          <a:tab pos="176213" algn="l"/>
        </a:tabLs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vmlDrawing" Target="../drawings/vmlDrawing1.vml"/><Relationship Id="rId5" Type="http://schemas.openxmlformats.org/officeDocument/2006/relationships/image" Target="../media/image8.png"/><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8.png"/><Relationship Id="rId4"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3" Type="http://schemas.openxmlformats.org/officeDocument/2006/relationships/hyperlink" Target="http://en.wikipedia.org/wiki/Image:Ebers7766.jpg" TargetMode="External"/><Relationship Id="rId2" Type="http://schemas.openxmlformats.org/officeDocument/2006/relationships/notesSlide" Target="../notesSlides/notesSlide6.xml"/><Relationship Id="rId1" Type="http://schemas.openxmlformats.org/officeDocument/2006/relationships/slideLayout" Target="../slideLayouts/slideLayout1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4.png"/><Relationship Id="rId7" Type="http://schemas.openxmlformats.org/officeDocument/2006/relationships/diagramColors" Target="../diagrams/colors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mkFldPresentationTitle"/>
          <p:cNvSpPr>
            <a:spLocks noGrp="1"/>
          </p:cNvSpPr>
          <p:nvPr>
            <p:ph type="ctrTitle"/>
          </p:nvPr>
        </p:nvSpPr>
        <p:spPr/>
        <p:txBody>
          <a:bodyPr>
            <a:normAutofit fontScale="90000"/>
          </a:bodyPr>
          <a:lstStyle/>
          <a:p>
            <a:r>
              <a:rPr lang="en-GB" dirty="0" smtClean="0"/>
              <a:t/>
            </a:r>
            <a:br>
              <a:rPr lang="en-GB" dirty="0" smtClean="0"/>
            </a:br>
            <a:r>
              <a:rPr lang="en-GB" dirty="0"/>
              <a:t/>
            </a:r>
            <a:br>
              <a:rPr lang="en-GB" dirty="0"/>
            </a:br>
            <a:r>
              <a:rPr lang="en-GB" dirty="0" smtClean="0"/>
              <a:t/>
            </a:r>
            <a:br>
              <a:rPr lang="en-GB" dirty="0" smtClean="0"/>
            </a:br>
            <a:r>
              <a:rPr lang="en-GB" dirty="0"/>
              <a:t/>
            </a:r>
            <a:br>
              <a:rPr lang="en-GB" dirty="0"/>
            </a:br>
            <a:r>
              <a:rPr lang="en-GB" dirty="0" smtClean="0"/>
              <a:t/>
            </a:r>
            <a:br>
              <a:rPr lang="en-GB" dirty="0" smtClean="0"/>
            </a:br>
            <a:r>
              <a:rPr lang="en-GB" dirty="0"/>
              <a:t/>
            </a:r>
            <a:br>
              <a:rPr lang="en-GB" dirty="0"/>
            </a:br>
            <a:endParaRPr lang="en-GB" dirty="0"/>
          </a:p>
        </p:txBody>
      </p:sp>
      <p:sp>
        <p:nvSpPr>
          <p:cNvPr id="10" name="bmkFldPresentationSubtitle"/>
          <p:cNvSpPr>
            <a:spLocks noGrp="1"/>
          </p:cNvSpPr>
          <p:nvPr>
            <p:ph type="subTitle" idx="1"/>
          </p:nvPr>
        </p:nvSpPr>
        <p:spPr>
          <a:xfrm>
            <a:off x="504000" y="3736818"/>
            <a:ext cx="7632000" cy="635131"/>
          </a:xfrm>
        </p:spPr>
        <p:txBody>
          <a:bodyPr>
            <a:normAutofit/>
          </a:bodyPr>
          <a:lstStyle/>
          <a:p>
            <a:r>
              <a:rPr lang="en-GB" sz="2800" dirty="0" smtClean="0"/>
              <a:t>Trans Anal Irrigation</a:t>
            </a:r>
            <a:endParaRPr lang="en-GB" sz="2800" dirty="0"/>
          </a:p>
        </p:txBody>
      </p:sp>
      <p:sp>
        <p:nvSpPr>
          <p:cNvPr id="5" name="Slide Number Placeholder 4"/>
          <p:cNvSpPr>
            <a:spLocks noGrp="1"/>
          </p:cNvSpPr>
          <p:nvPr>
            <p:ph type="sldNum" sz="quarter" idx="4"/>
          </p:nvPr>
        </p:nvSpPr>
        <p:spPr/>
        <p:txBody>
          <a:bodyPr>
            <a:normAutofit fontScale="85000" lnSpcReduction="20000"/>
          </a:bodyPr>
          <a:lstStyle/>
          <a:p>
            <a:r>
              <a:rPr lang="en-GB" dirty="0" smtClean="0"/>
              <a:t>Page </a:t>
            </a:r>
            <a:fld id="{2F4432FF-5EA5-4C7F-B1F8-4542D993CF2D}" type="slidenum">
              <a:rPr lang="en-GB" smtClean="0"/>
              <a:pPr/>
              <a:t>1</a:t>
            </a:fld>
            <a:endParaRPr lang="en-GB" dirty="0"/>
          </a:p>
        </p:txBody>
      </p:sp>
    </p:spTree>
    <p:custDataLst>
      <p:tags r:id="rId1"/>
    </p:custDataLst>
    <p:extLst>
      <p:ext uri="{BB962C8B-B14F-4D97-AF65-F5344CB8AC3E}">
        <p14:creationId xmlns:p14="http://schemas.microsoft.com/office/powerpoint/2010/main" val="36213970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02-013 Norton L Int Labeled"/>
          <p:cNvPicPr>
            <a:picLocks noChangeAspect="1" noChangeArrowheads="1"/>
          </p:cNvPicPr>
          <p:nvPr/>
        </p:nvPicPr>
        <p:blipFill>
          <a:blip r:embed="rId3" cstate="print"/>
          <a:srcRect/>
          <a:stretch>
            <a:fillRect/>
          </a:stretch>
        </p:blipFill>
        <p:spPr bwMode="auto">
          <a:xfrm>
            <a:off x="2141730" y="159482"/>
            <a:ext cx="4782296" cy="4212468"/>
          </a:xfrm>
          <a:prstGeom prst="rect">
            <a:avLst/>
          </a:prstGeom>
          <a:noFill/>
          <a:ln w="9525">
            <a:noFill/>
            <a:miter lim="800000"/>
            <a:headEnd/>
            <a:tailEnd/>
          </a:ln>
        </p:spPr>
      </p:pic>
    </p:spTree>
    <p:extLst>
      <p:ext uri="{BB962C8B-B14F-4D97-AF65-F5344CB8AC3E}">
        <p14:creationId xmlns:p14="http://schemas.microsoft.com/office/powerpoint/2010/main" val="5476710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02-013 Norton Peritalsis"/>
          <p:cNvPicPr>
            <a:picLocks noChangeAspect="1" noChangeArrowheads="1"/>
          </p:cNvPicPr>
          <p:nvPr/>
        </p:nvPicPr>
        <p:blipFill>
          <a:blip r:embed="rId3" cstate="print"/>
          <a:srcRect/>
          <a:stretch>
            <a:fillRect/>
          </a:stretch>
        </p:blipFill>
        <p:spPr bwMode="auto">
          <a:xfrm>
            <a:off x="2303748" y="213762"/>
            <a:ext cx="4631531" cy="4194192"/>
          </a:xfrm>
          <a:prstGeom prst="rect">
            <a:avLst/>
          </a:prstGeom>
          <a:noFill/>
          <a:ln w="9525">
            <a:noFill/>
            <a:miter lim="800000"/>
            <a:headEnd/>
            <a:tailEnd/>
          </a:ln>
        </p:spPr>
      </p:pic>
    </p:spTree>
    <p:extLst>
      <p:ext uri="{BB962C8B-B14F-4D97-AF65-F5344CB8AC3E}">
        <p14:creationId xmlns:p14="http://schemas.microsoft.com/office/powerpoint/2010/main" val="36911684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GB" dirty="0" smtClean="0"/>
              <a:t>The Anus</a:t>
            </a:r>
            <a:endParaRPr lang="en-GB" dirty="0"/>
          </a:p>
        </p:txBody>
      </p:sp>
      <p:sp>
        <p:nvSpPr>
          <p:cNvPr id="44036" name="Text Box 4"/>
          <p:cNvSpPr txBox="1">
            <a:spLocks noGrp="1" noChangeArrowheads="1"/>
          </p:cNvSpPr>
          <p:nvPr>
            <p:ph idx="1"/>
          </p:nvPr>
        </p:nvSpPr>
        <p:spPr>
          <a:xfrm>
            <a:off x="253694" y="1419622"/>
            <a:ext cx="5427265" cy="3278644"/>
          </a:xfrm>
          <a:noFill/>
          <a:ln/>
        </p:spPr>
        <p:txBody>
          <a:bodyPr/>
          <a:lstStyle/>
          <a:p>
            <a:pPr>
              <a:lnSpc>
                <a:spcPct val="110000"/>
              </a:lnSpc>
            </a:pPr>
            <a:r>
              <a:rPr lang="en-GB" i="1" dirty="0"/>
              <a:t>“Man has evolved to be the greatest of all the species. And the organ that has ensured this is the hand.</a:t>
            </a:r>
          </a:p>
          <a:p>
            <a:pPr>
              <a:lnSpc>
                <a:spcPct val="110000"/>
              </a:lnSpc>
            </a:pPr>
            <a:endParaRPr lang="en-GB" i="1" dirty="0"/>
          </a:p>
          <a:p>
            <a:pPr>
              <a:lnSpc>
                <a:spcPct val="110000"/>
              </a:lnSpc>
            </a:pPr>
            <a:r>
              <a:rPr lang="en-GB" i="1" dirty="0"/>
              <a:t>Yet, were I to put in your hand a mixture containing matter solid, liquid and gaseous and then ask you to selectively release the gas, you could not. And yet, the lowly anus can do so, with ease, and I might add, several times a day…”</a:t>
            </a:r>
          </a:p>
          <a:p>
            <a:pPr>
              <a:lnSpc>
                <a:spcPct val="110000"/>
              </a:lnSpc>
            </a:pPr>
            <a:endParaRPr lang="en-GB" sz="1800" i="1" dirty="0"/>
          </a:p>
          <a:p>
            <a:pPr>
              <a:lnSpc>
                <a:spcPct val="110000"/>
              </a:lnSpc>
            </a:pPr>
            <a:r>
              <a:rPr lang="en-GB" sz="1800" i="1" dirty="0"/>
              <a:t>				</a:t>
            </a:r>
          </a:p>
        </p:txBody>
      </p:sp>
      <p:graphicFrame>
        <p:nvGraphicFramePr>
          <p:cNvPr id="2049" name="Object 5"/>
          <p:cNvGraphicFramePr>
            <a:graphicFrameLocks noChangeAspect="1"/>
          </p:cNvGraphicFramePr>
          <p:nvPr>
            <p:extLst/>
          </p:nvPr>
        </p:nvGraphicFramePr>
        <p:xfrm>
          <a:off x="5802733" y="1635646"/>
          <a:ext cx="2990539" cy="2520280"/>
        </p:xfrm>
        <a:graphic>
          <a:graphicData uri="http://schemas.openxmlformats.org/presentationml/2006/ole">
            <mc:AlternateContent xmlns:mc="http://schemas.openxmlformats.org/markup-compatibility/2006">
              <mc:Choice xmlns:v="urn:schemas-microsoft-com:vml" Requires="v">
                <p:oleObj spid="_x0000_s1026" name="Photo Editor Photo" r:id="rId4" imgW="8352381" imgH="7039958" progId="">
                  <p:embed/>
                </p:oleObj>
              </mc:Choice>
              <mc:Fallback>
                <p:oleObj name="Photo Editor Photo" r:id="rId4" imgW="8352381" imgH="7039958"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02733" y="1635646"/>
                        <a:ext cx="2990539" cy="2520280"/>
                      </a:xfrm>
                      <a:prstGeom prst="rect">
                        <a:avLst/>
                      </a:prstGeom>
                      <a:noFill/>
                      <a:ln>
                        <a:noFill/>
                      </a:ln>
                      <a:extLst/>
                    </p:spPr>
                  </p:pic>
                </p:oleObj>
              </mc:Fallback>
            </mc:AlternateContent>
          </a:graphicData>
        </a:graphic>
      </p:graphicFrame>
    </p:spTree>
    <p:extLst>
      <p:ext uri="{BB962C8B-B14F-4D97-AF65-F5344CB8AC3E}">
        <p14:creationId xmlns:p14="http://schemas.microsoft.com/office/powerpoint/2010/main" val="2137142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5"/>
          <p:cNvGraphicFramePr>
            <a:graphicFrameLocks noChangeAspect="1"/>
          </p:cNvGraphicFramePr>
          <p:nvPr>
            <p:extLst/>
          </p:nvPr>
        </p:nvGraphicFramePr>
        <p:xfrm>
          <a:off x="2123728" y="1313644"/>
          <a:ext cx="3672408" cy="3094927"/>
        </p:xfrm>
        <a:graphic>
          <a:graphicData uri="http://schemas.openxmlformats.org/presentationml/2006/ole">
            <mc:AlternateContent xmlns:mc="http://schemas.openxmlformats.org/markup-compatibility/2006">
              <mc:Choice xmlns:v="urn:schemas-microsoft-com:vml" Requires="v">
                <p:oleObj spid="_x0000_s2050" name="Photo Editor Photo" r:id="rId4" imgW="8352381" imgH="7039958" progId="">
                  <p:embed/>
                </p:oleObj>
              </mc:Choice>
              <mc:Fallback>
                <p:oleObj name="Photo Editor Photo" r:id="rId4" imgW="8352381" imgH="7039958"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23728" y="1313644"/>
                        <a:ext cx="3672408" cy="3094927"/>
                      </a:xfrm>
                      <a:prstGeom prst="rect">
                        <a:avLst/>
                      </a:prstGeom>
                      <a:noFill/>
                      <a:ln>
                        <a:noFill/>
                      </a:ln>
                      <a:extLst/>
                    </p:spPr>
                  </p:pic>
                </p:oleObj>
              </mc:Fallback>
            </mc:AlternateContent>
          </a:graphicData>
        </a:graphic>
      </p:graphicFrame>
      <p:sp>
        <p:nvSpPr>
          <p:cNvPr id="4099" name="Rectangle 2"/>
          <p:cNvSpPr>
            <a:spLocks noGrp="1" noChangeArrowheads="1"/>
          </p:cNvSpPr>
          <p:nvPr>
            <p:ph type="title"/>
          </p:nvPr>
        </p:nvSpPr>
        <p:spPr>
          <a:xfrm>
            <a:off x="899592" y="456394"/>
            <a:ext cx="5829300" cy="857250"/>
          </a:xfrm>
        </p:spPr>
        <p:txBody>
          <a:bodyPr>
            <a:normAutofit/>
          </a:bodyPr>
          <a:lstStyle/>
          <a:p>
            <a:pPr eaLnBrk="1" hangingPunct="1"/>
            <a:r>
              <a:rPr lang="en-GB" sz="2800" dirty="0" smtClean="0"/>
              <a:t>Lower part of colon - rectum</a:t>
            </a:r>
            <a:endParaRPr lang="en-GB" sz="2800" dirty="0"/>
          </a:p>
        </p:txBody>
      </p:sp>
    </p:spTree>
    <p:extLst>
      <p:ext uri="{BB962C8B-B14F-4D97-AF65-F5344CB8AC3E}">
        <p14:creationId xmlns:p14="http://schemas.microsoft.com/office/powerpoint/2010/main" val="1002050465"/>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863381" y="281360"/>
            <a:ext cx="5257800" cy="971550"/>
          </a:xfrm>
        </p:spPr>
        <p:txBody>
          <a:bodyPr>
            <a:normAutofit/>
          </a:bodyPr>
          <a:lstStyle/>
          <a:p>
            <a:r>
              <a:rPr lang="en-GB" dirty="0" smtClean="0"/>
              <a:t>Trans Anal Irrigation - Is </a:t>
            </a:r>
            <a:r>
              <a:rPr lang="en-GB" dirty="0"/>
              <a:t>it new?</a:t>
            </a:r>
          </a:p>
        </p:txBody>
      </p:sp>
      <p:sp>
        <p:nvSpPr>
          <p:cNvPr id="83971" name="Rectangle 3"/>
          <p:cNvSpPr>
            <a:spLocks noGrp="1" noChangeArrowheads="1"/>
          </p:cNvSpPr>
          <p:nvPr>
            <p:ph type="body" sz="half" idx="1"/>
          </p:nvPr>
        </p:nvSpPr>
        <p:spPr>
          <a:xfrm>
            <a:off x="863381" y="1419622"/>
            <a:ext cx="3172216" cy="3086100"/>
          </a:xfrm>
        </p:spPr>
        <p:txBody>
          <a:bodyPr>
            <a:normAutofit/>
          </a:bodyPr>
          <a:lstStyle/>
          <a:p>
            <a:r>
              <a:rPr lang="en-GB" sz="1800" dirty="0"/>
              <a:t>One of the earliest records is the </a:t>
            </a:r>
            <a:r>
              <a:rPr lang="en-GB" sz="1800" dirty="0" err="1"/>
              <a:t>Ebers</a:t>
            </a:r>
            <a:r>
              <a:rPr lang="en-GB" sz="1800" dirty="0"/>
              <a:t> Manuscript – 1550 BC</a:t>
            </a:r>
          </a:p>
          <a:p>
            <a:r>
              <a:rPr lang="en-GB" sz="1800" dirty="0"/>
              <a:t>To prevent </a:t>
            </a:r>
            <a:r>
              <a:rPr lang="en-GB" sz="1800" dirty="0" smtClean="0"/>
              <a:t>intoxication </a:t>
            </a:r>
            <a:r>
              <a:rPr lang="en-GB" sz="1800" dirty="0"/>
              <a:t>– mid </a:t>
            </a:r>
            <a:r>
              <a:rPr lang="en-GB" sz="1800" dirty="0" smtClean="0"/>
              <a:t>1800-1900’s</a:t>
            </a:r>
            <a:endParaRPr lang="en-GB" sz="1800" dirty="0"/>
          </a:p>
        </p:txBody>
      </p:sp>
      <p:pic>
        <p:nvPicPr>
          <p:cNvPr id="83973" name="Picture 5" descr="Ebers medical papyrus giving the treatment of cancer.Recounting a &quot;tumor against the god Xenus&quot;, Ebers Papyrus recommends to &quot;do thou nothing there against&quot; (ref. U. S. National Medical Library at the National Institutes of Health).">
            <a:hlinkClick r:id="rId3" tooltip="Ebers medical papyrus giving the treatment of cancer.Recounting a &quot;tumor against the god Xenus&quot;, Ebers Papyrus recommends to &quot;do thou nothing there against&quot; (ref. U. S. National Medical Library at the National Institutes of Health)."/>
          </p:cNvPr>
          <p:cNvPicPr>
            <a:picLocks noGrp="1" noChangeAspect="1" noChangeArrowheads="1"/>
          </p:cNvPicPr>
          <p:nvPr>
            <p:ph sz="half" idx="2"/>
          </p:nvPr>
        </p:nvPicPr>
        <p:blipFill>
          <a:blip r:embed="rId4" cstate="print"/>
          <a:srcRect/>
          <a:stretch>
            <a:fillRect/>
          </a:stretch>
        </p:blipFill>
        <p:spPr>
          <a:xfrm>
            <a:off x="6051492" y="1347614"/>
            <a:ext cx="979421" cy="1461520"/>
          </a:xfrm>
          <a:ln/>
        </p:spPr>
      </p:pic>
      <p:pic>
        <p:nvPicPr>
          <p:cNvPr id="177153" name="Picture 1"/>
          <p:cNvPicPr>
            <a:picLocks noChangeAspect="1" noChangeArrowheads="1"/>
          </p:cNvPicPr>
          <p:nvPr/>
        </p:nvPicPr>
        <p:blipFill>
          <a:blip r:embed="rId5" cstate="print"/>
          <a:srcRect/>
          <a:stretch>
            <a:fillRect/>
          </a:stretch>
        </p:blipFill>
        <p:spPr bwMode="auto">
          <a:xfrm>
            <a:off x="6760996" y="2937773"/>
            <a:ext cx="1893717" cy="1458162"/>
          </a:xfrm>
          <a:prstGeom prst="rect">
            <a:avLst/>
          </a:prstGeom>
          <a:noFill/>
          <a:ln w="9525">
            <a:noFill/>
            <a:miter lim="800000"/>
            <a:headEnd/>
            <a:tailEnd/>
          </a:ln>
        </p:spPr>
      </p:pic>
      <p:pic>
        <p:nvPicPr>
          <p:cNvPr id="177157" name="Picture 5"/>
          <p:cNvPicPr>
            <a:picLocks noChangeAspect="1" noChangeArrowheads="1"/>
          </p:cNvPicPr>
          <p:nvPr/>
        </p:nvPicPr>
        <p:blipFill>
          <a:blip r:embed="rId6" cstate="print"/>
          <a:srcRect/>
          <a:stretch>
            <a:fillRect/>
          </a:stretch>
        </p:blipFill>
        <p:spPr bwMode="auto">
          <a:xfrm>
            <a:off x="4249607" y="1851670"/>
            <a:ext cx="1512168" cy="2622257"/>
          </a:xfrm>
          <a:prstGeom prst="rect">
            <a:avLst/>
          </a:prstGeom>
          <a:noFill/>
          <a:ln w="9525">
            <a:noFill/>
            <a:miter lim="800000"/>
            <a:headEnd/>
            <a:tailEnd/>
          </a:ln>
        </p:spPr>
      </p:pic>
    </p:spTree>
    <p:extLst>
      <p:ext uri="{BB962C8B-B14F-4D97-AF65-F5344CB8AC3E}">
        <p14:creationId xmlns:p14="http://schemas.microsoft.com/office/powerpoint/2010/main" val="193520663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397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715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71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827584" y="797620"/>
            <a:ext cx="5943600" cy="440364"/>
          </a:xfrm>
        </p:spPr>
        <p:txBody>
          <a:bodyPr>
            <a:noAutofit/>
          </a:bodyPr>
          <a:lstStyle/>
          <a:p>
            <a:pPr eaLnBrk="1" hangingPunct="1"/>
            <a:r>
              <a:rPr lang="en-GB" sz="2800" dirty="0" smtClean="0"/>
              <a:t>Trans Anal Irrigation </a:t>
            </a:r>
            <a:endParaRPr lang="en-GB" sz="2800" dirty="0"/>
          </a:p>
        </p:txBody>
      </p:sp>
      <p:sp>
        <p:nvSpPr>
          <p:cNvPr id="106499" name="Rectangle 3"/>
          <p:cNvSpPr>
            <a:spLocks noGrp="1" noChangeArrowheads="1"/>
          </p:cNvSpPr>
          <p:nvPr>
            <p:ph type="body" sz="half" idx="2"/>
          </p:nvPr>
        </p:nvSpPr>
        <p:spPr>
          <a:xfrm>
            <a:off x="323528" y="1577178"/>
            <a:ext cx="5275894" cy="1314450"/>
          </a:xfrm>
        </p:spPr>
        <p:txBody>
          <a:bodyPr/>
          <a:lstStyle/>
          <a:p>
            <a:pPr marL="0" indent="0">
              <a:buNone/>
            </a:pPr>
            <a:r>
              <a:rPr lang="en-GB" dirty="0" smtClean="0">
                <a:solidFill>
                  <a:schemeClr val="tx2"/>
                </a:solidFill>
              </a:rPr>
              <a:t>Krogh et al. 1999</a:t>
            </a:r>
          </a:p>
          <a:p>
            <a:pPr marL="0" indent="0"/>
            <a:r>
              <a:rPr lang="en-GB" sz="1200" dirty="0" smtClean="0">
                <a:solidFill>
                  <a:srgbClr val="008080"/>
                </a:solidFill>
              </a:rPr>
              <a:t> </a:t>
            </a:r>
            <a:r>
              <a:rPr lang="en-GB" sz="1400" dirty="0" smtClean="0"/>
              <a:t>Incontinence, n=9, success 44%</a:t>
            </a:r>
          </a:p>
          <a:p>
            <a:pPr marL="0" indent="0"/>
            <a:r>
              <a:rPr lang="en-GB" sz="1400" dirty="0" smtClean="0"/>
              <a:t> Constipation, n=16, success 19%</a:t>
            </a:r>
          </a:p>
          <a:p>
            <a:pPr marL="0" indent="0"/>
            <a:r>
              <a:rPr lang="en-GB" sz="1400" dirty="0" smtClean="0"/>
              <a:t> Children, n=12, success 91%</a:t>
            </a:r>
            <a:endParaRPr lang="en-GB" sz="1400" dirty="0"/>
          </a:p>
        </p:txBody>
      </p:sp>
      <p:sp>
        <p:nvSpPr>
          <p:cNvPr id="79876" name="Text Box 6"/>
          <p:cNvSpPr txBox="1">
            <a:spLocks noChangeArrowheads="1"/>
          </p:cNvSpPr>
          <p:nvPr/>
        </p:nvSpPr>
        <p:spPr bwMode="auto">
          <a:xfrm>
            <a:off x="5599422" y="4286250"/>
            <a:ext cx="3406140" cy="738664"/>
          </a:xfrm>
          <a:prstGeom prst="rect">
            <a:avLst/>
          </a:prstGeom>
          <a:noFill/>
          <a:ln w="9525">
            <a:noFill/>
            <a:miter lim="800000"/>
            <a:headEnd/>
            <a:tailEnd/>
          </a:ln>
        </p:spPr>
        <p:txBody>
          <a:bodyPr wrap="square">
            <a:spAutoFit/>
          </a:bodyPr>
          <a:lstStyle/>
          <a:p>
            <a:pPr algn="l">
              <a:spcBef>
                <a:spcPct val="50000"/>
              </a:spcBef>
            </a:pPr>
            <a:r>
              <a:rPr lang="en-GB" sz="600" dirty="0" err="1" smtClean="0">
                <a:solidFill>
                  <a:srgbClr val="008080"/>
                </a:solidFill>
                <a:cs typeface="Times New Roman" pitchFamily="18" charset="0"/>
              </a:rPr>
              <a:t>Shandling</a:t>
            </a:r>
            <a:r>
              <a:rPr lang="en-GB" sz="600" dirty="0" smtClean="0">
                <a:solidFill>
                  <a:srgbClr val="008080"/>
                </a:solidFill>
                <a:cs typeface="Times New Roman" pitchFamily="18" charset="0"/>
              </a:rPr>
              <a:t> B, J </a:t>
            </a:r>
            <a:r>
              <a:rPr lang="en-GB" sz="600" dirty="0" err="1" smtClean="0">
                <a:solidFill>
                  <a:srgbClr val="008080"/>
                </a:solidFill>
                <a:cs typeface="Times New Roman" pitchFamily="18" charset="0"/>
              </a:rPr>
              <a:t>Pediatr</a:t>
            </a:r>
            <a:r>
              <a:rPr lang="en-GB" sz="600" dirty="0" smtClean="0">
                <a:solidFill>
                  <a:srgbClr val="008080"/>
                </a:solidFill>
                <a:cs typeface="Times New Roman" pitchFamily="18" charset="0"/>
              </a:rPr>
              <a:t> </a:t>
            </a:r>
            <a:r>
              <a:rPr lang="en-GB" sz="600" dirty="0" err="1" smtClean="0">
                <a:solidFill>
                  <a:srgbClr val="008080"/>
                </a:solidFill>
                <a:cs typeface="Times New Roman" pitchFamily="18" charset="0"/>
              </a:rPr>
              <a:t>Surg</a:t>
            </a:r>
            <a:r>
              <a:rPr lang="en-GB" sz="600" dirty="0" smtClean="0">
                <a:solidFill>
                  <a:srgbClr val="008080"/>
                </a:solidFill>
                <a:cs typeface="Times New Roman" pitchFamily="18" charset="0"/>
              </a:rPr>
              <a:t> 1987; 22: 271-3</a:t>
            </a:r>
          </a:p>
          <a:p>
            <a:pPr algn="l">
              <a:spcBef>
                <a:spcPct val="50000"/>
              </a:spcBef>
            </a:pPr>
            <a:r>
              <a:rPr lang="en-GB" sz="600" dirty="0" smtClean="0">
                <a:solidFill>
                  <a:srgbClr val="008080"/>
                </a:solidFill>
              </a:rPr>
              <a:t>Krogh K et al. </a:t>
            </a:r>
            <a:r>
              <a:rPr lang="en-GB" sz="600" dirty="0" err="1" smtClean="0">
                <a:solidFill>
                  <a:srgbClr val="008080"/>
                </a:solidFill>
              </a:rPr>
              <a:t>Ugeskrift</a:t>
            </a:r>
            <a:r>
              <a:rPr lang="en-GB" sz="600" dirty="0" smtClean="0">
                <a:solidFill>
                  <a:srgbClr val="008080"/>
                </a:solidFill>
              </a:rPr>
              <a:t> for </a:t>
            </a:r>
            <a:r>
              <a:rPr lang="en-GB" sz="600" dirty="0" err="1" smtClean="0">
                <a:solidFill>
                  <a:srgbClr val="008080"/>
                </a:solidFill>
              </a:rPr>
              <a:t>laeger</a:t>
            </a:r>
            <a:r>
              <a:rPr lang="en-GB" sz="600" dirty="0" smtClean="0">
                <a:solidFill>
                  <a:srgbClr val="008080"/>
                </a:solidFill>
              </a:rPr>
              <a:t> 1999; Vol. 161 (3) p. 253-256</a:t>
            </a:r>
          </a:p>
          <a:p>
            <a:pPr algn="l">
              <a:spcBef>
                <a:spcPct val="50000"/>
              </a:spcBef>
            </a:pPr>
            <a:r>
              <a:rPr lang="en-GB" sz="600" dirty="0" smtClean="0">
                <a:solidFill>
                  <a:srgbClr val="008080"/>
                </a:solidFill>
              </a:rPr>
              <a:t>Christensen P et al. Dis Colon Rectum 2003; 46: 68-76</a:t>
            </a:r>
          </a:p>
          <a:p>
            <a:pPr algn="l">
              <a:spcBef>
                <a:spcPct val="50000"/>
              </a:spcBef>
            </a:pPr>
            <a:r>
              <a:rPr lang="en-GB" sz="600" dirty="0" smtClean="0">
                <a:solidFill>
                  <a:srgbClr val="008080"/>
                </a:solidFill>
              </a:rPr>
              <a:t> </a:t>
            </a:r>
          </a:p>
          <a:p>
            <a:pPr algn="l">
              <a:spcBef>
                <a:spcPct val="50000"/>
              </a:spcBef>
            </a:pPr>
            <a:endParaRPr lang="en-GB" sz="600" dirty="0">
              <a:solidFill>
                <a:srgbClr val="008080"/>
              </a:solidFill>
            </a:endParaRPr>
          </a:p>
        </p:txBody>
      </p:sp>
      <p:sp>
        <p:nvSpPr>
          <p:cNvPr id="106504" name="Rectangle 8"/>
          <p:cNvSpPr>
            <a:spLocks noChangeArrowheads="1"/>
          </p:cNvSpPr>
          <p:nvPr/>
        </p:nvSpPr>
        <p:spPr bwMode="auto">
          <a:xfrm>
            <a:off x="5220072" y="1577178"/>
            <a:ext cx="3657600" cy="1314450"/>
          </a:xfrm>
          <a:prstGeom prst="rect">
            <a:avLst/>
          </a:prstGeom>
          <a:noFill/>
          <a:ln w="9525">
            <a:noFill/>
            <a:miter lim="800000"/>
            <a:headEnd/>
            <a:tailEnd/>
          </a:ln>
        </p:spPr>
        <p:txBody>
          <a:bodyPr/>
          <a:lstStyle/>
          <a:p>
            <a:pPr algn="l">
              <a:spcBef>
                <a:spcPct val="20000"/>
              </a:spcBef>
            </a:pPr>
            <a:r>
              <a:rPr lang="en-GB" sz="1500" dirty="0" err="1" smtClean="0">
                <a:solidFill>
                  <a:schemeClr val="tx2"/>
                </a:solidFill>
              </a:rPr>
              <a:t>Shandling</a:t>
            </a:r>
            <a:r>
              <a:rPr lang="en-GB" sz="1500" dirty="0" smtClean="0">
                <a:solidFill>
                  <a:schemeClr val="tx2"/>
                </a:solidFill>
              </a:rPr>
              <a:t> 1987</a:t>
            </a:r>
          </a:p>
          <a:p>
            <a:pPr algn="l">
              <a:spcBef>
                <a:spcPct val="20000"/>
              </a:spcBef>
              <a:buFontTx/>
              <a:buChar char="•"/>
            </a:pPr>
            <a:r>
              <a:rPr lang="en-GB" dirty="0" smtClean="0">
                <a:solidFill>
                  <a:schemeClr val="bg2"/>
                </a:solidFill>
              </a:rPr>
              <a:t> </a:t>
            </a:r>
            <a:r>
              <a:rPr lang="en-GB" sz="1400" dirty="0" smtClean="0"/>
              <a:t>Re-introduction of method</a:t>
            </a:r>
          </a:p>
          <a:p>
            <a:pPr algn="l">
              <a:spcBef>
                <a:spcPct val="20000"/>
              </a:spcBef>
              <a:buFontTx/>
              <a:buChar char="•"/>
            </a:pPr>
            <a:r>
              <a:rPr lang="en-GB" sz="1400" dirty="0" smtClean="0"/>
              <a:t> Children with </a:t>
            </a:r>
            <a:r>
              <a:rPr lang="en-GB" sz="1400" dirty="0" err="1" smtClean="0"/>
              <a:t>spina</a:t>
            </a:r>
            <a:r>
              <a:rPr lang="en-GB" sz="1400" dirty="0" smtClean="0"/>
              <a:t> bifida and faecal incontinence</a:t>
            </a:r>
          </a:p>
          <a:p>
            <a:pPr algn="l">
              <a:spcBef>
                <a:spcPct val="20000"/>
              </a:spcBef>
              <a:buFontTx/>
              <a:buChar char="•"/>
            </a:pPr>
            <a:r>
              <a:rPr lang="en-GB" sz="1400" dirty="0" smtClean="0"/>
              <a:t> Result: 100% continence</a:t>
            </a:r>
            <a:endParaRPr lang="en-GB" sz="1400" dirty="0"/>
          </a:p>
        </p:txBody>
      </p:sp>
      <p:sp>
        <p:nvSpPr>
          <p:cNvPr id="106505" name="Rectangle 9"/>
          <p:cNvSpPr>
            <a:spLocks noChangeArrowheads="1"/>
          </p:cNvSpPr>
          <p:nvPr/>
        </p:nvSpPr>
        <p:spPr bwMode="auto">
          <a:xfrm>
            <a:off x="295569" y="3400425"/>
            <a:ext cx="3371850" cy="1314450"/>
          </a:xfrm>
          <a:prstGeom prst="rect">
            <a:avLst/>
          </a:prstGeom>
          <a:noFill/>
          <a:ln w="9525">
            <a:noFill/>
            <a:miter lim="800000"/>
            <a:headEnd/>
            <a:tailEnd/>
          </a:ln>
        </p:spPr>
        <p:txBody>
          <a:bodyPr/>
          <a:lstStyle/>
          <a:p>
            <a:pPr algn="l">
              <a:spcBef>
                <a:spcPct val="20000"/>
              </a:spcBef>
            </a:pPr>
            <a:r>
              <a:rPr lang="en-GB" sz="1500" dirty="0" smtClean="0">
                <a:solidFill>
                  <a:schemeClr val="tx2"/>
                </a:solidFill>
              </a:rPr>
              <a:t>Christensen et al. 2001</a:t>
            </a:r>
          </a:p>
          <a:p>
            <a:pPr algn="l">
              <a:lnSpc>
                <a:spcPct val="70000"/>
              </a:lnSpc>
              <a:spcBef>
                <a:spcPct val="60000"/>
              </a:spcBef>
              <a:buFontTx/>
              <a:buChar char="•"/>
            </a:pPr>
            <a:r>
              <a:rPr lang="en-GB" sz="1400" dirty="0" smtClean="0"/>
              <a:t> Incontinence, n=8, success 79%</a:t>
            </a:r>
          </a:p>
          <a:p>
            <a:pPr algn="l">
              <a:lnSpc>
                <a:spcPct val="70000"/>
              </a:lnSpc>
              <a:spcBef>
                <a:spcPct val="60000"/>
              </a:spcBef>
              <a:buFontTx/>
              <a:buChar char="•"/>
            </a:pPr>
            <a:r>
              <a:rPr lang="en-GB" sz="1400" dirty="0" smtClean="0"/>
              <a:t> Constipation, n=11, success 40%</a:t>
            </a:r>
            <a:endParaRPr lang="en-GB" sz="1400" dirty="0"/>
          </a:p>
        </p:txBody>
      </p:sp>
      <p:pic>
        <p:nvPicPr>
          <p:cNvPr id="79880" name="Picture 12" descr="Image9"/>
          <p:cNvPicPr>
            <a:picLocks noChangeAspect="1" noChangeArrowheads="1"/>
          </p:cNvPicPr>
          <p:nvPr/>
        </p:nvPicPr>
        <p:blipFill>
          <a:blip r:embed="rId3" cstate="print"/>
          <a:srcRect/>
          <a:stretch>
            <a:fillRect/>
          </a:stretch>
        </p:blipFill>
        <p:spPr bwMode="auto">
          <a:xfrm>
            <a:off x="3157595" y="1647572"/>
            <a:ext cx="1816894" cy="2286000"/>
          </a:xfrm>
          <a:prstGeom prst="rect">
            <a:avLst/>
          </a:prstGeom>
          <a:noFill/>
          <a:ln w="9525">
            <a:noFill/>
            <a:miter lim="800000"/>
            <a:headEnd/>
            <a:tailEnd/>
          </a:ln>
        </p:spPr>
      </p:pic>
    </p:spTree>
    <p:extLst>
      <p:ext uri="{BB962C8B-B14F-4D97-AF65-F5344CB8AC3E}">
        <p14:creationId xmlns:p14="http://schemas.microsoft.com/office/powerpoint/2010/main" val="21456489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650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6499"/>
                                        </p:tgtEl>
                                        <p:attrNameLst>
                                          <p:attrName>style.visibility</p:attrName>
                                        </p:attrNameLst>
                                      </p:cBhvr>
                                      <p:to>
                                        <p:strVal val="visible"/>
                                      </p:to>
                                    </p:set>
                                  </p:childTnLst>
                                  <p:subTnLst>
                                    <p:animClr clrSpc="rgb" dir="cw">
                                      <p:cBhvr override="childStyle">
                                        <p:cTn dur="1" fill="hold" display="0" masterRel="nextClick" afterEffect="1"/>
                                        <p:tgtEl>
                                          <p:spTgt spid="106499"/>
                                        </p:tgtEl>
                                        <p:attrNameLst>
                                          <p:attrName>ppt_c</p:attrName>
                                        </p:attrNameLst>
                                      </p:cBhvr>
                                      <p:to>
                                        <a:srgbClr val="008080"/>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6505"/>
                                        </p:tgtEl>
                                        <p:attrNameLst>
                                          <p:attrName>style.visibility</p:attrName>
                                        </p:attrNameLst>
                                      </p:cBhvr>
                                      <p:to>
                                        <p:strVal val="visible"/>
                                      </p:to>
                                    </p:set>
                                  </p:childTnLst>
                                  <p:subTnLst>
                                    <p:animClr clrSpc="rgb" dir="cw">
                                      <p:cBhvr override="childStyle">
                                        <p:cTn dur="1" fill="hold" display="0" masterRel="nextClick" afterEffect="1"/>
                                        <p:tgtEl>
                                          <p:spTgt spid="106505"/>
                                        </p:tgtEl>
                                        <p:attrNameLst>
                                          <p:attrName>ppt_c</p:attrName>
                                        </p:attrNameLst>
                                      </p:cBhvr>
                                      <p:to>
                                        <a:srgbClr val="00808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9" grpId="0" autoUpdateAnimBg="0"/>
      <p:bldP spid="106504" grpId="0" autoUpdateAnimBg="0"/>
      <p:bldP spid="106505"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GB" dirty="0"/>
              <a:t>Indications for </a:t>
            </a:r>
            <a:r>
              <a:rPr lang="en-GB" dirty="0" smtClean="0"/>
              <a:t>Trans Anal Irrigation</a:t>
            </a:r>
            <a:endParaRPr lang="en-GB" dirty="0"/>
          </a:p>
        </p:txBody>
      </p:sp>
      <p:sp>
        <p:nvSpPr>
          <p:cNvPr id="86019" name="Rectangle 3"/>
          <p:cNvSpPr>
            <a:spLocks noGrp="1" noChangeArrowheads="1"/>
          </p:cNvSpPr>
          <p:nvPr>
            <p:ph idx="1"/>
          </p:nvPr>
        </p:nvSpPr>
        <p:spPr>
          <a:xfrm>
            <a:off x="971600" y="1491630"/>
            <a:ext cx="5257800" cy="3296840"/>
          </a:xfrm>
        </p:spPr>
        <p:txBody>
          <a:bodyPr/>
          <a:lstStyle/>
          <a:p>
            <a:pPr>
              <a:buFont typeface="Arial" pitchFamily="34" charset="0"/>
              <a:buChar char="•"/>
            </a:pPr>
            <a:r>
              <a:rPr lang="en-GB" dirty="0" smtClean="0"/>
              <a:t> Neurogenic bowel –</a:t>
            </a:r>
            <a:endParaRPr lang="en-GB" dirty="0"/>
          </a:p>
          <a:p>
            <a:pPr lvl="3"/>
            <a:r>
              <a:rPr lang="en-GB" sz="1350" dirty="0"/>
              <a:t>	</a:t>
            </a:r>
            <a:r>
              <a:rPr lang="en-GB" sz="1600" dirty="0"/>
              <a:t>Spinal Cord Injury</a:t>
            </a:r>
            <a:endParaRPr lang="en-GB" sz="1600" dirty="0" smtClean="0"/>
          </a:p>
          <a:p>
            <a:r>
              <a:rPr lang="en-GB" dirty="0" smtClean="0"/>
              <a:t> 	Multiple Sclerosis</a:t>
            </a:r>
          </a:p>
          <a:p>
            <a:r>
              <a:rPr lang="en-GB" dirty="0" smtClean="0"/>
              <a:t>	Spina Bifida</a:t>
            </a:r>
          </a:p>
          <a:p>
            <a:r>
              <a:rPr lang="en-GB" dirty="0" smtClean="0"/>
              <a:t> 	Parkinson's disease</a:t>
            </a:r>
          </a:p>
          <a:p>
            <a:pPr>
              <a:buFont typeface="Arial" pitchFamily="34" charset="0"/>
              <a:buChar char="•"/>
            </a:pPr>
            <a:r>
              <a:rPr lang="en-GB" dirty="0" smtClean="0"/>
              <a:t> Chronic faecal incontinence</a:t>
            </a:r>
          </a:p>
          <a:p>
            <a:pPr>
              <a:buFont typeface="Arial" pitchFamily="34" charset="0"/>
              <a:buChar char="•"/>
            </a:pPr>
            <a:r>
              <a:rPr lang="en-GB" dirty="0" smtClean="0"/>
              <a:t> Chronic constipation</a:t>
            </a:r>
            <a:endParaRPr lang="en-GB" dirty="0"/>
          </a:p>
        </p:txBody>
      </p:sp>
      <p:pic>
        <p:nvPicPr>
          <p:cNvPr id="5" name="Rectangle 9" descr="CPUCC_Peristeen_Seductive_001.jpg"/>
          <p:cNvPicPr>
            <a:picLocks/>
          </p:cNvPicPr>
          <p:nvPr/>
        </p:nvPicPr>
        <p:blipFill>
          <a:blip r:embed="rId3" cstate="print"/>
          <a:stretch>
            <a:fillRect/>
          </a:stretch>
        </p:blipFill>
        <p:spPr>
          <a:xfrm>
            <a:off x="5108562" y="1478549"/>
            <a:ext cx="2241675" cy="2988900"/>
          </a:xfrm>
          <a:prstGeom prst="rect">
            <a:avLst/>
          </a:prstGeom>
        </p:spPr>
      </p:pic>
    </p:spTree>
    <p:extLst>
      <p:ext uri="{BB962C8B-B14F-4D97-AF65-F5344CB8AC3E}">
        <p14:creationId xmlns:p14="http://schemas.microsoft.com/office/powerpoint/2010/main" val="2105627597"/>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Neurogenic bowel dysfunction score</a:t>
            </a:r>
            <a:endParaRPr lang="en-GB" dirty="0"/>
          </a:p>
        </p:txBody>
      </p:sp>
      <p:pic>
        <p:nvPicPr>
          <p:cNvPr id="5" name="Picture 1"/>
          <p:cNvPicPr>
            <a:picLocks noGrp="1" noChangeAspect="1" noChangeArrowheads="1"/>
          </p:cNvPicPr>
          <p:nvPr>
            <p:ph idx="1"/>
          </p:nvPr>
        </p:nvPicPr>
        <p:blipFill>
          <a:blip r:embed="rId3" cstate="print"/>
          <a:stretch>
            <a:fillRect/>
          </a:stretch>
        </p:blipFill>
        <p:spPr bwMode="auto">
          <a:xfrm>
            <a:off x="3416497" y="1016000"/>
            <a:ext cx="2311007" cy="3425825"/>
          </a:xfrm>
          <a:prstGeom prst="rect">
            <a:avLst/>
          </a:prstGeom>
          <a:noFill/>
          <a:ln w="9525">
            <a:solidFill>
              <a:schemeClr val="tx1"/>
            </a:solidFill>
            <a:miter lim="800000"/>
            <a:headEnd/>
            <a:tailEnd/>
          </a:ln>
        </p:spPr>
      </p:pic>
      <p:sp>
        <p:nvSpPr>
          <p:cNvPr id="4" name="Slide Number Placeholder 3"/>
          <p:cNvSpPr>
            <a:spLocks noGrp="1"/>
          </p:cNvSpPr>
          <p:nvPr>
            <p:ph type="sldNum" sz="quarter" idx="10"/>
          </p:nvPr>
        </p:nvSpPr>
        <p:spPr/>
        <p:txBody>
          <a:bodyPr/>
          <a:lstStyle/>
          <a:p>
            <a:r>
              <a:rPr lang="en-GB" noProof="0" dirty="0" smtClean="0"/>
              <a:t>Page </a:t>
            </a:r>
            <a:fld id="{2F4432FF-5EA5-4C7F-B1F8-4542D993CF2D}" type="slidenum">
              <a:rPr lang="en-GB" noProof="0" smtClean="0"/>
              <a:pPr/>
              <a:t>9</a:t>
            </a:fld>
            <a:endParaRPr lang="en-GB" noProof="0" dirty="0"/>
          </a:p>
        </p:txBody>
      </p:sp>
      <p:graphicFrame>
        <p:nvGraphicFramePr>
          <p:cNvPr id="7" name="Diagram 6"/>
          <p:cNvGraphicFramePr/>
          <p:nvPr>
            <p:extLst/>
          </p:nvPr>
        </p:nvGraphicFramePr>
        <p:xfrm>
          <a:off x="1043608" y="1635646"/>
          <a:ext cx="3240360" cy="25922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7300161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2686050" y="448629"/>
            <a:ext cx="2000250" cy="297192"/>
          </a:xfrm>
          <a:prstGeom prst="rect">
            <a:avLst/>
          </a:prstGeom>
          <a:noFill/>
          <a:ln w="9525">
            <a:noFill/>
            <a:miter lim="800000"/>
            <a:headEnd/>
            <a:tailEnd/>
          </a:ln>
        </p:spPr>
        <p:txBody>
          <a:bodyPr wrap="square" lIns="19998" tIns="9999" rIns="19998" bIns="9999">
            <a:spAutoFit/>
          </a:bodyPr>
          <a:lstStyle/>
          <a:p>
            <a:pPr defTabSz="200025">
              <a:spcBef>
                <a:spcPct val="50000"/>
              </a:spcBef>
            </a:pPr>
            <a:r>
              <a:rPr lang="en-GB" dirty="0" smtClean="0">
                <a:solidFill>
                  <a:schemeClr val="tx2"/>
                </a:solidFill>
                <a:ea typeface="ヒラギノ角ゴ Pro W3" pitchFamily="20" charset="-128"/>
              </a:rPr>
              <a:t>Before defecation</a:t>
            </a:r>
            <a:endParaRPr lang="en-GB" dirty="0">
              <a:solidFill>
                <a:schemeClr val="tx2"/>
              </a:solidFill>
              <a:ea typeface="ヒラギノ角ゴ Pro W3" pitchFamily="20" charset="-128"/>
            </a:endParaRPr>
          </a:p>
        </p:txBody>
      </p:sp>
      <p:sp>
        <p:nvSpPr>
          <p:cNvPr id="9219" name="Text Box 3"/>
          <p:cNvSpPr txBox="1">
            <a:spLocks noChangeArrowheads="1"/>
          </p:cNvSpPr>
          <p:nvPr/>
        </p:nvSpPr>
        <p:spPr bwMode="auto">
          <a:xfrm>
            <a:off x="4903589" y="448629"/>
            <a:ext cx="2686050" cy="297192"/>
          </a:xfrm>
          <a:prstGeom prst="rect">
            <a:avLst/>
          </a:prstGeom>
          <a:noFill/>
          <a:ln w="9525">
            <a:noFill/>
            <a:miter lim="800000"/>
            <a:headEnd/>
            <a:tailEnd/>
          </a:ln>
        </p:spPr>
        <p:txBody>
          <a:bodyPr lIns="19998" tIns="9999" rIns="19998" bIns="9999">
            <a:spAutoFit/>
          </a:bodyPr>
          <a:lstStyle/>
          <a:p>
            <a:pPr defTabSz="200025">
              <a:spcBef>
                <a:spcPct val="50000"/>
              </a:spcBef>
            </a:pPr>
            <a:r>
              <a:rPr lang="en-GB" dirty="0" smtClean="0">
                <a:solidFill>
                  <a:schemeClr val="tx2"/>
                </a:solidFill>
                <a:ea typeface="ヒラギノ角ゴ Pro W3" pitchFamily="20" charset="-128"/>
              </a:rPr>
              <a:t>After ”normal” defecation</a:t>
            </a:r>
            <a:endParaRPr lang="en-GB" dirty="0">
              <a:solidFill>
                <a:schemeClr val="tx2"/>
              </a:solidFill>
              <a:ea typeface="ヒラギノ角ゴ Pro W3" pitchFamily="20" charset="-128"/>
            </a:endParaRPr>
          </a:p>
        </p:txBody>
      </p:sp>
      <p:sp>
        <p:nvSpPr>
          <p:cNvPr id="9220" name="Text Box 4"/>
          <p:cNvSpPr txBox="1">
            <a:spLocks noChangeArrowheads="1"/>
          </p:cNvSpPr>
          <p:nvPr/>
        </p:nvSpPr>
        <p:spPr bwMode="auto">
          <a:xfrm>
            <a:off x="1714500" y="1485900"/>
            <a:ext cx="1028700" cy="851190"/>
          </a:xfrm>
          <a:prstGeom prst="rect">
            <a:avLst/>
          </a:prstGeom>
          <a:noFill/>
          <a:ln w="9525">
            <a:noFill/>
            <a:miter lim="800000"/>
            <a:headEnd/>
            <a:tailEnd/>
          </a:ln>
        </p:spPr>
        <p:txBody>
          <a:bodyPr lIns="19998" tIns="9999" rIns="19998" bIns="9999">
            <a:spAutoFit/>
          </a:bodyPr>
          <a:lstStyle/>
          <a:p>
            <a:pPr defTabSz="200025">
              <a:spcBef>
                <a:spcPct val="50000"/>
              </a:spcBef>
            </a:pPr>
            <a:r>
              <a:rPr lang="en-GB" dirty="0" smtClean="0">
                <a:solidFill>
                  <a:schemeClr val="tx2"/>
                </a:solidFill>
                <a:ea typeface="ヒラギノ角ゴ Pro W3" pitchFamily="20" charset="-128"/>
              </a:rPr>
              <a:t>Non injured person</a:t>
            </a:r>
            <a:endParaRPr lang="en-GB" dirty="0">
              <a:solidFill>
                <a:schemeClr val="tx2"/>
              </a:solidFill>
              <a:ea typeface="ヒラギノ角ゴ Pro W3" pitchFamily="20" charset="-128"/>
            </a:endParaRPr>
          </a:p>
        </p:txBody>
      </p:sp>
      <p:sp>
        <p:nvSpPr>
          <p:cNvPr id="9221" name="Text Box 5"/>
          <p:cNvSpPr txBox="1">
            <a:spLocks noChangeArrowheads="1"/>
          </p:cNvSpPr>
          <p:nvPr/>
        </p:nvSpPr>
        <p:spPr bwMode="auto">
          <a:xfrm>
            <a:off x="1547664" y="3455194"/>
            <a:ext cx="795486" cy="574191"/>
          </a:xfrm>
          <a:prstGeom prst="rect">
            <a:avLst/>
          </a:prstGeom>
          <a:noFill/>
          <a:ln w="9525">
            <a:noFill/>
            <a:miter lim="800000"/>
            <a:headEnd/>
            <a:tailEnd/>
          </a:ln>
        </p:spPr>
        <p:txBody>
          <a:bodyPr wrap="square" lIns="19998" tIns="9999" rIns="19998" bIns="9999">
            <a:spAutoFit/>
          </a:bodyPr>
          <a:lstStyle/>
          <a:p>
            <a:pPr defTabSz="200025">
              <a:spcBef>
                <a:spcPct val="50000"/>
              </a:spcBef>
            </a:pPr>
            <a:r>
              <a:rPr lang="en-GB" dirty="0" smtClean="0">
                <a:solidFill>
                  <a:schemeClr val="tx2"/>
                </a:solidFill>
                <a:ea typeface="ヒラギノ角ゴ Pro W3" pitchFamily="20" charset="-128"/>
              </a:rPr>
              <a:t>SCI patient </a:t>
            </a:r>
            <a:endParaRPr lang="en-GB" dirty="0">
              <a:solidFill>
                <a:schemeClr val="tx2"/>
              </a:solidFill>
              <a:ea typeface="ヒラギノ角ゴ Pro W3" pitchFamily="20" charset="-128"/>
            </a:endParaRPr>
          </a:p>
        </p:txBody>
      </p:sp>
      <p:sp>
        <p:nvSpPr>
          <p:cNvPr id="9222" name="Text Box 6"/>
          <p:cNvSpPr txBox="1">
            <a:spLocks noChangeArrowheads="1"/>
          </p:cNvSpPr>
          <p:nvPr/>
        </p:nvSpPr>
        <p:spPr bwMode="auto">
          <a:xfrm>
            <a:off x="1428750" y="3844529"/>
            <a:ext cx="1257300" cy="181776"/>
          </a:xfrm>
          <a:prstGeom prst="rect">
            <a:avLst/>
          </a:prstGeom>
          <a:noFill/>
          <a:ln w="9525">
            <a:noFill/>
            <a:miter lim="800000"/>
            <a:headEnd/>
            <a:tailEnd/>
          </a:ln>
        </p:spPr>
        <p:txBody>
          <a:bodyPr lIns="19998" tIns="9999" rIns="19998" bIns="9999">
            <a:spAutoFit/>
          </a:bodyPr>
          <a:lstStyle/>
          <a:p>
            <a:pPr defTabSz="200025">
              <a:spcBef>
                <a:spcPct val="50000"/>
              </a:spcBef>
            </a:pPr>
            <a:endParaRPr lang="en-GB" sz="1050" dirty="0">
              <a:ea typeface="ヒラギノ角ゴ Pro W3" pitchFamily="20" charset="-128"/>
            </a:endParaRPr>
          </a:p>
        </p:txBody>
      </p:sp>
      <p:pic>
        <p:nvPicPr>
          <p:cNvPr id="102407" name="Picture 7" descr="normal,før"/>
          <p:cNvPicPr>
            <a:picLocks noChangeArrowheads="1"/>
          </p:cNvPicPr>
          <p:nvPr/>
        </p:nvPicPr>
        <p:blipFill>
          <a:blip r:embed="rId3" cstate="print"/>
          <a:srcRect/>
          <a:stretch>
            <a:fillRect/>
          </a:stretch>
        </p:blipFill>
        <p:spPr bwMode="auto">
          <a:xfrm>
            <a:off x="2903339" y="773678"/>
            <a:ext cx="1565672" cy="1885950"/>
          </a:xfrm>
          <a:prstGeom prst="rect">
            <a:avLst/>
          </a:prstGeom>
          <a:noFill/>
          <a:ln w="9525">
            <a:noFill/>
            <a:miter lim="800000"/>
            <a:headEnd/>
            <a:tailEnd/>
          </a:ln>
        </p:spPr>
      </p:pic>
      <p:pic>
        <p:nvPicPr>
          <p:cNvPr id="102408" name="Picture 8" descr="normal,efter"/>
          <p:cNvPicPr>
            <a:picLocks noChangeArrowheads="1"/>
          </p:cNvPicPr>
          <p:nvPr/>
        </p:nvPicPr>
        <p:blipFill>
          <a:blip r:embed="rId4" cstate="print"/>
          <a:srcRect/>
          <a:stretch>
            <a:fillRect/>
          </a:stretch>
        </p:blipFill>
        <p:spPr bwMode="auto">
          <a:xfrm>
            <a:off x="5086351" y="773678"/>
            <a:ext cx="1565672" cy="1885950"/>
          </a:xfrm>
          <a:prstGeom prst="rect">
            <a:avLst/>
          </a:prstGeom>
          <a:noFill/>
          <a:ln w="9525">
            <a:noFill/>
            <a:miter lim="800000"/>
            <a:headEnd/>
            <a:tailEnd/>
          </a:ln>
        </p:spPr>
      </p:pic>
      <p:pic>
        <p:nvPicPr>
          <p:cNvPr id="102409" name="Picture 9" descr="sci,før"/>
          <p:cNvPicPr>
            <a:picLocks noChangeArrowheads="1"/>
          </p:cNvPicPr>
          <p:nvPr/>
        </p:nvPicPr>
        <p:blipFill>
          <a:blip r:embed="rId5" cstate="print"/>
          <a:srcRect/>
          <a:stretch>
            <a:fillRect/>
          </a:stretch>
        </p:blipFill>
        <p:spPr bwMode="auto">
          <a:xfrm>
            <a:off x="2914650" y="2729843"/>
            <a:ext cx="1565672" cy="1885950"/>
          </a:xfrm>
          <a:prstGeom prst="rect">
            <a:avLst/>
          </a:prstGeom>
          <a:noFill/>
          <a:ln w="9525">
            <a:noFill/>
            <a:miter lim="800000"/>
            <a:headEnd/>
            <a:tailEnd/>
          </a:ln>
        </p:spPr>
      </p:pic>
      <p:pic>
        <p:nvPicPr>
          <p:cNvPr id="102410" name="Picture 10" descr="sci,efter"/>
          <p:cNvPicPr>
            <a:picLocks noChangeArrowheads="1"/>
          </p:cNvPicPr>
          <p:nvPr/>
        </p:nvPicPr>
        <p:blipFill>
          <a:blip r:embed="rId6" cstate="print"/>
          <a:srcRect/>
          <a:stretch>
            <a:fillRect/>
          </a:stretch>
        </p:blipFill>
        <p:spPr bwMode="auto">
          <a:xfrm>
            <a:off x="5086351" y="2729843"/>
            <a:ext cx="1565672" cy="1885950"/>
          </a:xfrm>
          <a:prstGeom prst="rect">
            <a:avLst/>
          </a:prstGeom>
          <a:noFill/>
          <a:ln w="9525">
            <a:noFill/>
            <a:miter lim="800000"/>
            <a:headEnd/>
            <a:tailEnd/>
          </a:ln>
        </p:spPr>
      </p:pic>
      <p:sp>
        <p:nvSpPr>
          <p:cNvPr id="9227" name="Rectangle 11"/>
          <p:cNvSpPr>
            <a:spLocks noChangeArrowheads="1"/>
          </p:cNvSpPr>
          <p:nvPr/>
        </p:nvSpPr>
        <p:spPr bwMode="auto">
          <a:xfrm>
            <a:off x="1714500" y="4844653"/>
            <a:ext cx="3143250" cy="415498"/>
          </a:xfrm>
          <a:prstGeom prst="rect">
            <a:avLst/>
          </a:prstGeom>
          <a:noFill/>
          <a:ln w="9525">
            <a:noFill/>
            <a:miter lim="800000"/>
            <a:headEnd/>
            <a:tailEnd/>
          </a:ln>
        </p:spPr>
        <p:txBody>
          <a:bodyPr>
            <a:spAutoFit/>
          </a:bodyPr>
          <a:lstStyle/>
          <a:p>
            <a:pPr>
              <a:spcBef>
                <a:spcPct val="50000"/>
              </a:spcBef>
            </a:pPr>
            <a:r>
              <a:rPr lang="en-GB" sz="600" dirty="0" smtClean="0">
                <a:solidFill>
                  <a:srgbClr val="008080"/>
                </a:solidFill>
                <a:ea typeface="ヒラギノ角ゴ Pro W3" pitchFamily="20" charset="-128"/>
              </a:rPr>
              <a:t>Christensen P et al. Dis Colon Rectum 2003; 46: 68-76. Figures 2 &amp; 3 pages 70-71: Reproduced with kind permission of Springer Science and Business Media.</a:t>
            </a:r>
          </a:p>
          <a:p>
            <a:pPr>
              <a:spcBef>
                <a:spcPct val="50000"/>
              </a:spcBef>
            </a:pPr>
            <a:endParaRPr lang="en-GB" sz="600" dirty="0">
              <a:solidFill>
                <a:srgbClr val="008080"/>
              </a:solidFill>
              <a:ea typeface="ヒラギノ角ゴ Pro W3" pitchFamily="20" charset="-128"/>
            </a:endParaRPr>
          </a:p>
        </p:txBody>
      </p:sp>
      <p:sp>
        <p:nvSpPr>
          <p:cNvPr id="2" name="Rectangle 1"/>
          <p:cNvSpPr/>
          <p:nvPr/>
        </p:nvSpPr>
        <p:spPr>
          <a:xfrm>
            <a:off x="75634" y="47453"/>
            <a:ext cx="3774623" cy="461665"/>
          </a:xfrm>
          <a:prstGeom prst="rect">
            <a:avLst/>
          </a:prstGeom>
        </p:spPr>
        <p:txBody>
          <a:bodyPr wrap="none">
            <a:spAutoFit/>
          </a:bodyPr>
          <a:lstStyle/>
          <a:p>
            <a:r>
              <a:rPr lang="en-GB" sz="2400" dirty="0" smtClean="0"/>
              <a:t>How effective is irrigation?</a:t>
            </a:r>
            <a:endParaRPr lang="en-GB" sz="2400" dirty="0"/>
          </a:p>
        </p:txBody>
      </p:sp>
    </p:spTree>
    <p:extLst>
      <p:ext uri="{BB962C8B-B14F-4D97-AF65-F5344CB8AC3E}">
        <p14:creationId xmlns:p14="http://schemas.microsoft.com/office/powerpoint/2010/main" val="18269078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2407"/>
                                        </p:tgtEl>
                                        <p:attrNameLst>
                                          <p:attrName>style.visibility</p:attrName>
                                        </p:attrNameLst>
                                      </p:cBhvr>
                                      <p:to>
                                        <p:strVal val="visible"/>
                                      </p:to>
                                    </p:set>
                                    <p:anim calcmode="lin" valueType="num">
                                      <p:cBhvr additive="base">
                                        <p:cTn id="7" dur="500" fill="hold"/>
                                        <p:tgtEl>
                                          <p:spTgt spid="102407"/>
                                        </p:tgtEl>
                                        <p:attrNameLst>
                                          <p:attrName>ppt_x</p:attrName>
                                        </p:attrNameLst>
                                      </p:cBhvr>
                                      <p:tavLst>
                                        <p:tav tm="0">
                                          <p:val>
                                            <p:strVal val="0-#ppt_w/2"/>
                                          </p:val>
                                        </p:tav>
                                        <p:tav tm="100000">
                                          <p:val>
                                            <p:strVal val="#ppt_x"/>
                                          </p:val>
                                        </p:tav>
                                      </p:tavLst>
                                    </p:anim>
                                    <p:anim calcmode="lin" valueType="num">
                                      <p:cBhvr additive="base">
                                        <p:cTn id="8" dur="500" fill="hold"/>
                                        <p:tgtEl>
                                          <p:spTgt spid="10240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102408"/>
                                        </p:tgtEl>
                                        <p:attrNameLst>
                                          <p:attrName>style.visibility</p:attrName>
                                        </p:attrNameLst>
                                      </p:cBhvr>
                                      <p:to>
                                        <p:strVal val="visible"/>
                                      </p:to>
                                    </p:set>
                                    <p:anim calcmode="lin" valueType="num">
                                      <p:cBhvr additive="base">
                                        <p:cTn id="13" dur="500" fill="hold"/>
                                        <p:tgtEl>
                                          <p:spTgt spid="102408"/>
                                        </p:tgtEl>
                                        <p:attrNameLst>
                                          <p:attrName>ppt_x</p:attrName>
                                        </p:attrNameLst>
                                      </p:cBhvr>
                                      <p:tavLst>
                                        <p:tav tm="0">
                                          <p:val>
                                            <p:strVal val="#ppt_x"/>
                                          </p:val>
                                        </p:tav>
                                        <p:tav tm="100000">
                                          <p:val>
                                            <p:strVal val="#ppt_x"/>
                                          </p:val>
                                        </p:tav>
                                      </p:tavLst>
                                    </p:anim>
                                    <p:anim calcmode="lin" valueType="num">
                                      <p:cBhvr additive="base">
                                        <p:cTn id="14" dur="500" fill="hold"/>
                                        <p:tgtEl>
                                          <p:spTgt spid="102408"/>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02409"/>
                                        </p:tgtEl>
                                        <p:attrNameLst>
                                          <p:attrName>style.visibility</p:attrName>
                                        </p:attrNameLst>
                                      </p:cBhvr>
                                      <p:to>
                                        <p:strVal val="visible"/>
                                      </p:to>
                                    </p:set>
                                    <p:anim calcmode="lin" valueType="num">
                                      <p:cBhvr additive="base">
                                        <p:cTn id="19" dur="500" fill="hold"/>
                                        <p:tgtEl>
                                          <p:spTgt spid="102409"/>
                                        </p:tgtEl>
                                        <p:attrNameLst>
                                          <p:attrName>ppt_x</p:attrName>
                                        </p:attrNameLst>
                                      </p:cBhvr>
                                      <p:tavLst>
                                        <p:tav tm="0">
                                          <p:val>
                                            <p:strVal val="0-#ppt_w/2"/>
                                          </p:val>
                                        </p:tav>
                                        <p:tav tm="100000">
                                          <p:val>
                                            <p:strVal val="#ppt_x"/>
                                          </p:val>
                                        </p:tav>
                                      </p:tavLst>
                                    </p:anim>
                                    <p:anim calcmode="lin" valueType="num">
                                      <p:cBhvr additive="base">
                                        <p:cTn id="20" dur="500" fill="hold"/>
                                        <p:tgtEl>
                                          <p:spTgt spid="10240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2410"/>
                                        </p:tgtEl>
                                        <p:attrNameLst>
                                          <p:attrName>style.visibility</p:attrName>
                                        </p:attrNameLst>
                                      </p:cBhvr>
                                      <p:to>
                                        <p:strVal val="visible"/>
                                      </p:to>
                                    </p:set>
                                    <p:anim calcmode="lin" valueType="num">
                                      <p:cBhvr additive="base">
                                        <p:cTn id="25" dur="500" fill="hold"/>
                                        <p:tgtEl>
                                          <p:spTgt spid="102410"/>
                                        </p:tgtEl>
                                        <p:attrNameLst>
                                          <p:attrName>ppt_x</p:attrName>
                                        </p:attrNameLst>
                                      </p:cBhvr>
                                      <p:tavLst>
                                        <p:tav tm="0">
                                          <p:val>
                                            <p:strVal val="#ppt_x"/>
                                          </p:val>
                                        </p:tav>
                                        <p:tav tm="100000">
                                          <p:val>
                                            <p:strVal val="#ppt_x"/>
                                          </p:val>
                                        </p:tav>
                                      </p:tavLst>
                                    </p:anim>
                                    <p:anim calcmode="lin" valueType="num">
                                      <p:cBhvr additive="base">
                                        <p:cTn id="26" dur="500" fill="hold"/>
                                        <p:tgtEl>
                                          <p:spTgt spid="1024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Irrigation effectively empties the contents of the rectum, sigmoid and descending colon</a:t>
            </a:r>
            <a:endParaRPr lang="en-GB" dirty="0"/>
          </a:p>
        </p:txBody>
      </p:sp>
      <p:pic>
        <p:nvPicPr>
          <p:cNvPr id="4" name="Picture 3" descr="scintigraphic 2.jpg"/>
          <p:cNvPicPr>
            <a:picLocks noChangeAspect="1"/>
          </p:cNvPicPr>
          <p:nvPr/>
        </p:nvPicPr>
        <p:blipFill>
          <a:blip r:embed="rId3" cstate="print"/>
          <a:srcRect/>
          <a:stretch>
            <a:fillRect/>
          </a:stretch>
        </p:blipFill>
        <p:spPr bwMode="auto">
          <a:xfrm>
            <a:off x="1684933" y="1355026"/>
            <a:ext cx="5047307" cy="3155573"/>
          </a:xfrm>
          <a:prstGeom prst="rect">
            <a:avLst/>
          </a:prstGeom>
          <a:noFill/>
          <a:ln w="9525">
            <a:noFill/>
            <a:miter lim="800000"/>
            <a:headEnd/>
            <a:tailEnd/>
          </a:ln>
        </p:spPr>
      </p:pic>
      <p:sp>
        <p:nvSpPr>
          <p:cNvPr id="5" name="TextBox 4"/>
          <p:cNvSpPr txBox="1"/>
          <p:nvPr/>
        </p:nvSpPr>
        <p:spPr>
          <a:xfrm>
            <a:off x="2465766" y="4137924"/>
            <a:ext cx="1667430" cy="663053"/>
          </a:xfrm>
          <a:prstGeom prst="rect">
            <a:avLst/>
          </a:prstGeom>
          <a:solidFill>
            <a:schemeClr val="bg1"/>
          </a:solidFill>
          <a:ln w="3175">
            <a:solidFill>
              <a:srgbClr val="8FF2FF"/>
            </a:solidFill>
          </a:ln>
        </p:spPr>
        <p:style>
          <a:lnRef idx="2">
            <a:schemeClr val="accent5"/>
          </a:lnRef>
          <a:fillRef idx="1">
            <a:schemeClr val="lt1"/>
          </a:fillRef>
          <a:effectRef idx="0">
            <a:schemeClr val="accent5"/>
          </a:effectRef>
          <a:fontRef idx="minor">
            <a:schemeClr val="dk1"/>
          </a:fontRef>
        </p:style>
        <p:txBody>
          <a:bodyPr wrap="none" lIns="54000" tIns="54000" rIns="54000" bIns="54000">
            <a:spAutoFit/>
          </a:bodyPr>
          <a:lstStyle/>
          <a:p>
            <a:pPr>
              <a:defRPr/>
            </a:pPr>
            <a:r>
              <a:rPr lang="en-GB" sz="1200" dirty="0">
                <a:solidFill>
                  <a:schemeClr val="tx2"/>
                </a:solidFill>
              </a:rPr>
              <a:t>Faeces present in </a:t>
            </a:r>
          </a:p>
          <a:p>
            <a:pPr>
              <a:defRPr/>
            </a:pPr>
            <a:r>
              <a:rPr lang="en-GB" sz="1200" dirty="0">
                <a:solidFill>
                  <a:schemeClr val="tx2"/>
                </a:solidFill>
              </a:rPr>
              <a:t>descending colon</a:t>
            </a:r>
            <a:br>
              <a:rPr lang="en-GB" sz="1200" dirty="0">
                <a:solidFill>
                  <a:schemeClr val="tx2"/>
                </a:solidFill>
              </a:rPr>
            </a:br>
            <a:r>
              <a:rPr lang="en-GB" sz="1200" dirty="0">
                <a:solidFill>
                  <a:schemeClr val="tx2"/>
                </a:solidFill>
              </a:rPr>
              <a:t>and rectum before TAI </a:t>
            </a:r>
          </a:p>
        </p:txBody>
      </p:sp>
      <p:sp>
        <p:nvSpPr>
          <p:cNvPr id="6" name="TextBox 5"/>
          <p:cNvSpPr txBox="1"/>
          <p:nvPr/>
        </p:nvSpPr>
        <p:spPr>
          <a:xfrm>
            <a:off x="6516216" y="3813888"/>
            <a:ext cx="1338558" cy="663053"/>
          </a:xfrm>
          <a:prstGeom prst="rect">
            <a:avLst/>
          </a:prstGeom>
          <a:solidFill>
            <a:schemeClr val="bg1"/>
          </a:solidFill>
          <a:ln w="3175">
            <a:solidFill>
              <a:srgbClr val="8FF2FF"/>
            </a:solidFill>
          </a:ln>
        </p:spPr>
        <p:style>
          <a:lnRef idx="2">
            <a:schemeClr val="accent5"/>
          </a:lnRef>
          <a:fillRef idx="1">
            <a:schemeClr val="lt1"/>
          </a:fillRef>
          <a:effectRef idx="0">
            <a:schemeClr val="accent5"/>
          </a:effectRef>
          <a:fontRef idx="minor">
            <a:schemeClr val="dk1"/>
          </a:fontRef>
        </p:style>
        <p:txBody>
          <a:bodyPr wrap="none" lIns="54000" tIns="54000" rIns="54000" bIns="54000">
            <a:spAutoFit/>
          </a:bodyPr>
          <a:lstStyle/>
          <a:p>
            <a:pPr>
              <a:defRPr/>
            </a:pPr>
            <a:r>
              <a:rPr lang="en-GB" sz="1200" dirty="0">
                <a:solidFill>
                  <a:schemeClr val="tx2"/>
                </a:solidFill>
              </a:rPr>
              <a:t>Descending colon</a:t>
            </a:r>
            <a:br>
              <a:rPr lang="en-GB" sz="1200" dirty="0">
                <a:solidFill>
                  <a:schemeClr val="tx2"/>
                </a:solidFill>
              </a:rPr>
            </a:br>
            <a:r>
              <a:rPr lang="en-GB" sz="1200" dirty="0">
                <a:solidFill>
                  <a:schemeClr val="tx2"/>
                </a:solidFill>
              </a:rPr>
              <a:t>and rectum empty</a:t>
            </a:r>
            <a:br>
              <a:rPr lang="en-GB" sz="1200" dirty="0">
                <a:solidFill>
                  <a:schemeClr val="tx2"/>
                </a:solidFill>
              </a:rPr>
            </a:br>
            <a:r>
              <a:rPr lang="en-GB" sz="1200" dirty="0">
                <a:solidFill>
                  <a:schemeClr val="tx2"/>
                </a:solidFill>
              </a:rPr>
              <a:t>after TAI </a:t>
            </a:r>
          </a:p>
        </p:txBody>
      </p:sp>
      <p:grpSp>
        <p:nvGrpSpPr>
          <p:cNvPr id="7" name="Group 10"/>
          <p:cNvGrpSpPr>
            <a:grpSpLocks/>
          </p:cNvGrpSpPr>
          <p:nvPr/>
        </p:nvGrpSpPr>
        <p:grpSpPr bwMode="auto">
          <a:xfrm>
            <a:off x="2843810" y="3003801"/>
            <a:ext cx="559875" cy="830159"/>
            <a:chOff x="2800598" y="3871356"/>
            <a:chExt cx="746499" cy="1106849"/>
          </a:xfrm>
        </p:grpSpPr>
        <p:sp>
          <p:nvSpPr>
            <p:cNvPr id="9" name="Oval 7"/>
            <p:cNvSpPr>
              <a:spLocks noChangeArrowheads="1"/>
            </p:cNvSpPr>
            <p:nvPr/>
          </p:nvSpPr>
          <p:spPr bwMode="auto">
            <a:xfrm>
              <a:off x="2800598" y="4427517"/>
              <a:ext cx="204589" cy="550688"/>
            </a:xfrm>
            <a:prstGeom prst="ellipse">
              <a:avLst/>
            </a:prstGeom>
            <a:solidFill>
              <a:srgbClr val="00B0CA"/>
            </a:solidFill>
            <a:ln w="9525" algn="ctr">
              <a:solidFill>
                <a:srgbClr val="8FF2FF"/>
              </a:solidFill>
              <a:round/>
              <a:headEnd/>
              <a:tailEnd/>
            </a:ln>
          </p:spPr>
          <p:txBody>
            <a:bodyPr wrap="none" lIns="54000" tIns="54000" rIns="54000" bIns="54000">
              <a:spAutoFit/>
            </a:bodyPr>
            <a:lstStyle/>
            <a:p>
              <a:endParaRPr lang="en-GB" sz="1200" dirty="0">
                <a:solidFill>
                  <a:schemeClr val="bg2"/>
                </a:solidFill>
              </a:endParaRPr>
            </a:p>
          </p:txBody>
        </p:sp>
        <p:sp>
          <p:nvSpPr>
            <p:cNvPr id="8" name="Oval 6"/>
            <p:cNvSpPr>
              <a:spLocks noChangeArrowheads="1"/>
            </p:cNvSpPr>
            <p:nvPr/>
          </p:nvSpPr>
          <p:spPr bwMode="auto">
            <a:xfrm>
              <a:off x="3342508" y="3871356"/>
              <a:ext cx="204589" cy="550688"/>
            </a:xfrm>
            <a:prstGeom prst="ellipse">
              <a:avLst/>
            </a:prstGeom>
            <a:solidFill>
              <a:srgbClr val="00B0CA"/>
            </a:solidFill>
            <a:ln w="9525" algn="ctr">
              <a:solidFill>
                <a:srgbClr val="8FF2FF"/>
              </a:solidFill>
              <a:round/>
              <a:headEnd/>
              <a:tailEnd/>
            </a:ln>
          </p:spPr>
          <p:txBody>
            <a:bodyPr wrap="none" lIns="54000" tIns="54000" rIns="54000" bIns="54000">
              <a:spAutoFit/>
            </a:bodyPr>
            <a:lstStyle/>
            <a:p>
              <a:endParaRPr lang="en-GB" sz="1200" dirty="0">
                <a:solidFill>
                  <a:schemeClr val="bg2"/>
                </a:solidFill>
              </a:endParaRPr>
            </a:p>
          </p:txBody>
        </p:sp>
      </p:grpSp>
      <p:grpSp>
        <p:nvGrpSpPr>
          <p:cNvPr id="10" name="Group 11"/>
          <p:cNvGrpSpPr>
            <a:grpSpLocks/>
          </p:cNvGrpSpPr>
          <p:nvPr/>
        </p:nvGrpSpPr>
        <p:grpSpPr bwMode="auto">
          <a:xfrm>
            <a:off x="5598116" y="2949794"/>
            <a:ext cx="573936" cy="820847"/>
            <a:chOff x="3712459" y="3865241"/>
            <a:chExt cx="765247" cy="1094433"/>
          </a:xfrm>
        </p:grpSpPr>
        <p:sp>
          <p:nvSpPr>
            <p:cNvPr id="11" name="Oval 8"/>
            <p:cNvSpPr>
              <a:spLocks noChangeArrowheads="1"/>
            </p:cNvSpPr>
            <p:nvPr/>
          </p:nvSpPr>
          <p:spPr bwMode="auto">
            <a:xfrm>
              <a:off x="4273117" y="3865241"/>
              <a:ext cx="204589" cy="550688"/>
            </a:xfrm>
            <a:prstGeom prst="ellipse">
              <a:avLst/>
            </a:prstGeom>
            <a:solidFill>
              <a:srgbClr val="00B0CA"/>
            </a:solidFill>
            <a:ln w="9525" algn="ctr">
              <a:solidFill>
                <a:srgbClr val="8FF2FF"/>
              </a:solidFill>
              <a:round/>
              <a:headEnd/>
              <a:tailEnd/>
            </a:ln>
          </p:spPr>
          <p:txBody>
            <a:bodyPr wrap="none" lIns="54000" tIns="54000" rIns="54000" bIns="54000">
              <a:spAutoFit/>
            </a:bodyPr>
            <a:lstStyle/>
            <a:p>
              <a:endParaRPr lang="en-GB" sz="1200" dirty="0">
                <a:solidFill>
                  <a:schemeClr val="bg2"/>
                </a:solidFill>
              </a:endParaRPr>
            </a:p>
          </p:txBody>
        </p:sp>
        <p:sp>
          <p:nvSpPr>
            <p:cNvPr id="12" name="Oval 9"/>
            <p:cNvSpPr>
              <a:spLocks noChangeArrowheads="1"/>
            </p:cNvSpPr>
            <p:nvPr/>
          </p:nvSpPr>
          <p:spPr bwMode="auto">
            <a:xfrm>
              <a:off x="3712459" y="4408986"/>
              <a:ext cx="204589" cy="550688"/>
            </a:xfrm>
            <a:prstGeom prst="ellipse">
              <a:avLst/>
            </a:prstGeom>
            <a:solidFill>
              <a:srgbClr val="00B0CA"/>
            </a:solidFill>
            <a:ln w="9525" algn="ctr">
              <a:solidFill>
                <a:srgbClr val="8FF2FF"/>
              </a:solidFill>
              <a:round/>
              <a:headEnd/>
              <a:tailEnd/>
            </a:ln>
          </p:spPr>
          <p:txBody>
            <a:bodyPr wrap="none" lIns="54000" tIns="54000" rIns="54000" bIns="54000">
              <a:spAutoFit/>
            </a:bodyPr>
            <a:lstStyle/>
            <a:p>
              <a:endParaRPr lang="en-GB" sz="1200" dirty="0">
                <a:solidFill>
                  <a:schemeClr val="bg2"/>
                </a:solidFill>
              </a:endParaRPr>
            </a:p>
          </p:txBody>
        </p:sp>
      </p:grpSp>
      <p:cxnSp>
        <p:nvCxnSpPr>
          <p:cNvPr id="14" name="Straight Connector 17"/>
          <p:cNvCxnSpPr>
            <a:cxnSpLocks noChangeShapeType="1"/>
            <a:stCxn id="5" idx="3"/>
            <a:endCxn id="8" idx="5"/>
          </p:cNvCxnSpPr>
          <p:nvPr/>
        </p:nvCxnSpPr>
        <p:spPr bwMode="auto">
          <a:xfrm flipH="1" flipV="1">
            <a:off x="3381214" y="3356342"/>
            <a:ext cx="751982" cy="1113109"/>
          </a:xfrm>
          <a:prstGeom prst="line">
            <a:avLst/>
          </a:prstGeom>
          <a:noFill/>
          <a:ln w="12700" algn="ctr">
            <a:solidFill>
              <a:srgbClr val="8FF2FF"/>
            </a:solidFill>
            <a:round/>
            <a:headEnd/>
            <a:tailEnd/>
          </a:ln>
        </p:spPr>
      </p:cxnSp>
      <p:cxnSp>
        <p:nvCxnSpPr>
          <p:cNvPr id="13" name="Straight Connector 13"/>
          <p:cNvCxnSpPr>
            <a:cxnSpLocks noChangeShapeType="1"/>
            <a:stCxn id="5" idx="3"/>
            <a:endCxn id="9" idx="5"/>
          </p:cNvCxnSpPr>
          <p:nvPr/>
        </p:nvCxnSpPr>
        <p:spPr bwMode="auto">
          <a:xfrm flipH="1" flipV="1">
            <a:off x="2974781" y="3773474"/>
            <a:ext cx="1158415" cy="695977"/>
          </a:xfrm>
          <a:prstGeom prst="line">
            <a:avLst/>
          </a:prstGeom>
          <a:noFill/>
          <a:ln w="12700" algn="ctr">
            <a:solidFill>
              <a:srgbClr val="8FF2FF"/>
            </a:solidFill>
            <a:round/>
            <a:headEnd/>
            <a:tailEnd/>
          </a:ln>
        </p:spPr>
      </p:cxnSp>
      <p:cxnSp>
        <p:nvCxnSpPr>
          <p:cNvPr id="15" name="Straight Connector 21"/>
          <p:cNvCxnSpPr>
            <a:cxnSpLocks noChangeShapeType="1"/>
            <a:stCxn id="6" idx="1"/>
            <a:endCxn id="12" idx="5"/>
          </p:cNvCxnSpPr>
          <p:nvPr/>
        </p:nvCxnSpPr>
        <p:spPr bwMode="auto">
          <a:xfrm flipH="1" flipV="1">
            <a:off x="5729087" y="3710155"/>
            <a:ext cx="787129" cy="435260"/>
          </a:xfrm>
          <a:prstGeom prst="line">
            <a:avLst/>
          </a:prstGeom>
          <a:noFill/>
          <a:ln w="12700" algn="ctr">
            <a:solidFill>
              <a:srgbClr val="8FF2FF"/>
            </a:solidFill>
            <a:round/>
            <a:headEnd/>
            <a:tailEnd/>
          </a:ln>
        </p:spPr>
      </p:cxnSp>
      <p:cxnSp>
        <p:nvCxnSpPr>
          <p:cNvPr id="16" name="Straight Connector 23"/>
          <p:cNvCxnSpPr>
            <a:cxnSpLocks noChangeShapeType="1"/>
            <a:stCxn id="6" idx="1"/>
            <a:endCxn id="11" idx="5"/>
          </p:cNvCxnSpPr>
          <p:nvPr/>
        </p:nvCxnSpPr>
        <p:spPr bwMode="auto">
          <a:xfrm flipH="1" flipV="1">
            <a:off x="6149581" y="3302335"/>
            <a:ext cx="366635" cy="843080"/>
          </a:xfrm>
          <a:prstGeom prst="line">
            <a:avLst/>
          </a:prstGeom>
          <a:noFill/>
          <a:ln w="12700" algn="ctr">
            <a:solidFill>
              <a:srgbClr val="8FF2FF"/>
            </a:solidFill>
            <a:round/>
            <a:headEnd/>
            <a:tailEnd/>
          </a:ln>
        </p:spPr>
      </p:cxnSp>
    </p:spTree>
    <p:extLst>
      <p:ext uri="{BB962C8B-B14F-4D97-AF65-F5344CB8AC3E}">
        <p14:creationId xmlns:p14="http://schemas.microsoft.com/office/powerpoint/2010/main" val="10103203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Advantages of Peristeen</a:t>
            </a:r>
            <a:endParaRPr lang="en-GB" dirty="0"/>
          </a:p>
        </p:txBody>
      </p:sp>
      <p:sp>
        <p:nvSpPr>
          <p:cNvPr id="3" name="Content Placeholder 2"/>
          <p:cNvSpPr>
            <a:spLocks noGrp="1"/>
          </p:cNvSpPr>
          <p:nvPr>
            <p:ph idx="1"/>
          </p:nvPr>
        </p:nvSpPr>
        <p:spPr>
          <a:xfrm>
            <a:off x="1520999" y="897565"/>
            <a:ext cx="6102000" cy="3516936"/>
          </a:xfrm>
        </p:spPr>
        <p:txBody>
          <a:bodyPr/>
          <a:lstStyle/>
          <a:p>
            <a:pPr lvl="2">
              <a:lnSpc>
                <a:spcPts val="1622"/>
              </a:lnSpc>
              <a:spcBef>
                <a:spcPct val="0"/>
              </a:spcBef>
              <a:buNone/>
            </a:pPr>
            <a:endParaRPr lang="en-GB" dirty="0" smtClean="0"/>
          </a:p>
          <a:p>
            <a:pPr lvl="2">
              <a:lnSpc>
                <a:spcPts val="1622"/>
              </a:lnSpc>
              <a:spcBef>
                <a:spcPct val="0"/>
              </a:spcBef>
              <a:buNone/>
            </a:pPr>
            <a:endParaRPr lang="en-GB" dirty="0" smtClean="0"/>
          </a:p>
          <a:p>
            <a:pPr lvl="2">
              <a:lnSpc>
                <a:spcPts val="1622"/>
              </a:lnSpc>
              <a:spcBef>
                <a:spcPct val="0"/>
              </a:spcBef>
              <a:buNone/>
            </a:pPr>
            <a:endParaRPr lang="en-GB" dirty="0" smtClean="0"/>
          </a:p>
          <a:p>
            <a:pPr lvl="2">
              <a:lnSpc>
                <a:spcPts val="1622"/>
              </a:lnSpc>
              <a:spcBef>
                <a:spcPct val="0"/>
              </a:spcBef>
              <a:buNone/>
            </a:pPr>
            <a:endParaRPr lang="en-GB" dirty="0"/>
          </a:p>
        </p:txBody>
      </p:sp>
      <p:sp>
        <p:nvSpPr>
          <p:cNvPr id="5" name="Rectangle 3"/>
          <p:cNvSpPr txBox="1">
            <a:spLocks noChangeArrowheads="1"/>
          </p:cNvSpPr>
          <p:nvPr/>
        </p:nvSpPr>
        <p:spPr bwMode="auto">
          <a:xfrm>
            <a:off x="899592" y="1419622"/>
            <a:ext cx="5884069" cy="3214688"/>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marL="121500" indent="-121500" defTabSz="685800">
              <a:lnSpc>
                <a:spcPts val="1622"/>
              </a:lnSpc>
              <a:buSzPct val="85000"/>
              <a:buFontTx/>
              <a:buChar char="•"/>
              <a:defRPr/>
            </a:pPr>
            <a:r>
              <a:rPr lang="en-GB" sz="1350" kern="0" dirty="0">
                <a:latin typeface="+mn-lt"/>
              </a:rPr>
              <a:t>  Relieves symptoms of chronic constipation </a:t>
            </a:r>
            <a:r>
              <a:rPr lang="en-GB" sz="1350" kern="0" dirty="0" err="1">
                <a:latin typeface="+mn-lt"/>
              </a:rPr>
              <a:t>ie</a:t>
            </a:r>
            <a:r>
              <a:rPr lang="en-GB" sz="1350" kern="0" dirty="0">
                <a:latin typeface="+mn-lt"/>
              </a:rPr>
              <a:t> bloating / abdominal pain</a:t>
            </a:r>
          </a:p>
          <a:p>
            <a:pPr marL="121500" indent="-121500" defTabSz="685800">
              <a:lnSpc>
                <a:spcPts val="1622"/>
              </a:lnSpc>
              <a:buSzPct val="85000"/>
              <a:buFontTx/>
              <a:buChar char="•"/>
              <a:defRPr/>
            </a:pPr>
            <a:endParaRPr lang="en-GB" sz="1350" kern="0" dirty="0">
              <a:latin typeface="+mn-lt"/>
            </a:endParaRPr>
          </a:p>
          <a:p>
            <a:pPr marL="121500" indent="-121500" defTabSz="685800">
              <a:lnSpc>
                <a:spcPts val="1622"/>
              </a:lnSpc>
              <a:buSzPct val="85000"/>
              <a:buFontTx/>
              <a:buChar char="•"/>
              <a:defRPr/>
            </a:pPr>
            <a:r>
              <a:rPr lang="en-GB" sz="1350" kern="0" dirty="0">
                <a:latin typeface="+mn-lt"/>
              </a:rPr>
              <a:t>  Prevents faecal incontinence and accidents</a:t>
            </a:r>
          </a:p>
          <a:p>
            <a:pPr marL="121500" indent="-121500" defTabSz="685800">
              <a:lnSpc>
                <a:spcPts val="1622"/>
              </a:lnSpc>
              <a:buSzPct val="85000"/>
              <a:buFontTx/>
              <a:buChar char="•"/>
              <a:defRPr/>
            </a:pPr>
            <a:endParaRPr lang="en-GB" sz="1350" kern="0" dirty="0">
              <a:latin typeface="+mn-lt"/>
            </a:endParaRPr>
          </a:p>
          <a:p>
            <a:pPr marL="121500" indent="-121500" defTabSz="685800">
              <a:lnSpc>
                <a:spcPts val="1622"/>
              </a:lnSpc>
              <a:buSzPct val="85000"/>
              <a:buFontTx/>
              <a:buChar char="•"/>
              <a:defRPr/>
            </a:pPr>
            <a:r>
              <a:rPr lang="en-GB" sz="1350" kern="0" dirty="0">
                <a:latin typeface="+mn-lt"/>
              </a:rPr>
              <a:t>  Gives the patient more control over when, where and how </a:t>
            </a:r>
          </a:p>
          <a:p>
            <a:pPr marL="121500" indent="-121500" defTabSz="685800">
              <a:lnSpc>
                <a:spcPts val="1622"/>
              </a:lnSpc>
              <a:buSzPct val="85000"/>
              <a:buFontTx/>
              <a:buChar char="•"/>
              <a:defRPr/>
            </a:pPr>
            <a:endParaRPr lang="en-GB" sz="1350" kern="0" dirty="0">
              <a:latin typeface="+mn-lt"/>
            </a:endParaRPr>
          </a:p>
          <a:p>
            <a:pPr marL="121500" indent="-121500" defTabSz="685800">
              <a:lnSpc>
                <a:spcPts val="1622"/>
              </a:lnSpc>
              <a:buSzPct val="85000"/>
              <a:buFontTx/>
              <a:buChar char="•"/>
              <a:defRPr/>
            </a:pPr>
            <a:r>
              <a:rPr lang="en-GB" sz="1350" kern="0" dirty="0">
                <a:latin typeface="+mn-lt"/>
              </a:rPr>
              <a:t>  Increases independence confidence, dignity and quality of life</a:t>
            </a:r>
          </a:p>
          <a:p>
            <a:pPr marL="121500" indent="-121500" defTabSz="685800">
              <a:lnSpc>
                <a:spcPts val="1622"/>
              </a:lnSpc>
              <a:buSzPct val="85000"/>
              <a:buFontTx/>
              <a:buChar char="•"/>
              <a:defRPr/>
            </a:pPr>
            <a:endParaRPr lang="en-GB" sz="1350" kern="0" dirty="0">
              <a:latin typeface="+mn-lt"/>
            </a:endParaRPr>
          </a:p>
          <a:p>
            <a:pPr marL="121500" indent="-121500" defTabSz="685800">
              <a:lnSpc>
                <a:spcPts val="1622"/>
              </a:lnSpc>
              <a:buSzPct val="85000"/>
              <a:buFontTx/>
              <a:buChar char="•"/>
              <a:defRPr/>
            </a:pPr>
            <a:r>
              <a:rPr lang="en-GB" sz="1350" kern="0" dirty="0">
                <a:latin typeface="+mn-lt"/>
              </a:rPr>
              <a:t>  Majority of patients irrigate every other day/third day</a:t>
            </a:r>
          </a:p>
          <a:p>
            <a:pPr marL="121500" indent="-121500" defTabSz="685800">
              <a:lnSpc>
                <a:spcPts val="1622"/>
              </a:lnSpc>
              <a:buSzPct val="85000"/>
              <a:buFontTx/>
              <a:buChar char="•"/>
              <a:defRPr/>
            </a:pPr>
            <a:endParaRPr lang="en-GB" sz="1350" kern="0" dirty="0">
              <a:latin typeface="+mn-lt"/>
            </a:endParaRPr>
          </a:p>
          <a:p>
            <a:pPr marL="121500" indent="-121500" defTabSz="685800">
              <a:lnSpc>
                <a:spcPts val="1622"/>
              </a:lnSpc>
              <a:buSzPct val="85000"/>
              <a:buFontTx/>
              <a:buChar char="•"/>
              <a:defRPr/>
            </a:pPr>
            <a:r>
              <a:rPr lang="en-GB" sz="1350" kern="0" dirty="0">
                <a:latin typeface="+mn-lt"/>
              </a:rPr>
              <a:t>  Simple and easy to use</a:t>
            </a:r>
          </a:p>
          <a:p>
            <a:pPr marL="121500" indent="-121500" defTabSz="685800">
              <a:lnSpc>
                <a:spcPts val="1622"/>
              </a:lnSpc>
              <a:buSzPct val="85000"/>
              <a:buFontTx/>
              <a:buChar char="•"/>
              <a:defRPr/>
            </a:pPr>
            <a:endParaRPr lang="en-GB" sz="1350" kern="0" dirty="0">
              <a:latin typeface="+mn-lt"/>
            </a:endParaRPr>
          </a:p>
          <a:p>
            <a:pPr marL="121500" indent="-121500" defTabSz="685800">
              <a:lnSpc>
                <a:spcPts val="1622"/>
              </a:lnSpc>
              <a:buSzPct val="85000"/>
              <a:buFontTx/>
              <a:buChar char="•"/>
              <a:defRPr/>
            </a:pPr>
            <a:r>
              <a:rPr lang="en-GB" sz="1350" kern="0" dirty="0">
                <a:latin typeface="+mn-lt"/>
              </a:rPr>
              <a:t>  Evidenced based</a:t>
            </a:r>
          </a:p>
          <a:p>
            <a:pPr marL="121500" indent="-121500" defTabSz="685800">
              <a:lnSpc>
                <a:spcPts val="1622"/>
              </a:lnSpc>
              <a:buSzPct val="85000"/>
              <a:buFontTx/>
              <a:buChar char="•"/>
              <a:defRPr/>
            </a:pPr>
            <a:endParaRPr lang="en-GB" sz="1350" kern="0" dirty="0">
              <a:solidFill>
                <a:srgbClr val="008080"/>
              </a:solidFill>
              <a:latin typeface="+mn-lt"/>
            </a:endParaRPr>
          </a:p>
          <a:p>
            <a:pPr marL="121500" indent="-121500" defTabSz="685800">
              <a:lnSpc>
                <a:spcPts val="1622"/>
              </a:lnSpc>
              <a:buSzPct val="85000"/>
              <a:buFontTx/>
              <a:buChar char="•"/>
              <a:defRPr/>
            </a:pPr>
            <a:endParaRPr lang="en-GB" sz="1350" kern="0" dirty="0">
              <a:solidFill>
                <a:schemeClr val="bg2"/>
              </a:solidFill>
              <a:latin typeface="+mn-lt"/>
            </a:endParaRPr>
          </a:p>
        </p:txBody>
      </p:sp>
    </p:spTree>
    <p:extLst>
      <p:ext uri="{BB962C8B-B14F-4D97-AF65-F5344CB8AC3E}">
        <p14:creationId xmlns:p14="http://schemas.microsoft.com/office/powerpoint/2010/main" val="74939822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ELDS" val="PresentationTitle*PresentationSubtitle*DateOfPresentation*Name"/>
  <p:tag name="SDNEW" val="True"/>
</p:tagLst>
</file>

<file path=ppt/tags/tag2.xml><?xml version="1.0" encoding="utf-8"?>
<p:tagLst xmlns:a="http://schemas.openxmlformats.org/drawingml/2006/main" xmlns:r="http://schemas.openxmlformats.org/officeDocument/2006/relationships" xmlns:p="http://schemas.openxmlformats.org/presentationml/2006/main">
  <p:tag name="HASFIELDS" val="True"/>
</p:tagLst>
</file>

<file path=ppt/theme/theme1.xml><?xml version="1.0" encoding="utf-8"?>
<a:theme xmlns:a="http://schemas.openxmlformats.org/drawingml/2006/main" name="Corporate 16_9">
  <a:themeElements>
    <a:clrScheme name="Coloplast Corporate">
      <a:dk1>
        <a:srgbClr val="000000"/>
      </a:dk1>
      <a:lt1>
        <a:srgbClr val="FFFFFF"/>
      </a:lt1>
      <a:dk2>
        <a:srgbClr val="00B0CA"/>
      </a:dk2>
      <a:lt2>
        <a:srgbClr val="535353"/>
      </a:lt2>
      <a:accent1>
        <a:srgbClr val="E0684B"/>
      </a:accent1>
      <a:accent2>
        <a:srgbClr val="B8CF95"/>
      </a:accent2>
      <a:accent3>
        <a:srgbClr val="AFADC3"/>
      </a:accent3>
      <a:accent4>
        <a:srgbClr val="C7B37F"/>
      </a:accent4>
      <a:accent5>
        <a:srgbClr val="40C4D7"/>
      </a:accent5>
      <a:accent6>
        <a:srgbClr val="6F6F6F"/>
      </a:accent6>
      <a:hlink>
        <a:srgbClr val="25397D"/>
      </a:hlink>
      <a:folHlink>
        <a:srgbClr val="800080"/>
      </a:folHlink>
    </a:clrScheme>
    <a:fontScheme name="Coloplas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lumMod val="85000"/>
          </a:schemeClr>
        </a:solidFill>
        <a:ln w="9525" cap="flat" cmpd="sng" algn="ctr">
          <a:noFill/>
          <a:prstDash val="solid"/>
          <a:round/>
          <a:headEnd type="none" w="med" len="med"/>
          <a:tailEnd type="none" w="med" len="med"/>
        </a:ln>
        <a:effectLst/>
      </a:spPr>
      <a:bodyPr vert="horz" wrap="none" lIns="72000" tIns="72000" rIns="72000" bIns="72000" numCol="1" rtlCol="0"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sz="1600" b="0" i="0" u="none" strike="noStrike" cap="none" normalizeH="0" baseline="0" smtClean="0">
            <a:ln>
              <a:noFill/>
            </a:ln>
            <a:solidFill>
              <a:schemeClr val="bg2"/>
            </a:solidFill>
            <a:effectLst/>
            <a:latin typeface="Arial" charset="0"/>
          </a:defRPr>
        </a:defPPr>
      </a:lstStyle>
    </a:spDef>
    <a:lnDef>
      <a:spPr bwMode="auto">
        <a:solidFill>
          <a:schemeClr val="accent2"/>
        </a:solidFill>
        <a:ln w="6350" cap="flat" cmpd="sng" algn="ctr">
          <a:solidFill>
            <a:schemeClr val="bg2"/>
          </a:solidFill>
          <a:prstDash val="solid"/>
          <a:round/>
          <a:headEnd type="none" w="med" len="med"/>
          <a:tailEnd type="none" w="med" len="med"/>
        </a:ln>
        <a:effectLst/>
      </a:spPr>
      <a:bodyPr/>
      <a:lstStyle/>
    </a:lnDef>
    <a:txDef>
      <a:spPr>
        <a:noFill/>
      </a:spPr>
      <a:bodyPr wrap="square" lIns="0" tIns="0" rIns="0" bIns="0" rtlCol="0">
        <a:spAutoFit/>
      </a:bodyPr>
      <a:lstStyle>
        <a:defPPr>
          <a:defRPr sz="1600" smtClean="0">
            <a:solidFill>
              <a:schemeClr val="bg2"/>
            </a:solidFill>
          </a:defRPr>
        </a:defPPr>
      </a:lstStyle>
    </a:txDef>
  </a:objectDefaults>
  <a:extraClrSchemeLst/>
  <a:extLst>
    <a:ext uri="{05A4C25C-085E-4340-85A3-A5531E510DB2}">
      <thm15:themeFamily xmlns:thm15="http://schemas.microsoft.com/office/thememl/2012/main" name="Blank.potx" id="{9652E34C-7C4F-4A34-9562-492D06E0FA25}" vid="{A426479C-B4F1-4BA3-B13B-5C78AE8C7060}"/>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1970</Words>
  <Application>Microsoft Office PowerPoint</Application>
  <PresentationFormat>On-screen Show (16:9)</PresentationFormat>
  <Paragraphs>123</Paragraphs>
  <Slides>12</Slides>
  <Notes>12</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17" baseType="lpstr">
      <vt:lpstr>Arial</vt:lpstr>
      <vt:lpstr>Times New Roman</vt:lpstr>
      <vt:lpstr>ヒラギノ角ゴ Pro W3</vt:lpstr>
      <vt:lpstr>Corporate 16_9</vt:lpstr>
      <vt:lpstr>Photo Editor Photo</vt:lpstr>
      <vt:lpstr>      </vt:lpstr>
      <vt:lpstr>PowerPoint Presentation</vt:lpstr>
      <vt:lpstr>PowerPoint Presentation</vt:lpstr>
      <vt:lpstr>The Anus</vt:lpstr>
      <vt:lpstr>Lower part of colon - rectum</vt:lpstr>
      <vt:lpstr>Trans Anal Irrigation - Is it new?</vt:lpstr>
      <vt:lpstr>Trans Anal Irrigation </vt:lpstr>
      <vt:lpstr>Indications for Trans Anal Irrigation</vt:lpstr>
      <vt:lpstr>Neurogenic bowel dysfunction score</vt:lpstr>
      <vt:lpstr>PowerPoint Presentation</vt:lpstr>
      <vt:lpstr>Irrigation effectively empties the contents of the rectum, sigmoid and descending colon</vt:lpstr>
      <vt:lpstr>Advantages of Peristeen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2015-11-24T16:40:53Z</dcterms:created>
  <dcterms:modified xsi:type="dcterms:W3CDTF">2015-11-24T16:41:17Z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www.skabelondesign.com</vt:lpwstr>
  </property>
</Properties>
</file>